
<file path=[Content_Types].xml><?xml version="1.0" encoding="utf-8"?>
<Types xmlns="http://schemas.openxmlformats.org/package/2006/content-types">
  <Override PartName="/_rels/.rels" ContentType="application/vnd.openxmlformats-package.relationships+xml"/>
  <Override PartName="/ppt/notesSlides/_rels/notesSlide9.xml.rels" ContentType="application/vnd.openxmlformats-package.relationships+xml"/>
  <Override PartName="/ppt/notesSlides/notesSlide9.xml" ContentType="application/vnd.openxmlformats-officedocument.presentationml.notesSlide+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3.png" ContentType="image/png"/>
  <Override PartName="/ppt/media/image4.png" ContentType="image/png"/>
  <Override PartName="/ppt/media/image12.png" ContentType="image/png"/>
  <Override PartName="/ppt/media/image6.jpeg" ContentType="image/jpeg"/>
  <Override PartName="/ppt/media/image2.png" ContentType="image/png"/>
  <Override PartName="/ppt/media/image3.png" ContentType="image/png"/>
  <Override PartName="/ppt/media/image11.png" ContentType="image/png"/>
  <Override PartName="/ppt/media/image1.jpeg" ContentType="image/jpeg"/>
  <Override PartName="/ppt/media/image5.png" ContentType="image/png"/>
  <Override PartName="/ppt/media/image10.png" ContentType="image/png"/>
  <Override PartName="/ppt/media/image9.jpeg" ContentType="image/jpeg"/>
  <Override PartName="/ppt/media/image7.png" ContentType="image/png"/>
  <Override PartName="/ppt/media/image8.jpeg" ContentType="image/jpe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40" name="PlaceHolder 2"/>
          <p:cNvSpPr>
            <a:spLocks noGrp="1"/>
          </p:cNvSpPr>
          <p:nvPr>
            <p:ph type="hdr"/>
          </p:nvPr>
        </p:nvSpPr>
        <p:spPr>
          <a:xfrm>
            <a:off x="0" y="0"/>
            <a:ext cx="3280680" cy="53424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41"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4278960" y="10157400"/>
            <a:ext cx="3280680" cy="534240"/>
          </a:xfrm>
          <a:prstGeom prst="rect">
            <a:avLst/>
          </a:prstGeom>
        </p:spPr>
        <p:txBody>
          <a:bodyPr lIns="0" rIns="0" tIns="0" bIns="0" anchor="b"/>
          <a:p>
            <a:pPr algn="r"/>
            <a:fld id="{8042C0B8-6E08-4072-B51E-9C0C0B4E20EE}"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93" name="TextShape 2"/>
          <p:cNvSpPr txBox="1"/>
          <p:nvPr/>
        </p:nvSpPr>
        <p:spPr>
          <a:xfrm>
            <a:off x="3884760" y="8685360"/>
            <a:ext cx="2971440" cy="456840"/>
          </a:xfrm>
          <a:prstGeom prst="rect">
            <a:avLst/>
          </a:prstGeom>
          <a:noFill/>
          <a:ln>
            <a:noFill/>
          </a:ln>
        </p:spPr>
        <p:txBody>
          <a:bodyPr anchor="b"/>
          <a:p>
            <a:pPr algn="r">
              <a:lnSpc>
                <a:spcPct val="100000"/>
              </a:lnSpc>
            </a:pPr>
            <a:fld id="{C0680F4F-28C1-4B67-B39B-1102A80A25C6}"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2040" cy="146952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85800" y="2130480"/>
            <a:ext cx="7772040" cy="146952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5800" y="2130480"/>
            <a:ext cx="7772040" cy="146952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2079000" y="1604520"/>
            <a:ext cx="4984920" cy="3977280"/>
          </a:xfrm>
          <a:prstGeom prst="rect">
            <a:avLst/>
          </a:prstGeom>
          <a:ln>
            <a:noFill/>
          </a:ln>
        </p:spPr>
      </p:pic>
      <p:pic>
        <p:nvPicPr>
          <p:cNvPr id="38" name="" descr=""/>
          <p:cNvPicPr/>
          <p:nvPr/>
        </p:nvPicPr>
        <p:blipFill>
          <a:blip r:embed="rId3"/>
          <a:stretch/>
        </p:blipFill>
        <p:spPr>
          <a:xfrm>
            <a:off x="2079000" y="1604520"/>
            <a:ext cx="4984920" cy="39772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85800" y="2130480"/>
            <a:ext cx="7772040" cy="146952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2040" cy="146952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85800" y="2130480"/>
            <a:ext cx="7772040" cy="146952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85800" y="2130480"/>
            <a:ext cx="7772040" cy="681300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85800" y="2130480"/>
            <a:ext cx="7772040" cy="146952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5800" y="2130480"/>
            <a:ext cx="7772040" cy="146952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85800" y="2130480"/>
            <a:ext cx="7772040" cy="146952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en-US" sz="4400" spc="-1" strike="noStrike">
                <a:solidFill>
                  <a:srgbClr val="000000"/>
                </a:solidFill>
                <a:uFill>
                  <a:solidFill>
                    <a:srgbClr val="ffffff"/>
                  </a:solidFill>
                </a:uFill>
                <a:latin typeface="Calibri"/>
              </a:rPr>
              <a:t>Click </a:t>
            </a:r>
            <a:r>
              <a:rPr b="0" lang="en-US" sz="4400" spc="-1" strike="noStrike">
                <a:solidFill>
                  <a:srgbClr val="000000"/>
                </a:solidFill>
                <a:uFill>
                  <a:solidFill>
                    <a:srgbClr val="ffffff"/>
                  </a:solidFill>
                </a:uFill>
                <a:latin typeface="Calibri"/>
              </a:rPr>
              <a:t>to edit </a:t>
            </a:r>
            <a:r>
              <a:rPr b="0" lang="en-US" sz="4400" spc="-1" strike="noStrike">
                <a:solidFill>
                  <a:srgbClr val="000000"/>
                </a:solidFill>
                <a:uFill>
                  <a:solidFill>
                    <a:srgbClr val="ffffff"/>
                  </a:solidFill>
                </a:uFill>
                <a:latin typeface="Calibri"/>
              </a:rPr>
              <a:t>Master </a:t>
            </a:r>
            <a:r>
              <a:rPr b="0" lang="en-US" sz="4400" spc="-1" strike="noStrike">
                <a:solidFill>
                  <a:srgbClr val="000000"/>
                </a:solidFill>
                <a:uFill>
                  <a:solidFill>
                    <a:srgbClr val="ffffff"/>
                  </a:solidFill>
                </a:uFill>
                <a:latin typeface="Calibri"/>
              </a:rPr>
              <a:t>title </a:t>
            </a:r>
            <a:r>
              <a:rPr b="0" lang="en-US" sz="4400" spc="-1" strike="noStrike">
                <a:solidFill>
                  <a:srgbClr val="000000"/>
                </a:solidFill>
                <a:uFill>
                  <a:solidFill>
                    <a:srgbClr val="ffffff"/>
                  </a:solidFill>
                </a:uFill>
                <a:latin typeface="Calibri"/>
              </a:rPr>
              <a:t>style</a:t>
            </a:r>
            <a:endParaRPr b="0" lang="en-US" sz="18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r>
              <a:rPr b="0" lang="en-US" sz="1200" spc="-1" strike="noStrike">
                <a:solidFill>
                  <a:srgbClr val="8b8b8b"/>
                </a:solidFill>
                <a:uFill>
                  <a:solidFill>
                    <a:srgbClr val="ffffff"/>
                  </a:solidFill>
                </a:uFill>
                <a:latin typeface="Calibri"/>
              </a:rPr>
              <a:t>11/13/17</a:t>
            </a:r>
            <a:endParaRPr b="0" lang="en-US" sz="1400" spc="-1" strike="noStrike">
              <a:solidFill>
                <a:srgbClr val="ffffff"/>
              </a:solidFill>
              <a:uFill>
                <a:solidFill>
                  <a:srgbClr val="ffffff"/>
                </a:solidFill>
              </a:uFill>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b="0" lang="en-US" sz="2400" spc="-1" strike="noStrike">
              <a:solidFill>
                <a:srgbClr val="ffffff"/>
              </a:solidFill>
              <a:uFill>
                <a:solidFill>
                  <a:srgbClr val="ffffff"/>
                </a:solidFill>
              </a:uFill>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5DA53AA1-CF38-4835-B1E9-7FE177B6DCE9}" type="slidenum">
              <a:rPr b="0" lang="en-US" sz="1200" spc="-1" strike="noStrike">
                <a:solidFill>
                  <a:srgbClr val="8b8b8b"/>
                </a:solidFill>
                <a:uFill>
                  <a:solidFill>
                    <a:srgbClr val="ffffff"/>
                  </a:solidFill>
                </a:uFill>
                <a:latin typeface="Calibri"/>
              </a:rPr>
              <a:t>&lt;number&gt;</a:t>
            </a:fld>
            <a:endParaRPr b="0" lang="en-US" sz="1400" spc="-1" strike="noStrike">
              <a:solidFill>
                <a:srgbClr val="ffffff"/>
              </a:solidFill>
              <a:uFill>
                <a:solidFill>
                  <a:srgbClr val="ffffff"/>
                </a:solidFill>
              </a:uFill>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p>
            <a:pPr marL="432000" indent="-324000">
              <a:buClr>
                <a:srgbClr val="ffffff"/>
              </a:buClr>
              <a:buSzPct val="45000"/>
              <a:buFont typeface="Wingdings" charset="2"/>
              <a:buChar char=""/>
            </a:pPr>
            <a:r>
              <a:rPr b="0" lang="en-US" sz="3200" spc="-1" strike="noStrike">
                <a:solidFill>
                  <a:srgbClr val="000000"/>
                </a:solidFill>
                <a:uFill>
                  <a:solidFill>
                    <a:srgbClr val="ffffff"/>
                  </a:solidFill>
                </a:uFill>
                <a:latin typeface="Calibri"/>
              </a:rPr>
              <a:t>Click to edit the outline text format</a:t>
            </a:r>
            <a:endParaRPr b="0" lang="en-US" sz="3200" spc="-1" strike="noStrike">
              <a:solidFill>
                <a:srgbClr val="000000"/>
              </a:solidFill>
              <a:uFill>
                <a:solidFill>
                  <a:srgbClr val="ffffff"/>
                </a:solidFill>
              </a:uFill>
              <a:latin typeface="Calibri"/>
            </a:endParaRPr>
          </a:p>
          <a:p>
            <a:pPr lvl="1" marL="864000" indent="-324000">
              <a:buClr>
                <a:srgbClr val="ffffff"/>
              </a:buClr>
              <a:buSzPct val="75000"/>
              <a:buFont typeface="Symbol" charset="2"/>
              <a:buChar char=""/>
            </a:pPr>
            <a:r>
              <a:rPr b="0" lang="en-US" sz="2400" spc="-1" strike="noStrike">
                <a:solidFill>
                  <a:srgbClr val="000000"/>
                </a:solidFill>
                <a:uFill>
                  <a:solidFill>
                    <a:srgbClr val="ffffff"/>
                  </a:solidFill>
                </a:uFill>
                <a:latin typeface="Calibri"/>
              </a:rPr>
              <a:t>Second Outline Level</a:t>
            </a:r>
            <a:endParaRPr b="0" lang="en-US" sz="2400" spc="-1" strike="noStrike">
              <a:solidFill>
                <a:srgbClr val="000000"/>
              </a:solidFill>
              <a:uFill>
                <a:solidFill>
                  <a:srgbClr val="ffffff"/>
                </a:solidFill>
              </a:uFill>
              <a:latin typeface="Calibri"/>
            </a:endParaRPr>
          </a:p>
          <a:p>
            <a:pPr lvl="2" marL="1296000" indent="-288000">
              <a:buClr>
                <a:srgbClr val="ffffff"/>
              </a:buClr>
              <a:buSzPct val="45000"/>
              <a:buFont typeface="Wingdings" charset="2"/>
              <a:buChar char=""/>
            </a:pPr>
            <a:r>
              <a:rPr b="0" lang="en-US" sz="2000" spc="-1" strike="noStrike">
                <a:solidFill>
                  <a:srgbClr val="000000"/>
                </a:solidFill>
                <a:uFill>
                  <a:solidFill>
                    <a:srgbClr val="ffffff"/>
                  </a:solidFill>
                </a:uFill>
                <a:latin typeface="Calibri"/>
              </a:rPr>
              <a:t>Third Outline Level</a:t>
            </a:r>
            <a:endParaRPr b="0" lang="en-US" sz="2000" spc="-1" strike="noStrike">
              <a:solidFill>
                <a:srgbClr val="000000"/>
              </a:solidFill>
              <a:uFill>
                <a:solidFill>
                  <a:srgbClr val="ffffff"/>
                </a:solidFill>
              </a:uFill>
              <a:latin typeface="Calibri"/>
            </a:endParaRPr>
          </a:p>
          <a:p>
            <a:pPr lvl="3" marL="1728000" indent="-216000">
              <a:buClr>
                <a:srgbClr val="ffffff"/>
              </a:buClr>
              <a:buSzPct val="75000"/>
              <a:buFont typeface="Symbol" charset="2"/>
              <a:buChar char=""/>
            </a:pPr>
            <a:r>
              <a:rPr b="0" lang="en-US" sz="2000" spc="-1" strike="noStrike">
                <a:solidFill>
                  <a:srgbClr val="000000"/>
                </a:solidFill>
                <a:uFill>
                  <a:solidFill>
                    <a:srgbClr val="ffffff"/>
                  </a:solidFill>
                </a:uFill>
                <a:latin typeface="Calibri"/>
              </a:rPr>
              <a:t>Fourth Outline Level</a:t>
            </a:r>
            <a:endParaRPr b="0" lang="en-US" sz="2000" spc="-1" strike="noStrike">
              <a:solidFill>
                <a:srgbClr val="000000"/>
              </a:solidFill>
              <a:uFill>
                <a:solidFill>
                  <a:srgbClr val="ffffff"/>
                </a:solidFill>
              </a:uFill>
              <a:latin typeface="Calibri"/>
            </a:endParaRPr>
          </a:p>
          <a:p>
            <a:pPr lvl="4" marL="2160000" indent="-216000">
              <a:buClr>
                <a:srgbClr val="ffffff"/>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ffffff"/>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ffffff"/>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jpeg"/><Relationship Id="rId3"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png"/><Relationship Id="rId3"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2350800" y="533520"/>
            <a:ext cx="6792840" cy="1469520"/>
          </a:xfrm>
          <a:prstGeom prst="rect">
            <a:avLst/>
          </a:prstGeom>
          <a:noFill/>
          <a:ln>
            <a:noFill/>
          </a:ln>
        </p:spPr>
        <p:txBody>
          <a:bodyPr anchor="ctr"/>
          <a:p>
            <a:pPr algn="ctr">
              <a:lnSpc>
                <a:spcPct val="100000"/>
              </a:lnSpc>
            </a:pPr>
            <a:r>
              <a:rPr b="0" lang="en-US" sz="3200" spc="-1" strike="noStrike">
                <a:solidFill>
                  <a:srgbClr val="99ffcc"/>
                </a:solidFill>
                <a:uFill>
                  <a:solidFill>
                    <a:srgbClr val="ffffff"/>
                  </a:solidFill>
                </a:uFill>
                <a:latin typeface="Futura Md BT"/>
              </a:rPr>
              <a:t>1.9 Methods</a:t>
            </a:r>
            <a:endParaRPr b="0" lang="en-US" sz="1800" spc="-1" strike="noStrike">
              <a:solidFill>
                <a:srgbClr val="000000"/>
              </a:solidFill>
              <a:uFill>
                <a:solidFill>
                  <a:srgbClr val="ffffff"/>
                </a:solidFill>
              </a:uFill>
              <a:latin typeface="Calibri"/>
            </a:endParaRPr>
          </a:p>
        </p:txBody>
      </p:sp>
      <p:sp>
        <p:nvSpPr>
          <p:cNvPr id="45" name="CustomShape 2"/>
          <p:cNvSpPr/>
          <p:nvPr/>
        </p:nvSpPr>
        <p:spPr>
          <a:xfrm>
            <a:off x="-2880" y="5997600"/>
            <a:ext cx="3047760" cy="860040"/>
          </a:xfrm>
          <a:prstGeom prst="rect">
            <a:avLst/>
          </a:prstGeom>
          <a:noFill/>
          <a:ln>
            <a:noFill/>
          </a:ln>
        </p:spPr>
        <p:style>
          <a:lnRef idx="0"/>
          <a:fillRef idx="0"/>
          <a:effectRef idx="0"/>
          <a:fontRef idx="minor"/>
        </p:style>
        <p:txBody>
          <a:bodyPr anchor="ctr"/>
          <a:p>
            <a:pPr algn="ctr">
              <a:lnSpc>
                <a:spcPct val="100000"/>
              </a:lnSpc>
            </a:pPr>
            <a:r>
              <a:rPr b="0" i="1" lang="en-US" sz="1800" spc="-1" strike="noStrike" u="sng">
                <a:solidFill>
                  <a:srgbClr val="ccffff"/>
                </a:solidFill>
                <a:uFill>
                  <a:solidFill>
                    <a:srgbClr val="ffffff"/>
                  </a:solidFill>
                </a:uFill>
                <a:latin typeface="Futura Md BT"/>
              </a:rPr>
              <a:t>academy.zariba.com</a:t>
            </a:r>
            <a:endParaRPr b="0" lang="en-US" sz="4400" spc="-1" strike="noStrike">
              <a:solidFill>
                <a:srgbClr val="ffffff"/>
              </a:solidFill>
              <a:uFill>
                <a:solidFill>
                  <a:srgbClr val="ffffff"/>
                </a:solidFill>
              </a:uFill>
              <a:latin typeface="Arial"/>
            </a:endParaRPr>
          </a:p>
        </p:txBody>
      </p:sp>
      <p:sp>
        <p:nvSpPr>
          <p:cNvPr id="46" name="TextShape 3"/>
          <p:cNvSpPr txBox="1"/>
          <p:nvPr/>
        </p:nvSpPr>
        <p:spPr>
          <a:xfrm>
            <a:off x="6553080" y="6356520"/>
            <a:ext cx="2133360" cy="364680"/>
          </a:xfrm>
          <a:prstGeom prst="rect">
            <a:avLst/>
          </a:prstGeom>
          <a:noFill/>
          <a:ln>
            <a:noFill/>
          </a:ln>
        </p:spPr>
        <p:txBody>
          <a:bodyPr anchor="ctr"/>
          <a:p>
            <a:pPr algn="r">
              <a:lnSpc>
                <a:spcPct val="100000"/>
              </a:lnSpc>
            </a:pPr>
            <a:fld id="{4D5F44D5-294B-4D7A-BA40-4C9636C4A72C}" type="slidenum">
              <a:rPr b="0" lang="en-US" sz="1200" spc="-1" strike="noStrike">
                <a:solidFill>
                  <a:srgbClr val="8b8b8b"/>
                </a:solidFill>
                <a:uFill>
                  <a:solidFill>
                    <a:srgbClr val="ffffff"/>
                  </a:solidFill>
                </a:uFill>
                <a:latin typeface="Calibri"/>
              </a:rPr>
              <a:t>&lt;number&gt;</a:t>
            </a:fld>
            <a:endParaRPr b="0" lang="en-US" sz="1400" spc="-1" strike="noStrike">
              <a:solidFill>
                <a:srgbClr val="ffffff"/>
              </a:solidFill>
              <a:uFill>
                <a:solidFill>
                  <a:srgbClr val="ffffff"/>
                </a:solidFill>
              </a:uFill>
              <a:latin typeface="Times New Roman"/>
            </a:endParaRPr>
          </a:p>
        </p:txBody>
      </p:sp>
      <p:pic>
        <p:nvPicPr>
          <p:cNvPr id="47" name="Picture 2" descr=""/>
          <p:cNvPicPr/>
          <p:nvPr/>
        </p:nvPicPr>
        <p:blipFill>
          <a:blip r:embed="rId1"/>
          <a:stretch/>
        </p:blipFill>
        <p:spPr>
          <a:xfrm>
            <a:off x="1752480" y="2251800"/>
            <a:ext cx="5255280" cy="349704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6553080" y="6356520"/>
            <a:ext cx="2133360" cy="364680"/>
          </a:xfrm>
          <a:prstGeom prst="rect">
            <a:avLst/>
          </a:prstGeom>
          <a:noFill/>
          <a:ln>
            <a:noFill/>
          </a:ln>
        </p:spPr>
        <p:txBody>
          <a:bodyPr anchor="ctr"/>
          <a:p>
            <a:pPr algn="r">
              <a:lnSpc>
                <a:spcPct val="100000"/>
              </a:lnSpc>
            </a:pPr>
            <a:fld id="{B5016CE8-9588-49FA-B9C7-B626F6DB0076}" type="slidenum">
              <a:rPr b="0" lang="en-US" sz="1200" spc="-1" strike="noStrike">
                <a:solidFill>
                  <a:srgbClr val="8b8b8b"/>
                </a:solidFill>
                <a:uFill>
                  <a:solidFill>
                    <a:srgbClr val="ffffff"/>
                  </a:solidFill>
                </a:uFill>
                <a:latin typeface="Calibri"/>
              </a:rPr>
              <a:t>&lt;number&gt;</a:t>
            </a:fld>
            <a:endParaRPr b="0" lang="en-US" sz="1400" spc="-1" strike="noStrike">
              <a:solidFill>
                <a:srgbClr val="ffffff"/>
              </a:solidFill>
              <a:uFill>
                <a:solidFill>
                  <a:srgbClr val="ffffff"/>
                </a:solidFill>
              </a:uFill>
              <a:latin typeface="Times New Roman"/>
            </a:endParaRPr>
          </a:p>
        </p:txBody>
      </p:sp>
      <p:sp>
        <p:nvSpPr>
          <p:cNvPr id="87" name="CustomShape 2"/>
          <p:cNvSpPr/>
          <p:nvPr/>
        </p:nvSpPr>
        <p:spPr>
          <a:xfrm>
            <a:off x="3429000" y="457200"/>
            <a:ext cx="6792840" cy="1469520"/>
          </a:xfrm>
          <a:prstGeom prst="rect">
            <a:avLst/>
          </a:prstGeom>
          <a:noFill/>
          <a:ln>
            <a:noFill/>
          </a:ln>
        </p:spPr>
        <p:style>
          <a:lnRef idx="0"/>
          <a:fillRef idx="0"/>
          <a:effectRef idx="0"/>
          <a:fontRef idx="minor"/>
        </p:style>
        <p:txBody>
          <a:bodyPr anchor="ctr"/>
          <a:p>
            <a:pPr algn="ctr">
              <a:lnSpc>
                <a:spcPct val="100000"/>
              </a:lnSpc>
            </a:pPr>
            <a:r>
              <a:rPr b="0" lang="en-US" sz="3200" spc="-1" strike="noStrike">
                <a:solidFill>
                  <a:srgbClr val="99ffcc"/>
                </a:solidFill>
                <a:uFill>
                  <a:solidFill>
                    <a:srgbClr val="ffffff"/>
                  </a:solidFill>
                </a:uFill>
                <a:latin typeface="Futura Md BT"/>
              </a:rPr>
              <a:t>Zariba Academy</a:t>
            </a:r>
            <a:endParaRPr b="0" lang="en-US" sz="4400" spc="-1" strike="noStrike">
              <a:solidFill>
                <a:srgbClr val="ffffff"/>
              </a:solidFill>
              <a:uFill>
                <a:solidFill>
                  <a:srgbClr val="ffffff"/>
                </a:solidFill>
              </a:uFill>
              <a:latin typeface="Arial"/>
            </a:endParaRPr>
          </a:p>
        </p:txBody>
      </p:sp>
      <p:sp>
        <p:nvSpPr>
          <p:cNvPr id="88" name="CustomShape 3"/>
          <p:cNvSpPr/>
          <p:nvPr/>
        </p:nvSpPr>
        <p:spPr>
          <a:xfrm>
            <a:off x="1456560" y="2666880"/>
            <a:ext cx="9143640" cy="2703240"/>
          </a:xfrm>
          <a:prstGeom prst="rect">
            <a:avLst/>
          </a:prstGeom>
          <a:noFill/>
          <a:ln>
            <a:noFill/>
          </a:ln>
        </p:spPr>
        <p:style>
          <a:lnRef idx="0"/>
          <a:fillRef idx="0"/>
          <a:effectRef idx="0"/>
          <a:fontRef idx="minor"/>
        </p:style>
        <p:txBody>
          <a:bodyPr anchor="ctr"/>
          <a:p>
            <a:pPr algn="ctr">
              <a:lnSpc>
                <a:spcPct val="100000"/>
              </a:lnSpc>
            </a:pPr>
            <a:r>
              <a:rPr b="0" lang="en-US" sz="4800" spc="-1" strike="noStrike">
                <a:solidFill>
                  <a:srgbClr val="ccffff"/>
                </a:solidFill>
                <a:uFill>
                  <a:solidFill>
                    <a:srgbClr val="ffffff"/>
                  </a:solidFill>
                </a:uFill>
                <a:latin typeface="Calibri"/>
              </a:rPr>
              <a:t>Questions</a:t>
            </a:r>
            <a:endParaRPr b="0" lang="en-US" sz="4400" spc="-1" strike="noStrike">
              <a:solidFill>
                <a:srgbClr val="ffffff"/>
              </a:solidFill>
              <a:uFill>
                <a:solidFill>
                  <a:srgbClr val="ffffff"/>
                </a:solidFill>
              </a:uFill>
              <a:latin typeface="Arial"/>
            </a:endParaRPr>
          </a:p>
        </p:txBody>
      </p:sp>
      <p:pic>
        <p:nvPicPr>
          <p:cNvPr id="89" name="Picture 2" descr=""/>
          <p:cNvPicPr/>
          <p:nvPr/>
        </p:nvPicPr>
        <p:blipFill>
          <a:blip r:embed="rId1"/>
          <a:stretch/>
        </p:blipFill>
        <p:spPr>
          <a:xfrm>
            <a:off x="838080" y="3248640"/>
            <a:ext cx="2929320" cy="3905640"/>
          </a:xfrm>
          <a:prstGeom prst="rect">
            <a:avLst/>
          </a:prstGeom>
          <a:ln>
            <a:noFill/>
          </a:ln>
        </p:spPr>
      </p:pic>
      <p:pic>
        <p:nvPicPr>
          <p:cNvPr id="90" name="Picture 4" descr=""/>
          <p:cNvPicPr/>
          <p:nvPr/>
        </p:nvPicPr>
        <p:blipFill>
          <a:blip r:embed="rId2"/>
          <a:stretch/>
        </p:blipFill>
        <p:spPr>
          <a:xfrm>
            <a:off x="176760" y="1371600"/>
            <a:ext cx="5200200" cy="1956960"/>
          </a:xfrm>
          <a:prstGeom prst="rect">
            <a:avLst/>
          </a:prstGeom>
          <a:ln>
            <a:noFill/>
          </a:ln>
        </p:spPr>
      </p:pic>
      <p:pic>
        <p:nvPicPr>
          <p:cNvPr id="91" name="Picture 6" descr=""/>
          <p:cNvPicPr/>
          <p:nvPr/>
        </p:nvPicPr>
        <p:blipFill>
          <a:blip r:embed="rId3"/>
          <a:stretch/>
        </p:blipFill>
        <p:spPr>
          <a:xfrm>
            <a:off x="7351200" y="3048120"/>
            <a:ext cx="1028160" cy="165636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Shape 1"/>
          <p:cNvSpPr txBox="1"/>
          <p:nvPr/>
        </p:nvSpPr>
        <p:spPr>
          <a:xfrm>
            <a:off x="3429000" y="457200"/>
            <a:ext cx="6792840" cy="1469520"/>
          </a:xfrm>
          <a:prstGeom prst="rect">
            <a:avLst/>
          </a:prstGeom>
          <a:noFill/>
          <a:ln>
            <a:noFill/>
          </a:ln>
        </p:spPr>
        <p:txBody>
          <a:bodyPr anchor="ctr"/>
          <a:p>
            <a:pPr algn="ctr">
              <a:lnSpc>
                <a:spcPct val="100000"/>
              </a:lnSpc>
            </a:pPr>
            <a:r>
              <a:rPr b="0" lang="en-US" sz="3200" spc="-1" strike="noStrike">
                <a:solidFill>
                  <a:srgbClr val="99ffcc"/>
                </a:solidFill>
                <a:uFill>
                  <a:solidFill>
                    <a:srgbClr val="ffffff"/>
                  </a:solidFill>
                </a:uFill>
                <a:latin typeface="Futura Md BT"/>
              </a:rPr>
              <a:t>Lecture Content</a:t>
            </a:r>
            <a:endParaRPr b="0" lang="en-US" sz="1800" spc="-1" strike="noStrike">
              <a:solidFill>
                <a:srgbClr val="000000"/>
              </a:solidFill>
              <a:uFill>
                <a:solidFill>
                  <a:srgbClr val="ffffff"/>
                </a:solidFill>
              </a:uFill>
              <a:latin typeface="Calibri"/>
            </a:endParaRPr>
          </a:p>
        </p:txBody>
      </p:sp>
      <p:sp>
        <p:nvSpPr>
          <p:cNvPr id="49" name="CustomShape 2"/>
          <p:cNvSpPr/>
          <p:nvPr/>
        </p:nvSpPr>
        <p:spPr>
          <a:xfrm>
            <a:off x="304920" y="1905120"/>
            <a:ext cx="7162560" cy="4647960"/>
          </a:xfrm>
          <a:prstGeom prst="rect">
            <a:avLst/>
          </a:prstGeom>
          <a:noFill/>
          <a:ln>
            <a:noFill/>
          </a:ln>
        </p:spPr>
        <p:style>
          <a:lnRef idx="0"/>
          <a:fillRef idx="0"/>
          <a:effectRef idx="0"/>
          <a:fontRef idx="minor"/>
        </p:style>
        <p:txBody>
          <a:bodyPr anchor="ctr"/>
          <a:p>
            <a:pPr marL="514440" indent="-514080">
              <a:lnSpc>
                <a:spcPct val="100000"/>
              </a:lnSpc>
              <a:buClr>
                <a:srgbClr val="ccffff"/>
              </a:buClr>
              <a:buFont typeface="StarSymbol"/>
              <a:buAutoNum type="arabicPeriod"/>
            </a:pPr>
            <a:r>
              <a:rPr b="0" lang="en-US" sz="2400" spc="-1" strike="noStrike">
                <a:solidFill>
                  <a:srgbClr val="ccffff"/>
                </a:solidFill>
                <a:uFill>
                  <a:solidFill>
                    <a:srgbClr val="ffffff"/>
                  </a:solidFill>
                </a:uFill>
                <a:latin typeface="Futura Md BT"/>
              </a:rPr>
              <a:t>What is a method? Why use methods?</a:t>
            </a:r>
            <a:endParaRPr b="0" lang="en-US" sz="4400" spc="-1" strike="noStrike">
              <a:solidFill>
                <a:srgbClr val="ffffff"/>
              </a:solidFill>
              <a:uFill>
                <a:solidFill>
                  <a:srgbClr val="ffffff"/>
                </a:solidFill>
              </a:uFill>
              <a:latin typeface="Arial"/>
            </a:endParaRPr>
          </a:p>
          <a:p>
            <a:pPr marL="514440" indent="-514080">
              <a:lnSpc>
                <a:spcPct val="100000"/>
              </a:lnSpc>
              <a:buClr>
                <a:srgbClr val="ccffff"/>
              </a:buClr>
              <a:buFont typeface="StarSymbol"/>
              <a:buAutoNum type="arabicPeriod"/>
            </a:pPr>
            <a:r>
              <a:rPr b="0" lang="en-US" sz="2400" spc="-1" strike="noStrike">
                <a:solidFill>
                  <a:srgbClr val="ccffff"/>
                </a:solidFill>
                <a:uFill>
                  <a:solidFill>
                    <a:srgbClr val="ffffff"/>
                  </a:solidFill>
                </a:uFill>
                <a:latin typeface="Futura Md BT"/>
              </a:rPr>
              <a:t>Void Methods and methods with parameters</a:t>
            </a:r>
            <a:endParaRPr b="0" lang="en-US" sz="4400" spc="-1" strike="noStrike">
              <a:solidFill>
                <a:srgbClr val="ffffff"/>
              </a:solidFill>
              <a:uFill>
                <a:solidFill>
                  <a:srgbClr val="ffffff"/>
                </a:solidFill>
              </a:uFill>
              <a:latin typeface="Arial"/>
            </a:endParaRPr>
          </a:p>
          <a:p>
            <a:pPr marL="514440" indent="-514080">
              <a:lnSpc>
                <a:spcPct val="100000"/>
              </a:lnSpc>
              <a:buClr>
                <a:srgbClr val="ccffff"/>
              </a:buClr>
              <a:buFont typeface="StarSymbol"/>
              <a:buAutoNum type="arabicPeriod"/>
            </a:pPr>
            <a:r>
              <a:rPr b="0" lang="en-US" sz="2400" spc="-1" strike="noStrike">
                <a:solidFill>
                  <a:srgbClr val="ccffff"/>
                </a:solidFill>
                <a:uFill>
                  <a:solidFill>
                    <a:srgbClr val="ffffff"/>
                  </a:solidFill>
                </a:uFill>
                <a:latin typeface="Futura Md BT"/>
              </a:rPr>
              <a:t>Methods which return a value</a:t>
            </a:r>
            <a:endParaRPr b="0" lang="en-US" sz="4400" spc="-1" strike="noStrike">
              <a:solidFill>
                <a:srgbClr val="ffffff"/>
              </a:solidFill>
              <a:uFill>
                <a:solidFill>
                  <a:srgbClr val="ffffff"/>
                </a:solidFill>
              </a:uFill>
              <a:latin typeface="Arial"/>
            </a:endParaRPr>
          </a:p>
          <a:p>
            <a:pPr marL="514440" indent="-514080">
              <a:lnSpc>
                <a:spcPct val="100000"/>
              </a:lnSpc>
              <a:buClr>
                <a:srgbClr val="ccffff"/>
              </a:buClr>
              <a:buFont typeface="StarSymbol"/>
              <a:buAutoNum type="arabicPeriod"/>
            </a:pPr>
            <a:r>
              <a:rPr b="0" lang="en-US" sz="2400" spc="-1" strike="noStrike">
                <a:solidFill>
                  <a:srgbClr val="ccffff"/>
                </a:solidFill>
                <a:uFill>
                  <a:solidFill>
                    <a:srgbClr val="ffffff"/>
                  </a:solidFill>
                </a:uFill>
                <a:latin typeface="Futura Md BT"/>
              </a:rPr>
              <a:t>Overloading</a:t>
            </a:r>
            <a:endParaRPr b="0" lang="en-US" sz="4400" spc="-1" strike="noStrike">
              <a:solidFill>
                <a:srgbClr val="ffffff"/>
              </a:solidFill>
              <a:uFill>
                <a:solidFill>
                  <a:srgbClr val="ffffff"/>
                </a:solidFill>
              </a:uFill>
              <a:latin typeface="Arial"/>
            </a:endParaRPr>
          </a:p>
          <a:p>
            <a:pPr marL="514440" indent="-514080">
              <a:lnSpc>
                <a:spcPct val="100000"/>
              </a:lnSpc>
              <a:buClr>
                <a:srgbClr val="ccffff"/>
              </a:buClr>
              <a:buFont typeface="StarSymbol"/>
              <a:buAutoNum type="arabicPeriod"/>
            </a:pPr>
            <a:r>
              <a:rPr b="0" lang="en-US" sz="2400" spc="-1" strike="noStrike">
                <a:solidFill>
                  <a:srgbClr val="ccffff"/>
                </a:solidFill>
                <a:uFill>
                  <a:solidFill>
                    <a:srgbClr val="ffffff"/>
                  </a:solidFill>
                </a:uFill>
                <a:latin typeface="Futura Md BT"/>
              </a:rPr>
              <a:t>Best Practices</a:t>
            </a:r>
            <a:endParaRPr b="0" lang="en-US" sz="4400" spc="-1" strike="noStrike">
              <a:solidFill>
                <a:srgbClr val="ffffff"/>
              </a:solidFill>
              <a:uFill>
                <a:solidFill>
                  <a:srgbClr val="ffffff"/>
                </a:solidFill>
              </a:uFill>
              <a:latin typeface="Arial"/>
            </a:endParaRPr>
          </a:p>
          <a:p>
            <a:pPr>
              <a:lnSpc>
                <a:spcPct val="100000"/>
              </a:lnSpc>
            </a:pPr>
            <a:endParaRPr b="0" lang="en-US" sz="4400" spc="-1" strike="noStrike">
              <a:solidFill>
                <a:srgbClr val="ffffff"/>
              </a:solidFill>
              <a:uFill>
                <a:solidFill>
                  <a:srgbClr val="ffffff"/>
                </a:solidFill>
              </a:uFill>
              <a:latin typeface="Arial"/>
            </a:endParaRPr>
          </a:p>
          <a:p>
            <a:pPr>
              <a:lnSpc>
                <a:spcPct val="100000"/>
              </a:lnSpc>
            </a:pPr>
            <a:endParaRPr b="0" lang="en-US" sz="4400" spc="-1" strike="noStrike">
              <a:solidFill>
                <a:srgbClr val="ffffff"/>
              </a:solidFill>
              <a:uFill>
                <a:solidFill>
                  <a:srgbClr val="ffffff"/>
                </a:solidFill>
              </a:uFill>
              <a:latin typeface="Arial"/>
            </a:endParaRPr>
          </a:p>
          <a:p>
            <a:pPr>
              <a:lnSpc>
                <a:spcPct val="100000"/>
              </a:lnSpc>
            </a:pPr>
            <a:endParaRPr b="0" lang="en-US" sz="4400" spc="-1" strike="noStrike">
              <a:solidFill>
                <a:srgbClr val="ffffff"/>
              </a:solidFill>
              <a:uFill>
                <a:solidFill>
                  <a:srgbClr val="ffffff"/>
                </a:solidFill>
              </a:uFill>
              <a:latin typeface="Arial"/>
            </a:endParaRPr>
          </a:p>
          <a:p>
            <a:pPr>
              <a:lnSpc>
                <a:spcPct val="100000"/>
              </a:lnSpc>
            </a:pPr>
            <a:endParaRPr b="0" lang="en-US" sz="4400" spc="-1" strike="noStrike">
              <a:solidFill>
                <a:srgbClr val="ffffff"/>
              </a:solidFill>
              <a:uFill>
                <a:solidFill>
                  <a:srgbClr val="ffffff"/>
                </a:solidFill>
              </a:uFill>
              <a:latin typeface="Arial"/>
            </a:endParaRPr>
          </a:p>
        </p:txBody>
      </p:sp>
      <p:sp>
        <p:nvSpPr>
          <p:cNvPr id="50" name="TextShape 3"/>
          <p:cNvSpPr txBox="1"/>
          <p:nvPr/>
        </p:nvSpPr>
        <p:spPr>
          <a:xfrm>
            <a:off x="6553080" y="6356520"/>
            <a:ext cx="2133360" cy="364680"/>
          </a:xfrm>
          <a:prstGeom prst="rect">
            <a:avLst/>
          </a:prstGeom>
          <a:noFill/>
          <a:ln>
            <a:noFill/>
          </a:ln>
        </p:spPr>
        <p:txBody>
          <a:bodyPr anchor="ctr"/>
          <a:p>
            <a:pPr algn="r">
              <a:lnSpc>
                <a:spcPct val="100000"/>
              </a:lnSpc>
            </a:pPr>
            <a:fld id="{41C30C04-6C89-4703-A7A3-E05F701E14C8}" type="slidenum">
              <a:rPr b="0" lang="en-US" sz="1200" spc="-1" strike="noStrike">
                <a:solidFill>
                  <a:srgbClr val="8b8b8b"/>
                </a:solidFill>
                <a:uFill>
                  <a:solidFill>
                    <a:srgbClr val="ffffff"/>
                  </a:solidFill>
                </a:uFill>
                <a:latin typeface="Calibri"/>
              </a:rPr>
              <a:t>&lt;number&gt;</a:t>
            </a:fld>
            <a:endParaRPr b="0" lang="en-US" sz="1400" spc="-1" strike="noStrike">
              <a:solidFill>
                <a:srgbClr val="ffffff"/>
              </a:solidFill>
              <a:uFill>
                <a:solidFill>
                  <a:srgbClr val="ffffff"/>
                </a:solidFill>
              </a:uFill>
              <a:latin typeface="Times New Roman"/>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2971800" y="457200"/>
            <a:ext cx="6792840" cy="1469520"/>
          </a:xfrm>
          <a:prstGeom prst="rect">
            <a:avLst/>
          </a:prstGeom>
          <a:noFill/>
          <a:ln>
            <a:noFill/>
          </a:ln>
        </p:spPr>
        <p:txBody>
          <a:bodyPr anchor="ctr"/>
          <a:p>
            <a:pPr algn="ctr">
              <a:lnSpc>
                <a:spcPct val="100000"/>
              </a:lnSpc>
            </a:pPr>
            <a:r>
              <a:rPr b="0" lang="en-US" sz="3200" spc="-1" strike="noStrike">
                <a:solidFill>
                  <a:srgbClr val="99ffcc"/>
                </a:solidFill>
                <a:uFill>
                  <a:solidFill>
                    <a:srgbClr val="ffffff"/>
                  </a:solidFill>
                </a:uFill>
                <a:latin typeface="Futura Md BT"/>
              </a:rPr>
              <a:t>1. What is a method?</a:t>
            </a:r>
            <a:endParaRPr b="0" lang="en-US" sz="1800" spc="-1" strike="noStrike">
              <a:solidFill>
                <a:srgbClr val="000000"/>
              </a:solidFill>
              <a:uFill>
                <a:solidFill>
                  <a:srgbClr val="ffffff"/>
                </a:solidFill>
              </a:uFill>
              <a:latin typeface="Calibri"/>
            </a:endParaRPr>
          </a:p>
        </p:txBody>
      </p:sp>
      <p:sp>
        <p:nvSpPr>
          <p:cNvPr id="52" name="TextShape 2"/>
          <p:cNvSpPr txBox="1"/>
          <p:nvPr/>
        </p:nvSpPr>
        <p:spPr>
          <a:xfrm>
            <a:off x="6553080" y="6356520"/>
            <a:ext cx="2133360" cy="364680"/>
          </a:xfrm>
          <a:prstGeom prst="rect">
            <a:avLst/>
          </a:prstGeom>
          <a:noFill/>
          <a:ln>
            <a:noFill/>
          </a:ln>
        </p:spPr>
        <p:txBody>
          <a:bodyPr anchor="ctr"/>
          <a:p>
            <a:pPr algn="r">
              <a:lnSpc>
                <a:spcPct val="100000"/>
              </a:lnSpc>
            </a:pPr>
            <a:fld id="{536804F1-C4FC-4770-9AE7-66538907DE64}" type="slidenum">
              <a:rPr b="0" lang="en-US" sz="1200" spc="-1" strike="noStrike">
                <a:solidFill>
                  <a:srgbClr val="8b8b8b"/>
                </a:solidFill>
                <a:uFill>
                  <a:solidFill>
                    <a:srgbClr val="ffffff"/>
                  </a:solidFill>
                </a:uFill>
                <a:latin typeface="Calibri"/>
              </a:rPr>
              <a:t>&lt;number&gt;</a:t>
            </a:fld>
            <a:endParaRPr b="0" lang="en-US" sz="1400" spc="-1" strike="noStrike">
              <a:solidFill>
                <a:srgbClr val="ffffff"/>
              </a:solidFill>
              <a:uFill>
                <a:solidFill>
                  <a:srgbClr val="ffffff"/>
                </a:solidFill>
              </a:uFill>
              <a:latin typeface="Times New Roman"/>
            </a:endParaRPr>
          </a:p>
        </p:txBody>
      </p:sp>
      <p:sp>
        <p:nvSpPr>
          <p:cNvPr id="53" name="CustomShape 3"/>
          <p:cNvSpPr/>
          <p:nvPr/>
        </p:nvSpPr>
        <p:spPr>
          <a:xfrm>
            <a:off x="380880" y="1600200"/>
            <a:ext cx="8762760" cy="3047760"/>
          </a:xfrm>
          <a:prstGeom prst="rect">
            <a:avLst/>
          </a:prstGeom>
          <a:noFill/>
          <a:ln>
            <a:noFill/>
          </a:ln>
        </p:spPr>
        <p:style>
          <a:lnRef idx="0"/>
          <a:fillRef idx="0"/>
          <a:effectRef idx="0"/>
          <a:fontRef idx="minor"/>
        </p:style>
        <p:txBody>
          <a:bodyPr anchor="ctr"/>
          <a:p>
            <a:pPr>
              <a:lnSpc>
                <a:spcPct val="100000"/>
              </a:lnSpc>
            </a:pPr>
            <a:r>
              <a:rPr b="0" lang="en-US" sz="2400" spc="-1" strike="noStrike">
                <a:solidFill>
                  <a:srgbClr val="ccffff"/>
                </a:solidFill>
                <a:uFill>
                  <a:solidFill>
                    <a:srgbClr val="ffffff"/>
                  </a:solidFill>
                </a:uFill>
                <a:latin typeface="Futura Md BT"/>
              </a:rPr>
              <a:t> </a:t>
            </a:r>
            <a:endParaRPr b="0" lang="en-US" sz="4400" spc="-1" strike="noStrike">
              <a:solidFill>
                <a:srgbClr val="ffffff"/>
              </a:solidFill>
              <a:uFill>
                <a:solidFill>
                  <a:srgbClr val="ffffff"/>
                </a:solidFill>
              </a:uFill>
              <a:latin typeface="Arial"/>
            </a:endParaRPr>
          </a:p>
          <a:p>
            <a:pPr>
              <a:lnSpc>
                <a:spcPct val="100000"/>
              </a:lnSpc>
            </a:pPr>
            <a:endParaRPr b="0" lang="en-US" sz="4400" spc="-1" strike="noStrike">
              <a:solidFill>
                <a:srgbClr val="ffffff"/>
              </a:solidFill>
              <a:uFill>
                <a:solidFill>
                  <a:srgbClr val="ffffff"/>
                </a:solidFill>
              </a:uFill>
              <a:latin typeface="Arial"/>
            </a:endParaRPr>
          </a:p>
        </p:txBody>
      </p:sp>
      <p:sp>
        <p:nvSpPr>
          <p:cNvPr id="54" name="CustomShape 4"/>
          <p:cNvSpPr/>
          <p:nvPr/>
        </p:nvSpPr>
        <p:spPr>
          <a:xfrm>
            <a:off x="228600" y="1728360"/>
            <a:ext cx="8686440" cy="4647960"/>
          </a:xfrm>
          <a:prstGeom prst="rect">
            <a:avLst/>
          </a:prstGeom>
          <a:noFill/>
          <a:ln>
            <a:noFill/>
          </a:ln>
        </p:spPr>
        <p:style>
          <a:lnRef idx="0"/>
          <a:fillRef idx="0"/>
          <a:effectRef idx="0"/>
          <a:fontRef idx="minor"/>
        </p:style>
        <p:txBody>
          <a:bodyPr anchor="ctr"/>
          <a:p>
            <a:pPr>
              <a:lnSpc>
                <a:spcPct val="100000"/>
              </a:lnSpc>
            </a:pPr>
            <a:r>
              <a:rPr b="0" lang="en-US" sz="3200" spc="-1" strike="noStrike">
                <a:solidFill>
                  <a:srgbClr val="ccffff"/>
                </a:solidFill>
                <a:uFill>
                  <a:solidFill>
                    <a:srgbClr val="ffffff"/>
                  </a:solidFill>
                </a:uFill>
                <a:latin typeface="Futura Md BT"/>
              </a:rPr>
              <a:t>A </a:t>
            </a:r>
            <a:r>
              <a:rPr b="0" lang="en-US" sz="3200" spc="-1" strike="noStrike">
                <a:solidFill>
                  <a:srgbClr val="99ffcc"/>
                </a:solidFill>
                <a:uFill>
                  <a:solidFill>
                    <a:srgbClr val="ffffff"/>
                  </a:solidFill>
                </a:uFill>
                <a:latin typeface="Futura Md BT"/>
              </a:rPr>
              <a:t>method</a:t>
            </a:r>
            <a:r>
              <a:rPr b="0" lang="en-US" sz="3200" spc="-1" strike="noStrike">
                <a:solidFill>
                  <a:srgbClr val="ccffff"/>
                </a:solidFill>
                <a:uFill>
                  <a:solidFill>
                    <a:srgbClr val="ffffff"/>
                  </a:solidFill>
                </a:uFill>
                <a:latin typeface="Futura Md BT"/>
              </a:rPr>
              <a:t> is a building block that solves a single problem. It combines a part of your code, gives it a name and can be called from other parts of the code.</a:t>
            </a:r>
            <a:endParaRPr b="0" lang="en-US" sz="4400" spc="-1" strike="noStrike">
              <a:solidFill>
                <a:srgbClr val="ffffff"/>
              </a:solidFill>
              <a:uFill>
                <a:solidFill>
                  <a:srgbClr val="ffffff"/>
                </a:solidFill>
              </a:uFill>
              <a:latin typeface="Arial"/>
            </a:endParaRPr>
          </a:p>
          <a:p>
            <a:pPr>
              <a:lnSpc>
                <a:spcPct val="100000"/>
              </a:lnSpc>
            </a:pPr>
            <a:r>
              <a:rPr b="0" lang="en-US" sz="3200" spc="-1" strike="noStrike">
                <a:solidFill>
                  <a:srgbClr val="ccffff"/>
                </a:solidFill>
                <a:uFill>
                  <a:solidFill>
                    <a:srgbClr val="ffffff"/>
                  </a:solidFill>
                </a:uFill>
                <a:latin typeface="Futura Md BT"/>
              </a:rPr>
              <a:t>Methods are key for constructing large applications and games from smaller pieces</a:t>
            </a:r>
            <a:endParaRPr b="0" lang="en-US" sz="4400" spc="-1" strike="noStrike">
              <a:solidFill>
                <a:srgbClr val="ffffff"/>
              </a:solidFill>
              <a:uFill>
                <a:solidFill>
                  <a:srgbClr val="ffffff"/>
                </a:solidFill>
              </a:uFill>
              <a:latin typeface="Arial"/>
            </a:endParaRPr>
          </a:p>
          <a:p>
            <a:pPr>
              <a:lnSpc>
                <a:spcPct val="100000"/>
              </a:lnSpc>
            </a:pPr>
            <a:r>
              <a:rPr b="0" lang="en-US" sz="3200" spc="-1" strike="noStrike">
                <a:solidFill>
                  <a:srgbClr val="ccffff"/>
                </a:solidFill>
                <a:uFill>
                  <a:solidFill>
                    <a:srgbClr val="ffffff"/>
                  </a:solidFill>
                </a:uFill>
                <a:latin typeface="Futura Md BT"/>
              </a:rPr>
              <a:t>Methods are also known in other languages as functions, procedures and subroutines.</a:t>
            </a:r>
            <a:endParaRPr b="0" lang="en-US" sz="4400" spc="-1" strike="noStrike">
              <a:solidFill>
                <a:srgbClr val="ffffff"/>
              </a:solidFill>
              <a:uFill>
                <a:solidFill>
                  <a:srgbClr val="ffffff"/>
                </a:solidFill>
              </a:uFill>
              <a:latin typeface="Arial"/>
            </a:endParaRPr>
          </a:p>
          <a:p>
            <a:pPr>
              <a:lnSpc>
                <a:spcPct val="100000"/>
              </a:lnSpc>
            </a:pPr>
            <a:endParaRPr b="0" lang="en-US" sz="4400" spc="-1" strike="noStrike">
              <a:solidFill>
                <a:srgbClr val="ffffff"/>
              </a:solidFill>
              <a:uFill>
                <a:solidFill>
                  <a:srgbClr val="ffffff"/>
                </a:solidFill>
              </a:uFill>
              <a:latin typeface="Arial"/>
            </a:endParaRPr>
          </a:p>
          <a:p>
            <a:pPr>
              <a:lnSpc>
                <a:spcPct val="100000"/>
              </a:lnSpc>
            </a:pPr>
            <a:endParaRPr b="0" lang="en-US" sz="4400" spc="-1" strike="noStrike">
              <a:solidFill>
                <a:srgbClr val="ffffff"/>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TextShape 1"/>
          <p:cNvSpPr txBox="1"/>
          <p:nvPr/>
        </p:nvSpPr>
        <p:spPr>
          <a:xfrm>
            <a:off x="2537640" y="425520"/>
            <a:ext cx="6792840" cy="1469520"/>
          </a:xfrm>
          <a:prstGeom prst="rect">
            <a:avLst/>
          </a:prstGeom>
          <a:noFill/>
          <a:ln>
            <a:noFill/>
          </a:ln>
        </p:spPr>
        <p:txBody>
          <a:bodyPr anchor="ctr"/>
          <a:p>
            <a:pPr algn="ctr">
              <a:lnSpc>
                <a:spcPct val="100000"/>
              </a:lnSpc>
            </a:pPr>
            <a:r>
              <a:rPr b="0" lang="en-US" sz="3200" spc="-1" strike="noStrike">
                <a:solidFill>
                  <a:srgbClr val="99ffcc"/>
                </a:solidFill>
                <a:uFill>
                  <a:solidFill>
                    <a:srgbClr val="ffffff"/>
                  </a:solidFill>
                </a:uFill>
                <a:latin typeface="Futura Md BT"/>
              </a:rPr>
              <a:t>1. Why use methods?</a:t>
            </a:r>
            <a:endParaRPr b="0" lang="en-US" sz="1800" spc="-1" strike="noStrike">
              <a:solidFill>
                <a:srgbClr val="000000"/>
              </a:solidFill>
              <a:uFill>
                <a:solidFill>
                  <a:srgbClr val="ffffff"/>
                </a:solidFill>
              </a:uFill>
              <a:latin typeface="Calibri"/>
            </a:endParaRPr>
          </a:p>
        </p:txBody>
      </p:sp>
      <p:sp>
        <p:nvSpPr>
          <p:cNvPr id="56" name="TextShape 2"/>
          <p:cNvSpPr txBox="1"/>
          <p:nvPr/>
        </p:nvSpPr>
        <p:spPr>
          <a:xfrm>
            <a:off x="6553080" y="6356520"/>
            <a:ext cx="2133360" cy="364680"/>
          </a:xfrm>
          <a:prstGeom prst="rect">
            <a:avLst/>
          </a:prstGeom>
          <a:noFill/>
          <a:ln>
            <a:noFill/>
          </a:ln>
        </p:spPr>
        <p:txBody>
          <a:bodyPr anchor="ctr"/>
          <a:p>
            <a:pPr algn="r">
              <a:lnSpc>
                <a:spcPct val="100000"/>
              </a:lnSpc>
            </a:pPr>
            <a:fld id="{DE087EF2-0435-4BF6-BBF3-C7503C5B6EDE}" type="slidenum">
              <a:rPr b="0" lang="en-US" sz="1200" spc="-1" strike="noStrike">
                <a:solidFill>
                  <a:srgbClr val="8b8b8b"/>
                </a:solidFill>
                <a:uFill>
                  <a:solidFill>
                    <a:srgbClr val="ffffff"/>
                  </a:solidFill>
                </a:uFill>
                <a:latin typeface="Calibri"/>
              </a:rPr>
              <a:t>&lt;number&gt;</a:t>
            </a:fld>
            <a:endParaRPr b="0" lang="en-US" sz="1400" spc="-1" strike="noStrike">
              <a:solidFill>
                <a:srgbClr val="ffffff"/>
              </a:solidFill>
              <a:uFill>
                <a:solidFill>
                  <a:srgbClr val="ffffff"/>
                </a:solidFill>
              </a:uFill>
              <a:latin typeface="Times New Roman"/>
            </a:endParaRPr>
          </a:p>
        </p:txBody>
      </p:sp>
      <p:sp>
        <p:nvSpPr>
          <p:cNvPr id="57" name="CustomShape 3"/>
          <p:cNvSpPr/>
          <p:nvPr/>
        </p:nvSpPr>
        <p:spPr>
          <a:xfrm>
            <a:off x="380880" y="1600200"/>
            <a:ext cx="8762760" cy="3047760"/>
          </a:xfrm>
          <a:prstGeom prst="rect">
            <a:avLst/>
          </a:prstGeom>
          <a:noFill/>
          <a:ln>
            <a:noFill/>
          </a:ln>
        </p:spPr>
        <p:style>
          <a:lnRef idx="0"/>
          <a:fillRef idx="0"/>
          <a:effectRef idx="0"/>
          <a:fontRef idx="minor"/>
        </p:style>
        <p:txBody>
          <a:bodyPr anchor="ctr"/>
          <a:p>
            <a:pPr>
              <a:lnSpc>
                <a:spcPct val="100000"/>
              </a:lnSpc>
            </a:pPr>
            <a:endParaRPr b="0" lang="en-US" sz="4400" spc="-1" strike="noStrike">
              <a:solidFill>
                <a:srgbClr val="ffffff"/>
              </a:solidFill>
              <a:uFill>
                <a:solidFill>
                  <a:srgbClr val="ffffff"/>
                </a:solidFill>
              </a:uFill>
              <a:latin typeface="Arial"/>
            </a:endParaRPr>
          </a:p>
          <a:p>
            <a:pPr marL="343080" indent="-342720">
              <a:lnSpc>
                <a:spcPct val="100000"/>
              </a:lnSpc>
              <a:buClr>
                <a:srgbClr val="ccffff"/>
              </a:buClr>
              <a:buFont typeface="Arial"/>
              <a:buChar char="•"/>
            </a:pPr>
            <a:r>
              <a:rPr b="0" lang="en-US" sz="2400" spc="-1" strike="noStrike">
                <a:solidFill>
                  <a:srgbClr val="ccffff"/>
                </a:solidFill>
                <a:uFill>
                  <a:solidFill>
                    <a:srgbClr val="ffffff"/>
                  </a:solidFill>
                </a:uFill>
                <a:latin typeface="Futura Md BT"/>
              </a:rPr>
              <a:t>They split large problems into small pieces</a:t>
            </a:r>
            <a:endParaRPr b="0" lang="en-US" sz="4400" spc="-1" strike="noStrike">
              <a:solidFill>
                <a:srgbClr val="ffffff"/>
              </a:solidFill>
              <a:uFill>
                <a:solidFill>
                  <a:srgbClr val="ffffff"/>
                </a:solidFill>
              </a:uFill>
              <a:latin typeface="Arial"/>
            </a:endParaRPr>
          </a:p>
          <a:p>
            <a:pPr marL="343080" indent="-342720">
              <a:lnSpc>
                <a:spcPct val="100000"/>
              </a:lnSpc>
              <a:buClr>
                <a:srgbClr val="ccffff"/>
              </a:buClr>
              <a:buFont typeface="Arial"/>
              <a:buChar char="•"/>
            </a:pPr>
            <a:r>
              <a:rPr b="0" lang="en-US" sz="2400" spc="-1" strike="noStrike">
                <a:solidFill>
                  <a:srgbClr val="ccffff"/>
                </a:solidFill>
                <a:uFill>
                  <a:solidFill>
                    <a:srgbClr val="ffffff"/>
                  </a:solidFill>
                </a:uFill>
                <a:latin typeface="Futura Md BT"/>
              </a:rPr>
              <a:t>Better organization</a:t>
            </a:r>
            <a:endParaRPr b="0" lang="en-US" sz="4400" spc="-1" strike="noStrike">
              <a:solidFill>
                <a:srgbClr val="ffffff"/>
              </a:solidFill>
              <a:uFill>
                <a:solidFill>
                  <a:srgbClr val="ffffff"/>
                </a:solidFill>
              </a:uFill>
              <a:latin typeface="Arial"/>
            </a:endParaRPr>
          </a:p>
          <a:p>
            <a:pPr marL="343080" indent="-342720">
              <a:lnSpc>
                <a:spcPct val="100000"/>
              </a:lnSpc>
              <a:buClr>
                <a:srgbClr val="ccffff"/>
              </a:buClr>
              <a:buFont typeface="Arial"/>
              <a:buChar char="•"/>
            </a:pPr>
            <a:r>
              <a:rPr b="0" lang="en-US" sz="2400" spc="-1" strike="noStrike">
                <a:solidFill>
                  <a:srgbClr val="ccffff"/>
                </a:solidFill>
                <a:uFill>
                  <a:solidFill>
                    <a:srgbClr val="ffffff"/>
                  </a:solidFill>
                </a:uFill>
                <a:latin typeface="Futura Md BT"/>
              </a:rPr>
              <a:t>Improve readability</a:t>
            </a:r>
            <a:endParaRPr b="0" lang="en-US" sz="4400" spc="-1" strike="noStrike">
              <a:solidFill>
                <a:srgbClr val="ffffff"/>
              </a:solidFill>
              <a:uFill>
                <a:solidFill>
                  <a:srgbClr val="ffffff"/>
                </a:solidFill>
              </a:uFill>
              <a:latin typeface="Arial"/>
            </a:endParaRPr>
          </a:p>
          <a:p>
            <a:pPr marL="343080" indent="-342720">
              <a:lnSpc>
                <a:spcPct val="100000"/>
              </a:lnSpc>
              <a:buClr>
                <a:srgbClr val="ccffff"/>
              </a:buClr>
              <a:buFont typeface="Arial"/>
              <a:buChar char="•"/>
            </a:pPr>
            <a:r>
              <a:rPr b="0" lang="en-US" sz="2400" spc="-1" strike="noStrike">
                <a:solidFill>
                  <a:srgbClr val="ccffff"/>
                </a:solidFill>
                <a:uFill>
                  <a:solidFill>
                    <a:srgbClr val="ffffff"/>
                  </a:solidFill>
                </a:uFill>
                <a:latin typeface="Futura Md BT"/>
              </a:rPr>
              <a:t>Improve understandability</a:t>
            </a:r>
            <a:endParaRPr b="0" lang="en-US" sz="4400" spc="-1" strike="noStrike">
              <a:solidFill>
                <a:srgbClr val="ffffff"/>
              </a:solidFill>
              <a:uFill>
                <a:solidFill>
                  <a:srgbClr val="ffffff"/>
                </a:solidFill>
              </a:uFill>
              <a:latin typeface="Arial"/>
            </a:endParaRPr>
          </a:p>
          <a:p>
            <a:pPr marL="343080" indent="-342720">
              <a:lnSpc>
                <a:spcPct val="100000"/>
              </a:lnSpc>
              <a:buClr>
                <a:srgbClr val="ccffff"/>
              </a:buClr>
              <a:buFont typeface="Arial"/>
              <a:buChar char="•"/>
            </a:pPr>
            <a:r>
              <a:rPr b="0" lang="en-US" sz="2400" spc="-1" strike="noStrike">
                <a:solidFill>
                  <a:srgbClr val="ccffff"/>
                </a:solidFill>
                <a:uFill>
                  <a:solidFill>
                    <a:srgbClr val="ffffff"/>
                  </a:solidFill>
                </a:uFill>
                <a:latin typeface="Futura Md BT"/>
              </a:rPr>
              <a:t>Avoid repetition of code</a:t>
            </a:r>
            <a:endParaRPr b="0" lang="en-US" sz="4400" spc="-1" strike="noStrike">
              <a:solidFill>
                <a:srgbClr val="ffffff"/>
              </a:solidFill>
              <a:uFill>
                <a:solidFill>
                  <a:srgbClr val="ffffff"/>
                </a:solidFill>
              </a:uFill>
              <a:latin typeface="Arial"/>
            </a:endParaRPr>
          </a:p>
          <a:p>
            <a:pPr marL="343080" indent="-342720">
              <a:lnSpc>
                <a:spcPct val="100000"/>
              </a:lnSpc>
              <a:buClr>
                <a:srgbClr val="ccffff"/>
              </a:buClr>
              <a:buFont typeface="Arial"/>
              <a:buChar char="•"/>
            </a:pPr>
            <a:r>
              <a:rPr b="0" lang="en-US" sz="2400" spc="-1" strike="noStrike">
                <a:solidFill>
                  <a:srgbClr val="ccffff"/>
                </a:solidFill>
                <a:uFill>
                  <a:solidFill>
                    <a:srgbClr val="ffffff"/>
                  </a:solidFill>
                </a:uFill>
                <a:latin typeface="Futura Md BT"/>
              </a:rPr>
              <a:t>Code reusability</a:t>
            </a:r>
            <a:endParaRPr b="0" lang="en-US" sz="4400" spc="-1" strike="noStrike">
              <a:solidFill>
                <a:srgbClr val="ffffff"/>
              </a:solidFill>
              <a:uFill>
                <a:solidFill>
                  <a:srgbClr val="ffffff"/>
                </a:solidFill>
              </a:uFill>
              <a:latin typeface="Arial"/>
            </a:endParaRPr>
          </a:p>
        </p:txBody>
      </p:sp>
      <p:sp>
        <p:nvSpPr>
          <p:cNvPr id="58" name="CustomShape 4"/>
          <p:cNvSpPr/>
          <p:nvPr/>
        </p:nvSpPr>
        <p:spPr>
          <a:xfrm>
            <a:off x="231120" y="1066680"/>
            <a:ext cx="8686440" cy="4647960"/>
          </a:xfrm>
          <a:prstGeom prst="rect">
            <a:avLst/>
          </a:prstGeom>
          <a:noFill/>
          <a:ln>
            <a:noFill/>
          </a:ln>
        </p:spPr>
        <p:style>
          <a:lnRef idx="0"/>
          <a:fillRef idx="0"/>
          <a:effectRef idx="0"/>
          <a:fontRef idx="minor"/>
        </p:style>
        <p:txBody>
          <a:bodyPr anchor="ctr"/>
          <a:p>
            <a:pPr>
              <a:lnSpc>
                <a:spcPct val="100000"/>
              </a:lnSpc>
            </a:pPr>
            <a:endParaRPr b="0" lang="en-US" sz="4400" spc="-1" strike="noStrike">
              <a:solidFill>
                <a:srgbClr val="ffffff"/>
              </a:solidFill>
              <a:uFill>
                <a:solidFill>
                  <a:srgbClr val="ffffff"/>
                </a:solidFill>
              </a:uFill>
              <a:latin typeface="Arial"/>
            </a:endParaRPr>
          </a:p>
          <a:p>
            <a:pPr>
              <a:lnSpc>
                <a:spcPct val="100000"/>
              </a:lnSpc>
            </a:pPr>
            <a:endParaRPr b="0" lang="en-US" sz="4400" spc="-1" strike="noStrike">
              <a:solidFill>
                <a:srgbClr val="ffffff"/>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TextShape 1"/>
          <p:cNvSpPr txBox="1"/>
          <p:nvPr/>
        </p:nvSpPr>
        <p:spPr>
          <a:xfrm>
            <a:off x="2537640" y="425520"/>
            <a:ext cx="6792840" cy="1469520"/>
          </a:xfrm>
          <a:prstGeom prst="rect">
            <a:avLst/>
          </a:prstGeom>
          <a:noFill/>
          <a:ln>
            <a:noFill/>
          </a:ln>
        </p:spPr>
        <p:txBody>
          <a:bodyPr anchor="ctr"/>
          <a:p>
            <a:pPr algn="ctr">
              <a:lnSpc>
                <a:spcPct val="100000"/>
              </a:lnSpc>
            </a:pPr>
            <a:r>
              <a:rPr b="0" lang="en-US" sz="3200" spc="-1" strike="noStrike">
                <a:solidFill>
                  <a:srgbClr val="99ffcc"/>
                </a:solidFill>
                <a:uFill>
                  <a:solidFill>
                    <a:srgbClr val="ffffff"/>
                  </a:solidFill>
                </a:uFill>
                <a:latin typeface="Futura Md BT"/>
              </a:rPr>
              <a:t>2. Void methods and parameters</a:t>
            </a:r>
            <a:endParaRPr b="0" lang="en-US" sz="1800" spc="-1" strike="noStrike">
              <a:solidFill>
                <a:srgbClr val="000000"/>
              </a:solidFill>
              <a:uFill>
                <a:solidFill>
                  <a:srgbClr val="ffffff"/>
                </a:solidFill>
              </a:uFill>
              <a:latin typeface="Calibri"/>
            </a:endParaRPr>
          </a:p>
        </p:txBody>
      </p:sp>
      <p:sp>
        <p:nvSpPr>
          <p:cNvPr id="60" name="TextShape 2"/>
          <p:cNvSpPr txBox="1"/>
          <p:nvPr/>
        </p:nvSpPr>
        <p:spPr>
          <a:xfrm>
            <a:off x="6553080" y="6356520"/>
            <a:ext cx="2133360" cy="364680"/>
          </a:xfrm>
          <a:prstGeom prst="rect">
            <a:avLst/>
          </a:prstGeom>
          <a:noFill/>
          <a:ln>
            <a:noFill/>
          </a:ln>
        </p:spPr>
        <p:txBody>
          <a:bodyPr anchor="ctr"/>
          <a:p>
            <a:pPr algn="r">
              <a:lnSpc>
                <a:spcPct val="100000"/>
              </a:lnSpc>
            </a:pPr>
            <a:fld id="{F22DECF1-AD2D-438E-8093-2D1AD988A7AE}" type="slidenum">
              <a:rPr b="0" lang="en-US" sz="1200" spc="-1" strike="noStrike">
                <a:solidFill>
                  <a:srgbClr val="8b8b8b"/>
                </a:solidFill>
                <a:uFill>
                  <a:solidFill>
                    <a:srgbClr val="ffffff"/>
                  </a:solidFill>
                </a:uFill>
                <a:latin typeface="Calibri"/>
              </a:rPr>
              <a:t>&lt;number&gt;</a:t>
            </a:fld>
            <a:endParaRPr b="0" lang="en-US" sz="1400" spc="-1" strike="noStrike">
              <a:solidFill>
                <a:srgbClr val="ffffff"/>
              </a:solidFill>
              <a:uFill>
                <a:solidFill>
                  <a:srgbClr val="ffffff"/>
                </a:solidFill>
              </a:uFill>
              <a:latin typeface="Times New Roman"/>
            </a:endParaRPr>
          </a:p>
        </p:txBody>
      </p:sp>
      <p:sp>
        <p:nvSpPr>
          <p:cNvPr id="61" name="CustomShape 3"/>
          <p:cNvSpPr/>
          <p:nvPr/>
        </p:nvSpPr>
        <p:spPr>
          <a:xfrm>
            <a:off x="380880" y="1600200"/>
            <a:ext cx="8762760" cy="3047760"/>
          </a:xfrm>
          <a:prstGeom prst="rect">
            <a:avLst/>
          </a:prstGeom>
          <a:noFill/>
          <a:ln>
            <a:noFill/>
          </a:ln>
        </p:spPr>
        <p:style>
          <a:lnRef idx="0"/>
          <a:fillRef idx="0"/>
          <a:effectRef idx="0"/>
          <a:fontRef idx="minor"/>
        </p:style>
        <p:txBody>
          <a:bodyPr anchor="ctr"/>
          <a:p>
            <a:pPr>
              <a:lnSpc>
                <a:spcPct val="100000"/>
              </a:lnSpc>
            </a:pPr>
            <a:r>
              <a:rPr b="0" lang="en-US" sz="2400" spc="-1" strike="noStrike">
                <a:solidFill>
                  <a:srgbClr val="ccffff"/>
                </a:solidFill>
                <a:uFill>
                  <a:solidFill>
                    <a:srgbClr val="ffffff"/>
                  </a:solidFill>
                </a:uFill>
                <a:latin typeface="Futura Md BT"/>
              </a:rPr>
              <a:t> </a:t>
            </a:r>
            <a:endParaRPr b="0" lang="en-US" sz="4400" spc="-1" strike="noStrike">
              <a:solidFill>
                <a:srgbClr val="ffffff"/>
              </a:solidFill>
              <a:uFill>
                <a:solidFill>
                  <a:srgbClr val="ffffff"/>
                </a:solidFill>
              </a:uFill>
              <a:latin typeface="Arial"/>
            </a:endParaRPr>
          </a:p>
          <a:p>
            <a:pPr>
              <a:lnSpc>
                <a:spcPct val="100000"/>
              </a:lnSpc>
            </a:pPr>
            <a:endParaRPr b="0" lang="en-US" sz="4400" spc="-1" strike="noStrike">
              <a:solidFill>
                <a:srgbClr val="ffffff"/>
              </a:solidFill>
              <a:uFill>
                <a:solidFill>
                  <a:srgbClr val="ffffff"/>
                </a:solidFill>
              </a:uFill>
              <a:latin typeface="Arial"/>
            </a:endParaRPr>
          </a:p>
        </p:txBody>
      </p:sp>
      <p:pic>
        <p:nvPicPr>
          <p:cNvPr id="62" name="Picture 6" descr=""/>
          <p:cNvPicPr/>
          <p:nvPr/>
        </p:nvPicPr>
        <p:blipFill>
          <a:blip r:embed="rId1"/>
          <a:stretch/>
        </p:blipFill>
        <p:spPr>
          <a:xfrm rot="18000000">
            <a:off x="6860520" y="3938040"/>
            <a:ext cx="2352600" cy="2352600"/>
          </a:xfrm>
          <a:prstGeom prst="rect">
            <a:avLst/>
          </a:prstGeom>
          <a:ln>
            <a:noFill/>
          </a:ln>
        </p:spPr>
      </p:pic>
      <p:sp>
        <p:nvSpPr>
          <p:cNvPr id="63" name="CustomShape 4"/>
          <p:cNvSpPr/>
          <p:nvPr/>
        </p:nvSpPr>
        <p:spPr>
          <a:xfrm>
            <a:off x="837720" y="4830840"/>
            <a:ext cx="8686440" cy="4647960"/>
          </a:xfrm>
          <a:prstGeom prst="rect">
            <a:avLst/>
          </a:prstGeom>
          <a:noFill/>
          <a:ln>
            <a:noFill/>
          </a:ln>
        </p:spPr>
        <p:style>
          <a:lnRef idx="0"/>
          <a:fillRef idx="0"/>
          <a:effectRef idx="0"/>
          <a:fontRef idx="minor"/>
        </p:style>
        <p:txBody>
          <a:bodyPr anchor="ctr"/>
          <a:p>
            <a:pPr>
              <a:lnSpc>
                <a:spcPct val="100000"/>
              </a:lnSpc>
            </a:pPr>
            <a:endParaRPr b="0" lang="en-US" sz="4400" spc="-1" strike="noStrike">
              <a:solidFill>
                <a:srgbClr val="ffffff"/>
              </a:solidFill>
              <a:uFill>
                <a:solidFill>
                  <a:srgbClr val="ffffff"/>
                </a:solidFill>
              </a:uFill>
              <a:latin typeface="Arial"/>
            </a:endParaRPr>
          </a:p>
          <a:p>
            <a:pPr>
              <a:lnSpc>
                <a:spcPct val="100000"/>
              </a:lnSpc>
            </a:pPr>
            <a:endParaRPr b="0" lang="en-US" sz="4400" spc="-1" strike="noStrike">
              <a:solidFill>
                <a:srgbClr val="ffffff"/>
              </a:solidFill>
              <a:uFill>
                <a:solidFill>
                  <a:srgbClr val="ffffff"/>
                </a:solidFill>
              </a:uFill>
              <a:latin typeface="Arial"/>
            </a:endParaRPr>
          </a:p>
          <a:p>
            <a:pPr>
              <a:lnSpc>
                <a:spcPct val="100000"/>
              </a:lnSpc>
            </a:pPr>
            <a:endParaRPr b="0" lang="en-US" sz="4400" spc="-1" strike="noStrike">
              <a:solidFill>
                <a:srgbClr val="ffffff"/>
              </a:solidFill>
              <a:uFill>
                <a:solidFill>
                  <a:srgbClr val="ffffff"/>
                </a:solidFill>
              </a:uFill>
              <a:latin typeface="Arial"/>
            </a:endParaRPr>
          </a:p>
        </p:txBody>
      </p:sp>
      <p:sp>
        <p:nvSpPr>
          <p:cNvPr id="64" name="CustomShape 5"/>
          <p:cNvSpPr/>
          <p:nvPr/>
        </p:nvSpPr>
        <p:spPr>
          <a:xfrm>
            <a:off x="194040" y="799920"/>
            <a:ext cx="8686440" cy="4647960"/>
          </a:xfrm>
          <a:prstGeom prst="rect">
            <a:avLst/>
          </a:prstGeom>
          <a:noFill/>
          <a:ln>
            <a:noFill/>
          </a:ln>
        </p:spPr>
        <p:style>
          <a:lnRef idx="0"/>
          <a:fillRef idx="0"/>
          <a:effectRef idx="0"/>
          <a:fontRef idx="minor"/>
        </p:style>
        <p:txBody>
          <a:bodyPr anchor="ctr"/>
          <a:p>
            <a:pPr>
              <a:lnSpc>
                <a:spcPct val="100000"/>
              </a:lnSpc>
            </a:pPr>
            <a:r>
              <a:rPr b="0" lang="en-US" sz="3200" spc="-1" strike="noStrike">
                <a:solidFill>
                  <a:srgbClr val="ccffff"/>
                </a:solidFill>
                <a:uFill>
                  <a:solidFill>
                    <a:srgbClr val="ffffff"/>
                  </a:solidFill>
                </a:uFill>
                <a:latin typeface="Futura Md BT"/>
              </a:rPr>
              <a:t>Each method has a return type, name, parameters (optional) and body. Void methods don’t have return type. They just wrap a piece of code and give it a name.</a:t>
            </a:r>
            <a:endParaRPr b="0" lang="en-US" sz="4400" spc="-1" strike="noStrike">
              <a:solidFill>
                <a:srgbClr val="ffffff"/>
              </a:solidFill>
              <a:uFill>
                <a:solidFill>
                  <a:srgbClr val="ffffff"/>
                </a:solidFill>
              </a:uFill>
              <a:latin typeface="Arial"/>
            </a:endParaRPr>
          </a:p>
          <a:p>
            <a:pPr>
              <a:lnSpc>
                <a:spcPct val="100000"/>
              </a:lnSpc>
            </a:pPr>
            <a:endParaRPr b="0" lang="en-US" sz="4400" spc="-1" strike="noStrike">
              <a:solidFill>
                <a:srgbClr val="ffffff"/>
              </a:solidFill>
              <a:uFill>
                <a:solidFill>
                  <a:srgbClr val="ffffff"/>
                </a:solidFill>
              </a:uFill>
              <a:latin typeface="Arial"/>
            </a:endParaRPr>
          </a:p>
          <a:p>
            <a:pPr>
              <a:lnSpc>
                <a:spcPct val="100000"/>
              </a:lnSpc>
            </a:pPr>
            <a:endParaRPr b="0" lang="en-US" sz="4400" spc="-1" strike="noStrike">
              <a:solidFill>
                <a:srgbClr val="ffffff"/>
              </a:solidFill>
              <a:uFill>
                <a:solidFill>
                  <a:srgbClr val="ffffff"/>
                </a:solidFill>
              </a:uFill>
              <a:latin typeface="Arial"/>
            </a:endParaRPr>
          </a:p>
        </p:txBody>
      </p:sp>
      <p:pic>
        <p:nvPicPr>
          <p:cNvPr id="65" name="Picture 2" descr=""/>
          <p:cNvPicPr/>
          <p:nvPr/>
        </p:nvPicPr>
        <p:blipFill>
          <a:blip r:embed="rId2"/>
          <a:stretch/>
        </p:blipFill>
        <p:spPr>
          <a:xfrm>
            <a:off x="304920" y="4012560"/>
            <a:ext cx="7048080" cy="201888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TextShape 1"/>
          <p:cNvSpPr txBox="1"/>
          <p:nvPr/>
        </p:nvSpPr>
        <p:spPr>
          <a:xfrm>
            <a:off x="2352960" y="434880"/>
            <a:ext cx="6792840" cy="1469520"/>
          </a:xfrm>
          <a:prstGeom prst="rect">
            <a:avLst/>
          </a:prstGeom>
          <a:noFill/>
          <a:ln>
            <a:noFill/>
          </a:ln>
        </p:spPr>
        <p:txBody>
          <a:bodyPr anchor="ctr"/>
          <a:p>
            <a:pPr algn="ctr">
              <a:lnSpc>
                <a:spcPct val="100000"/>
              </a:lnSpc>
            </a:pPr>
            <a:r>
              <a:rPr b="0" lang="en-US" sz="3200" spc="-1" strike="noStrike">
                <a:solidFill>
                  <a:srgbClr val="99ffcc"/>
                </a:solidFill>
                <a:uFill>
                  <a:solidFill>
                    <a:srgbClr val="ffffff"/>
                  </a:solidFill>
                </a:uFill>
                <a:latin typeface="Futura Md BT"/>
              </a:rPr>
              <a:t>3. Methods which return a value  </a:t>
            </a:r>
            <a:endParaRPr b="0" lang="en-US" sz="1800" spc="-1" strike="noStrike">
              <a:solidFill>
                <a:srgbClr val="000000"/>
              </a:solidFill>
              <a:uFill>
                <a:solidFill>
                  <a:srgbClr val="ffffff"/>
                </a:solidFill>
              </a:uFill>
              <a:latin typeface="Calibri"/>
            </a:endParaRPr>
          </a:p>
        </p:txBody>
      </p:sp>
      <p:sp>
        <p:nvSpPr>
          <p:cNvPr id="67" name="TextShape 2"/>
          <p:cNvSpPr txBox="1"/>
          <p:nvPr/>
        </p:nvSpPr>
        <p:spPr>
          <a:xfrm>
            <a:off x="6553080" y="6356520"/>
            <a:ext cx="2133360" cy="364680"/>
          </a:xfrm>
          <a:prstGeom prst="rect">
            <a:avLst/>
          </a:prstGeom>
          <a:noFill/>
          <a:ln>
            <a:noFill/>
          </a:ln>
        </p:spPr>
        <p:txBody>
          <a:bodyPr anchor="ctr"/>
          <a:p>
            <a:pPr algn="r">
              <a:lnSpc>
                <a:spcPct val="100000"/>
              </a:lnSpc>
            </a:pPr>
            <a:fld id="{CF5CA68C-D371-4246-9137-50A7C86C7CA2}" type="slidenum">
              <a:rPr b="0" lang="en-US" sz="1200" spc="-1" strike="noStrike">
                <a:solidFill>
                  <a:srgbClr val="8b8b8b"/>
                </a:solidFill>
                <a:uFill>
                  <a:solidFill>
                    <a:srgbClr val="ffffff"/>
                  </a:solidFill>
                </a:uFill>
                <a:latin typeface="Calibri"/>
              </a:rPr>
              <a:t>&lt;number&gt;</a:t>
            </a:fld>
            <a:endParaRPr b="0" lang="en-US" sz="1400" spc="-1" strike="noStrike">
              <a:solidFill>
                <a:srgbClr val="ffffff"/>
              </a:solidFill>
              <a:uFill>
                <a:solidFill>
                  <a:srgbClr val="ffffff"/>
                </a:solidFill>
              </a:uFill>
              <a:latin typeface="Times New Roman"/>
            </a:endParaRPr>
          </a:p>
        </p:txBody>
      </p:sp>
      <p:sp>
        <p:nvSpPr>
          <p:cNvPr id="68" name="CustomShape 3"/>
          <p:cNvSpPr/>
          <p:nvPr/>
        </p:nvSpPr>
        <p:spPr>
          <a:xfrm>
            <a:off x="380880" y="1600200"/>
            <a:ext cx="8762760" cy="3047760"/>
          </a:xfrm>
          <a:prstGeom prst="rect">
            <a:avLst/>
          </a:prstGeom>
          <a:noFill/>
          <a:ln>
            <a:noFill/>
          </a:ln>
        </p:spPr>
        <p:style>
          <a:lnRef idx="0"/>
          <a:fillRef idx="0"/>
          <a:effectRef idx="0"/>
          <a:fontRef idx="minor"/>
        </p:style>
        <p:txBody>
          <a:bodyPr anchor="ctr"/>
          <a:p>
            <a:pPr>
              <a:lnSpc>
                <a:spcPct val="100000"/>
              </a:lnSpc>
            </a:pPr>
            <a:r>
              <a:rPr b="0" lang="en-US" sz="2400" spc="-1" strike="noStrike">
                <a:solidFill>
                  <a:srgbClr val="ccffff"/>
                </a:solidFill>
                <a:uFill>
                  <a:solidFill>
                    <a:srgbClr val="ffffff"/>
                  </a:solidFill>
                </a:uFill>
                <a:latin typeface="Futura Md BT"/>
              </a:rPr>
              <a:t> </a:t>
            </a:r>
            <a:endParaRPr b="0" lang="en-US" sz="4400" spc="-1" strike="noStrike">
              <a:solidFill>
                <a:srgbClr val="ffffff"/>
              </a:solidFill>
              <a:uFill>
                <a:solidFill>
                  <a:srgbClr val="ffffff"/>
                </a:solidFill>
              </a:uFill>
              <a:latin typeface="Arial"/>
            </a:endParaRPr>
          </a:p>
          <a:p>
            <a:pPr>
              <a:lnSpc>
                <a:spcPct val="100000"/>
              </a:lnSpc>
            </a:pPr>
            <a:endParaRPr b="0" lang="en-US" sz="4400" spc="-1" strike="noStrike">
              <a:solidFill>
                <a:srgbClr val="ffffff"/>
              </a:solidFill>
              <a:uFill>
                <a:solidFill>
                  <a:srgbClr val="ffffff"/>
                </a:solidFill>
              </a:uFill>
              <a:latin typeface="Arial"/>
            </a:endParaRPr>
          </a:p>
        </p:txBody>
      </p:sp>
      <p:pic>
        <p:nvPicPr>
          <p:cNvPr id="69" name="Picture 6" descr=""/>
          <p:cNvPicPr/>
          <p:nvPr/>
        </p:nvPicPr>
        <p:blipFill>
          <a:blip r:embed="rId1"/>
          <a:stretch/>
        </p:blipFill>
        <p:spPr>
          <a:xfrm rot="2218200">
            <a:off x="5463720" y="4625280"/>
            <a:ext cx="2932200" cy="2932200"/>
          </a:xfrm>
          <a:prstGeom prst="rect">
            <a:avLst/>
          </a:prstGeom>
          <a:ln>
            <a:noFill/>
          </a:ln>
        </p:spPr>
      </p:pic>
      <p:sp>
        <p:nvSpPr>
          <p:cNvPr id="70" name="CustomShape 4"/>
          <p:cNvSpPr/>
          <p:nvPr/>
        </p:nvSpPr>
        <p:spPr>
          <a:xfrm>
            <a:off x="532800" y="4716360"/>
            <a:ext cx="8686440" cy="4647960"/>
          </a:xfrm>
          <a:prstGeom prst="rect">
            <a:avLst/>
          </a:prstGeom>
          <a:noFill/>
          <a:ln>
            <a:noFill/>
          </a:ln>
        </p:spPr>
        <p:style>
          <a:lnRef idx="0"/>
          <a:fillRef idx="0"/>
          <a:effectRef idx="0"/>
          <a:fontRef idx="minor"/>
        </p:style>
        <p:txBody>
          <a:bodyPr anchor="ctr"/>
          <a:p>
            <a:pPr>
              <a:lnSpc>
                <a:spcPct val="100000"/>
              </a:lnSpc>
            </a:pPr>
            <a:endParaRPr b="0" lang="en-US" sz="4400" spc="-1" strike="noStrike">
              <a:solidFill>
                <a:srgbClr val="ffffff"/>
              </a:solidFill>
              <a:uFill>
                <a:solidFill>
                  <a:srgbClr val="ffffff"/>
                </a:solidFill>
              </a:uFill>
              <a:latin typeface="Arial"/>
            </a:endParaRPr>
          </a:p>
          <a:p>
            <a:pPr>
              <a:lnSpc>
                <a:spcPct val="100000"/>
              </a:lnSpc>
            </a:pPr>
            <a:endParaRPr b="0" lang="en-US" sz="4400" spc="-1" strike="noStrike">
              <a:solidFill>
                <a:srgbClr val="ffffff"/>
              </a:solidFill>
              <a:uFill>
                <a:solidFill>
                  <a:srgbClr val="ffffff"/>
                </a:solidFill>
              </a:uFill>
              <a:latin typeface="Arial"/>
            </a:endParaRPr>
          </a:p>
        </p:txBody>
      </p:sp>
      <p:pic>
        <p:nvPicPr>
          <p:cNvPr id="71" name="Picture 2" descr=""/>
          <p:cNvPicPr/>
          <p:nvPr/>
        </p:nvPicPr>
        <p:blipFill>
          <a:blip r:embed="rId2"/>
          <a:stretch/>
        </p:blipFill>
        <p:spPr>
          <a:xfrm>
            <a:off x="617760" y="1752480"/>
            <a:ext cx="5714640" cy="381924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TextShape 1"/>
          <p:cNvSpPr txBox="1"/>
          <p:nvPr/>
        </p:nvSpPr>
        <p:spPr>
          <a:xfrm>
            <a:off x="2352960" y="434880"/>
            <a:ext cx="6792840" cy="1469520"/>
          </a:xfrm>
          <a:prstGeom prst="rect">
            <a:avLst/>
          </a:prstGeom>
          <a:noFill/>
          <a:ln>
            <a:noFill/>
          </a:ln>
        </p:spPr>
        <p:txBody>
          <a:bodyPr anchor="ctr"/>
          <a:p>
            <a:pPr algn="ctr">
              <a:lnSpc>
                <a:spcPct val="100000"/>
              </a:lnSpc>
            </a:pPr>
            <a:r>
              <a:rPr b="0" lang="en-US" sz="3200" spc="-1" strike="noStrike">
                <a:solidFill>
                  <a:srgbClr val="99ffcc"/>
                </a:solidFill>
                <a:uFill>
                  <a:solidFill>
                    <a:srgbClr val="ffffff"/>
                  </a:solidFill>
                </a:uFill>
                <a:latin typeface="Futura Md BT"/>
              </a:rPr>
              <a:t>4. Overloading</a:t>
            </a:r>
            <a:endParaRPr b="0" lang="en-US" sz="1800" spc="-1" strike="noStrike">
              <a:solidFill>
                <a:srgbClr val="000000"/>
              </a:solidFill>
              <a:uFill>
                <a:solidFill>
                  <a:srgbClr val="ffffff"/>
                </a:solidFill>
              </a:uFill>
              <a:latin typeface="Calibri"/>
            </a:endParaRPr>
          </a:p>
        </p:txBody>
      </p:sp>
      <p:sp>
        <p:nvSpPr>
          <p:cNvPr id="73" name="TextShape 2"/>
          <p:cNvSpPr txBox="1"/>
          <p:nvPr/>
        </p:nvSpPr>
        <p:spPr>
          <a:xfrm>
            <a:off x="6553080" y="6356520"/>
            <a:ext cx="2133360" cy="364680"/>
          </a:xfrm>
          <a:prstGeom prst="rect">
            <a:avLst/>
          </a:prstGeom>
          <a:noFill/>
          <a:ln>
            <a:noFill/>
          </a:ln>
        </p:spPr>
        <p:txBody>
          <a:bodyPr anchor="ctr"/>
          <a:p>
            <a:pPr algn="r">
              <a:lnSpc>
                <a:spcPct val="100000"/>
              </a:lnSpc>
            </a:pPr>
            <a:fld id="{AABB4FDB-CC65-49F3-ABB1-F89F6E250144}" type="slidenum">
              <a:rPr b="0" lang="en-US" sz="1200" spc="-1" strike="noStrike">
                <a:solidFill>
                  <a:srgbClr val="8b8b8b"/>
                </a:solidFill>
                <a:uFill>
                  <a:solidFill>
                    <a:srgbClr val="ffffff"/>
                  </a:solidFill>
                </a:uFill>
                <a:latin typeface="Calibri"/>
              </a:rPr>
              <a:t>&lt;number&gt;</a:t>
            </a:fld>
            <a:endParaRPr b="0" lang="en-US" sz="1400" spc="-1" strike="noStrike">
              <a:solidFill>
                <a:srgbClr val="ffffff"/>
              </a:solidFill>
              <a:uFill>
                <a:solidFill>
                  <a:srgbClr val="ffffff"/>
                </a:solidFill>
              </a:uFill>
              <a:latin typeface="Times New Roman"/>
            </a:endParaRPr>
          </a:p>
        </p:txBody>
      </p:sp>
      <p:sp>
        <p:nvSpPr>
          <p:cNvPr id="74" name="CustomShape 3"/>
          <p:cNvSpPr/>
          <p:nvPr/>
        </p:nvSpPr>
        <p:spPr>
          <a:xfrm>
            <a:off x="380880" y="1600200"/>
            <a:ext cx="8762760" cy="3047760"/>
          </a:xfrm>
          <a:prstGeom prst="rect">
            <a:avLst/>
          </a:prstGeom>
          <a:noFill/>
          <a:ln>
            <a:noFill/>
          </a:ln>
        </p:spPr>
        <p:style>
          <a:lnRef idx="0"/>
          <a:fillRef idx="0"/>
          <a:effectRef idx="0"/>
          <a:fontRef idx="minor"/>
        </p:style>
        <p:txBody>
          <a:bodyPr anchor="ctr"/>
          <a:p>
            <a:pPr>
              <a:lnSpc>
                <a:spcPct val="100000"/>
              </a:lnSpc>
            </a:pPr>
            <a:r>
              <a:rPr b="0" lang="en-US" sz="2400" spc="-1" strike="noStrike">
                <a:solidFill>
                  <a:srgbClr val="ccffff"/>
                </a:solidFill>
                <a:uFill>
                  <a:solidFill>
                    <a:srgbClr val="ffffff"/>
                  </a:solidFill>
                </a:uFill>
                <a:latin typeface="Futura Md BT"/>
              </a:rPr>
              <a:t> </a:t>
            </a:r>
            <a:endParaRPr b="0" lang="en-US" sz="4400" spc="-1" strike="noStrike">
              <a:solidFill>
                <a:srgbClr val="ffffff"/>
              </a:solidFill>
              <a:uFill>
                <a:solidFill>
                  <a:srgbClr val="ffffff"/>
                </a:solidFill>
              </a:uFill>
              <a:latin typeface="Arial"/>
            </a:endParaRPr>
          </a:p>
          <a:p>
            <a:pPr>
              <a:lnSpc>
                <a:spcPct val="100000"/>
              </a:lnSpc>
            </a:pPr>
            <a:endParaRPr b="0" lang="en-US" sz="4400" spc="-1" strike="noStrike">
              <a:solidFill>
                <a:srgbClr val="ffffff"/>
              </a:solidFill>
              <a:uFill>
                <a:solidFill>
                  <a:srgbClr val="ffffff"/>
                </a:solidFill>
              </a:uFill>
              <a:latin typeface="Arial"/>
            </a:endParaRPr>
          </a:p>
        </p:txBody>
      </p:sp>
      <p:sp>
        <p:nvSpPr>
          <p:cNvPr id="75" name="CustomShape 4"/>
          <p:cNvSpPr/>
          <p:nvPr/>
        </p:nvSpPr>
        <p:spPr>
          <a:xfrm>
            <a:off x="532800" y="4716360"/>
            <a:ext cx="8686440" cy="4647960"/>
          </a:xfrm>
          <a:prstGeom prst="rect">
            <a:avLst/>
          </a:prstGeom>
          <a:noFill/>
          <a:ln>
            <a:noFill/>
          </a:ln>
        </p:spPr>
        <p:style>
          <a:lnRef idx="0"/>
          <a:fillRef idx="0"/>
          <a:effectRef idx="0"/>
          <a:fontRef idx="minor"/>
        </p:style>
        <p:txBody>
          <a:bodyPr anchor="ctr"/>
          <a:p>
            <a:pPr>
              <a:lnSpc>
                <a:spcPct val="100000"/>
              </a:lnSpc>
            </a:pPr>
            <a:endParaRPr b="0" lang="en-US" sz="4400" spc="-1" strike="noStrike">
              <a:solidFill>
                <a:srgbClr val="ffffff"/>
              </a:solidFill>
              <a:uFill>
                <a:solidFill>
                  <a:srgbClr val="ffffff"/>
                </a:solidFill>
              </a:uFill>
              <a:latin typeface="Arial"/>
            </a:endParaRPr>
          </a:p>
          <a:p>
            <a:pPr>
              <a:lnSpc>
                <a:spcPct val="100000"/>
              </a:lnSpc>
            </a:pPr>
            <a:endParaRPr b="0" lang="en-US" sz="4400" spc="-1" strike="noStrike">
              <a:solidFill>
                <a:srgbClr val="ffffff"/>
              </a:solidFill>
              <a:uFill>
                <a:solidFill>
                  <a:srgbClr val="ffffff"/>
                </a:solidFill>
              </a:uFill>
              <a:latin typeface="Arial"/>
            </a:endParaRPr>
          </a:p>
        </p:txBody>
      </p:sp>
      <p:pic>
        <p:nvPicPr>
          <p:cNvPr id="76" name="Picture 2" descr=""/>
          <p:cNvPicPr/>
          <p:nvPr/>
        </p:nvPicPr>
        <p:blipFill>
          <a:blip r:embed="rId1"/>
          <a:stretch/>
        </p:blipFill>
        <p:spPr>
          <a:xfrm>
            <a:off x="298440" y="1960560"/>
            <a:ext cx="6095520" cy="4571640"/>
          </a:xfrm>
          <a:prstGeom prst="rect">
            <a:avLst/>
          </a:prstGeom>
          <a:ln>
            <a:noFill/>
          </a:ln>
        </p:spPr>
      </p:pic>
      <p:pic>
        <p:nvPicPr>
          <p:cNvPr id="77" name="Picture 6" descr=""/>
          <p:cNvPicPr/>
          <p:nvPr/>
        </p:nvPicPr>
        <p:blipFill>
          <a:blip r:embed="rId2"/>
          <a:stretch/>
        </p:blipFill>
        <p:spPr>
          <a:xfrm rot="2218200">
            <a:off x="5624640" y="4396680"/>
            <a:ext cx="2932200" cy="293220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2352960" y="434880"/>
            <a:ext cx="6792840" cy="1469520"/>
          </a:xfrm>
          <a:prstGeom prst="rect">
            <a:avLst/>
          </a:prstGeom>
          <a:noFill/>
          <a:ln>
            <a:noFill/>
          </a:ln>
        </p:spPr>
        <p:txBody>
          <a:bodyPr anchor="ctr"/>
          <a:p>
            <a:pPr algn="ctr">
              <a:lnSpc>
                <a:spcPct val="100000"/>
              </a:lnSpc>
            </a:pPr>
            <a:r>
              <a:rPr b="0" lang="en-US" sz="3200" spc="-1" strike="noStrike">
                <a:solidFill>
                  <a:srgbClr val="99ffcc"/>
                </a:solidFill>
                <a:uFill>
                  <a:solidFill>
                    <a:srgbClr val="ffffff"/>
                  </a:solidFill>
                </a:uFill>
                <a:latin typeface="Futura Md BT"/>
              </a:rPr>
              <a:t>5. Best practices</a:t>
            </a:r>
            <a:endParaRPr b="0" lang="en-US" sz="1800" spc="-1" strike="noStrike">
              <a:solidFill>
                <a:srgbClr val="000000"/>
              </a:solidFill>
              <a:uFill>
                <a:solidFill>
                  <a:srgbClr val="ffffff"/>
                </a:solidFill>
              </a:uFill>
              <a:latin typeface="Calibri"/>
            </a:endParaRPr>
          </a:p>
        </p:txBody>
      </p:sp>
      <p:sp>
        <p:nvSpPr>
          <p:cNvPr id="79" name="TextShape 2"/>
          <p:cNvSpPr txBox="1"/>
          <p:nvPr/>
        </p:nvSpPr>
        <p:spPr>
          <a:xfrm>
            <a:off x="6553080" y="6356520"/>
            <a:ext cx="2133360" cy="364680"/>
          </a:xfrm>
          <a:prstGeom prst="rect">
            <a:avLst/>
          </a:prstGeom>
          <a:noFill/>
          <a:ln>
            <a:noFill/>
          </a:ln>
        </p:spPr>
        <p:txBody>
          <a:bodyPr anchor="ctr"/>
          <a:p>
            <a:pPr algn="r">
              <a:lnSpc>
                <a:spcPct val="100000"/>
              </a:lnSpc>
            </a:pPr>
            <a:fld id="{C52C9740-C3BC-4192-A921-E44C26F8D736}" type="slidenum">
              <a:rPr b="0" lang="en-US" sz="1200" spc="-1" strike="noStrike">
                <a:solidFill>
                  <a:srgbClr val="8b8b8b"/>
                </a:solidFill>
                <a:uFill>
                  <a:solidFill>
                    <a:srgbClr val="ffffff"/>
                  </a:solidFill>
                </a:uFill>
                <a:latin typeface="Calibri"/>
              </a:rPr>
              <a:t>&lt;number&gt;</a:t>
            </a:fld>
            <a:endParaRPr b="0" lang="en-US" sz="1400" spc="-1" strike="noStrike">
              <a:solidFill>
                <a:srgbClr val="ffffff"/>
              </a:solidFill>
              <a:uFill>
                <a:solidFill>
                  <a:srgbClr val="ffffff"/>
                </a:solidFill>
              </a:uFill>
              <a:latin typeface="Times New Roman"/>
            </a:endParaRPr>
          </a:p>
        </p:txBody>
      </p:sp>
      <p:sp>
        <p:nvSpPr>
          <p:cNvPr id="80" name="CustomShape 3"/>
          <p:cNvSpPr/>
          <p:nvPr/>
        </p:nvSpPr>
        <p:spPr>
          <a:xfrm>
            <a:off x="380880" y="1600200"/>
            <a:ext cx="8762760" cy="3047760"/>
          </a:xfrm>
          <a:prstGeom prst="rect">
            <a:avLst/>
          </a:prstGeom>
          <a:noFill/>
          <a:ln>
            <a:noFill/>
          </a:ln>
        </p:spPr>
        <p:style>
          <a:lnRef idx="0"/>
          <a:fillRef idx="0"/>
          <a:effectRef idx="0"/>
          <a:fontRef idx="minor"/>
        </p:style>
        <p:txBody>
          <a:bodyPr anchor="ctr"/>
          <a:p>
            <a:pPr>
              <a:lnSpc>
                <a:spcPct val="100000"/>
              </a:lnSpc>
            </a:pPr>
            <a:r>
              <a:rPr b="0" lang="en-US" sz="2400" spc="-1" strike="noStrike">
                <a:solidFill>
                  <a:srgbClr val="ccffff"/>
                </a:solidFill>
                <a:uFill>
                  <a:solidFill>
                    <a:srgbClr val="ffffff"/>
                  </a:solidFill>
                </a:uFill>
                <a:latin typeface="Futura Md BT"/>
              </a:rPr>
              <a:t> </a:t>
            </a:r>
            <a:endParaRPr b="0" lang="en-US" sz="4400" spc="-1" strike="noStrike">
              <a:solidFill>
                <a:srgbClr val="ffffff"/>
              </a:solidFill>
              <a:uFill>
                <a:solidFill>
                  <a:srgbClr val="ffffff"/>
                </a:solidFill>
              </a:uFill>
              <a:latin typeface="Arial"/>
            </a:endParaRPr>
          </a:p>
          <a:p>
            <a:pPr>
              <a:lnSpc>
                <a:spcPct val="100000"/>
              </a:lnSpc>
            </a:pPr>
            <a:endParaRPr b="0" lang="en-US" sz="4400" spc="-1" strike="noStrike">
              <a:solidFill>
                <a:srgbClr val="ffffff"/>
              </a:solidFill>
              <a:uFill>
                <a:solidFill>
                  <a:srgbClr val="ffffff"/>
                </a:solidFill>
              </a:uFill>
              <a:latin typeface="Arial"/>
            </a:endParaRPr>
          </a:p>
        </p:txBody>
      </p:sp>
      <p:sp>
        <p:nvSpPr>
          <p:cNvPr id="81" name="CustomShape 4"/>
          <p:cNvSpPr/>
          <p:nvPr/>
        </p:nvSpPr>
        <p:spPr>
          <a:xfrm>
            <a:off x="532800" y="4716360"/>
            <a:ext cx="8686440" cy="4647960"/>
          </a:xfrm>
          <a:prstGeom prst="rect">
            <a:avLst/>
          </a:prstGeom>
          <a:noFill/>
          <a:ln>
            <a:noFill/>
          </a:ln>
        </p:spPr>
        <p:style>
          <a:lnRef idx="0"/>
          <a:fillRef idx="0"/>
          <a:effectRef idx="0"/>
          <a:fontRef idx="minor"/>
        </p:style>
        <p:txBody>
          <a:bodyPr anchor="ctr"/>
          <a:p>
            <a:pPr>
              <a:lnSpc>
                <a:spcPct val="100000"/>
              </a:lnSpc>
            </a:pPr>
            <a:endParaRPr b="0" lang="en-US" sz="4400" spc="-1" strike="noStrike">
              <a:solidFill>
                <a:srgbClr val="ffffff"/>
              </a:solidFill>
              <a:uFill>
                <a:solidFill>
                  <a:srgbClr val="ffffff"/>
                </a:solidFill>
              </a:uFill>
              <a:latin typeface="Arial"/>
            </a:endParaRPr>
          </a:p>
          <a:p>
            <a:pPr>
              <a:lnSpc>
                <a:spcPct val="100000"/>
              </a:lnSpc>
            </a:pPr>
            <a:endParaRPr b="0" lang="en-US" sz="4400" spc="-1" strike="noStrike">
              <a:solidFill>
                <a:srgbClr val="ffffff"/>
              </a:solidFill>
              <a:uFill>
                <a:solidFill>
                  <a:srgbClr val="ffffff"/>
                </a:solidFill>
              </a:uFill>
              <a:latin typeface="Arial"/>
            </a:endParaRPr>
          </a:p>
        </p:txBody>
      </p:sp>
      <p:sp>
        <p:nvSpPr>
          <p:cNvPr id="82" name="CustomShape 5"/>
          <p:cNvSpPr/>
          <p:nvPr/>
        </p:nvSpPr>
        <p:spPr>
          <a:xfrm>
            <a:off x="533520" y="1752480"/>
            <a:ext cx="8762760" cy="3047760"/>
          </a:xfrm>
          <a:prstGeom prst="rect">
            <a:avLst/>
          </a:prstGeom>
          <a:noFill/>
          <a:ln>
            <a:noFill/>
          </a:ln>
        </p:spPr>
        <p:style>
          <a:lnRef idx="0"/>
          <a:fillRef idx="0"/>
          <a:effectRef idx="0"/>
          <a:fontRef idx="minor"/>
        </p:style>
        <p:txBody>
          <a:bodyPr anchor="ctr"/>
          <a:p>
            <a:pPr>
              <a:lnSpc>
                <a:spcPct val="100000"/>
              </a:lnSpc>
            </a:pPr>
            <a:endParaRPr b="0" lang="en-US" sz="4400" spc="-1" strike="noStrike">
              <a:solidFill>
                <a:srgbClr val="ffffff"/>
              </a:solidFill>
              <a:uFill>
                <a:solidFill>
                  <a:srgbClr val="ffffff"/>
                </a:solidFill>
              </a:uFill>
              <a:latin typeface="Arial"/>
            </a:endParaRPr>
          </a:p>
          <a:p>
            <a:pPr marL="343080" indent="-342720">
              <a:lnSpc>
                <a:spcPct val="100000"/>
              </a:lnSpc>
              <a:buClr>
                <a:srgbClr val="ccffff"/>
              </a:buClr>
              <a:buFont typeface="Arial"/>
              <a:buChar char="•"/>
            </a:pPr>
            <a:r>
              <a:rPr b="0" lang="en-US" sz="2400" spc="-1" strike="noStrike">
                <a:solidFill>
                  <a:srgbClr val="ccffff"/>
                </a:solidFill>
                <a:uFill>
                  <a:solidFill>
                    <a:srgbClr val="ffffff"/>
                  </a:solidFill>
                </a:uFill>
                <a:latin typeface="Futura Md BT"/>
              </a:rPr>
              <a:t>Each method should perform a single well- defined task.</a:t>
            </a:r>
            <a:endParaRPr b="0" lang="en-US" sz="4400" spc="-1" strike="noStrike">
              <a:solidFill>
                <a:srgbClr val="ffffff"/>
              </a:solidFill>
              <a:uFill>
                <a:solidFill>
                  <a:srgbClr val="ffffff"/>
                </a:solidFill>
              </a:uFill>
              <a:latin typeface="Arial"/>
            </a:endParaRPr>
          </a:p>
          <a:p>
            <a:pPr marL="343080" indent="-342720">
              <a:lnSpc>
                <a:spcPct val="100000"/>
              </a:lnSpc>
              <a:buClr>
                <a:srgbClr val="ccffff"/>
              </a:buClr>
              <a:buFont typeface="Arial"/>
              <a:buChar char="•"/>
            </a:pPr>
            <a:r>
              <a:rPr b="0" lang="en-US" sz="2400" spc="-1" strike="noStrike">
                <a:solidFill>
                  <a:srgbClr val="ccffff"/>
                </a:solidFill>
                <a:uFill>
                  <a:solidFill>
                    <a:srgbClr val="ffffff"/>
                  </a:solidFill>
                </a:uFill>
                <a:latin typeface="Futura Md BT"/>
              </a:rPr>
              <a:t>The method’s name should clear and descriptive of the task it performs. Neither too long, nor too short</a:t>
            </a:r>
            <a:endParaRPr b="0" lang="en-US" sz="4400" spc="-1" strike="noStrike">
              <a:solidFill>
                <a:srgbClr val="ffffff"/>
              </a:solidFill>
              <a:uFill>
                <a:solidFill>
                  <a:srgbClr val="ffffff"/>
                </a:solidFill>
              </a:uFill>
              <a:latin typeface="Arial"/>
            </a:endParaRPr>
          </a:p>
          <a:p>
            <a:pPr>
              <a:lnSpc>
                <a:spcPct val="100000"/>
              </a:lnSpc>
            </a:pPr>
            <a:endParaRPr b="0" lang="en-US" sz="4400" spc="-1" strike="noStrike">
              <a:solidFill>
                <a:srgbClr val="ffffff"/>
              </a:solidFill>
              <a:uFill>
                <a:solidFill>
                  <a:srgbClr val="ffffff"/>
                </a:solidFill>
              </a:uFill>
              <a:latin typeface="Arial"/>
            </a:endParaRPr>
          </a:p>
          <a:p>
            <a:pPr>
              <a:lnSpc>
                <a:spcPct val="100000"/>
              </a:lnSpc>
            </a:pPr>
            <a:r>
              <a:rPr b="0" lang="en-US" sz="2400" spc="-1" strike="noStrike">
                <a:solidFill>
                  <a:srgbClr val="ccffff"/>
                </a:solidFill>
                <a:uFill>
                  <a:solidFill>
                    <a:srgbClr val="ffffff"/>
                  </a:solidFill>
                </a:uFill>
                <a:latin typeface="Futura Md BT"/>
              </a:rPr>
              <a:t>e.g. DrawDwarf(), GenerateRocks(), MovePaddle()…</a:t>
            </a:r>
            <a:endParaRPr b="0" lang="en-US" sz="4400" spc="-1" strike="noStrike">
              <a:solidFill>
                <a:srgbClr val="ffffff"/>
              </a:solidFill>
              <a:uFill>
                <a:solidFill>
                  <a:srgbClr val="ffffff"/>
                </a:solidFill>
              </a:uFill>
              <a:latin typeface="Arial"/>
            </a:endParaRPr>
          </a:p>
          <a:p>
            <a:pPr>
              <a:lnSpc>
                <a:spcPct val="100000"/>
              </a:lnSpc>
            </a:pPr>
            <a:r>
              <a:rPr b="0" lang="en-US" sz="2400" spc="-1" strike="noStrike">
                <a:solidFill>
                  <a:srgbClr val="ccffff"/>
                </a:solidFill>
                <a:uFill>
                  <a:solidFill>
                    <a:srgbClr val="ffffff"/>
                  </a:solidFill>
                </a:uFill>
                <a:latin typeface="Futura Md BT"/>
              </a:rPr>
              <a:t>bad e.g. Process(), Task(), DoSomething(), f(), function()</a:t>
            </a:r>
            <a:endParaRPr b="0" lang="en-US" sz="4400" spc="-1" strike="noStrike">
              <a:solidFill>
                <a:srgbClr val="ffffff"/>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2971800" y="417600"/>
            <a:ext cx="6792840" cy="1469520"/>
          </a:xfrm>
          <a:prstGeom prst="rect">
            <a:avLst/>
          </a:prstGeom>
          <a:noFill/>
          <a:ln>
            <a:noFill/>
          </a:ln>
        </p:spPr>
        <p:txBody>
          <a:bodyPr anchor="ctr"/>
          <a:p>
            <a:pPr algn="ctr">
              <a:lnSpc>
                <a:spcPct val="100000"/>
              </a:lnSpc>
            </a:pPr>
            <a:r>
              <a:rPr b="0" lang="en-US" sz="3200" spc="-1" strike="noStrike">
                <a:solidFill>
                  <a:srgbClr val="99ffcc"/>
                </a:solidFill>
                <a:uFill>
                  <a:solidFill>
                    <a:srgbClr val="ffffff"/>
                  </a:solidFill>
                </a:uFill>
                <a:latin typeface="Futura Md BT"/>
              </a:rPr>
              <a:t>Homework</a:t>
            </a:r>
            <a:endParaRPr b="0" lang="en-US" sz="1800" spc="-1" strike="noStrike">
              <a:solidFill>
                <a:srgbClr val="000000"/>
              </a:solidFill>
              <a:uFill>
                <a:solidFill>
                  <a:srgbClr val="ffffff"/>
                </a:solidFill>
              </a:uFill>
              <a:latin typeface="Calibri"/>
            </a:endParaRPr>
          </a:p>
        </p:txBody>
      </p:sp>
      <p:sp>
        <p:nvSpPr>
          <p:cNvPr id="84" name="TextShape 2"/>
          <p:cNvSpPr txBox="1"/>
          <p:nvPr/>
        </p:nvSpPr>
        <p:spPr>
          <a:xfrm>
            <a:off x="6553080" y="6356520"/>
            <a:ext cx="2133360" cy="364680"/>
          </a:xfrm>
          <a:prstGeom prst="rect">
            <a:avLst/>
          </a:prstGeom>
          <a:noFill/>
          <a:ln>
            <a:noFill/>
          </a:ln>
        </p:spPr>
        <p:txBody>
          <a:bodyPr anchor="ctr"/>
          <a:p>
            <a:pPr algn="r">
              <a:lnSpc>
                <a:spcPct val="100000"/>
              </a:lnSpc>
            </a:pPr>
            <a:fld id="{FFA5A180-CD5F-4082-9635-F2CCED89EA99}" type="slidenum">
              <a:rPr b="0" lang="en-US" sz="1200" spc="-1" strike="noStrike">
                <a:solidFill>
                  <a:srgbClr val="8b8b8b"/>
                </a:solidFill>
                <a:uFill>
                  <a:solidFill>
                    <a:srgbClr val="ffffff"/>
                  </a:solidFill>
                </a:uFill>
                <a:latin typeface="Calibri"/>
              </a:rPr>
              <a:t>&lt;number&gt;</a:t>
            </a:fld>
            <a:endParaRPr b="0" lang="en-US" sz="1400" spc="-1" strike="noStrike">
              <a:solidFill>
                <a:srgbClr val="ffffff"/>
              </a:solidFill>
              <a:uFill>
                <a:solidFill>
                  <a:srgbClr val="ffffff"/>
                </a:solidFill>
              </a:uFill>
              <a:latin typeface="Times New Roman"/>
            </a:endParaRPr>
          </a:p>
        </p:txBody>
      </p:sp>
      <p:sp>
        <p:nvSpPr>
          <p:cNvPr id="85" name="CustomShape 3"/>
          <p:cNvSpPr/>
          <p:nvPr/>
        </p:nvSpPr>
        <p:spPr>
          <a:xfrm>
            <a:off x="380880" y="1905120"/>
            <a:ext cx="8762760" cy="4723920"/>
          </a:xfrm>
          <a:prstGeom prst="rect">
            <a:avLst/>
          </a:prstGeom>
          <a:noFill/>
          <a:ln>
            <a:noFill/>
          </a:ln>
        </p:spPr>
        <p:style>
          <a:lnRef idx="0"/>
          <a:fillRef idx="0"/>
          <a:effectRef idx="0"/>
          <a:fontRef idx="minor"/>
        </p:style>
        <p:txBody>
          <a:bodyPr anchor="ctr"/>
          <a:p>
            <a:pPr marL="457200" indent="-456840">
              <a:lnSpc>
                <a:spcPct val="100000"/>
              </a:lnSpc>
              <a:buClr>
                <a:srgbClr val="ccffff"/>
              </a:buClr>
              <a:buFont typeface="Calibri"/>
              <a:buAutoNum type="arabicPeriod"/>
            </a:pPr>
            <a:r>
              <a:rPr b="0" lang="en-US" sz="2200" spc="-1" strike="noStrike">
                <a:solidFill>
                  <a:srgbClr val="ccffff"/>
                </a:solidFill>
                <a:uFill>
                  <a:solidFill>
                    <a:srgbClr val="ffffff"/>
                  </a:solidFill>
                </a:uFill>
                <a:latin typeface="Calibri"/>
              </a:rPr>
              <a:t>Write a method that asks the user for his name and prints “Hello, &lt;name&gt;” (for example, “Hello, Peter!”). Write a program to test this method.</a:t>
            </a:r>
            <a:endParaRPr b="0" lang="en-US" sz="4400" spc="-1" strike="noStrike">
              <a:solidFill>
                <a:srgbClr val="ffffff"/>
              </a:solidFill>
              <a:uFill>
                <a:solidFill>
                  <a:srgbClr val="ffffff"/>
                </a:solidFill>
              </a:uFill>
              <a:latin typeface="Arial"/>
            </a:endParaRPr>
          </a:p>
          <a:p>
            <a:pPr marL="457200" indent="-456840">
              <a:lnSpc>
                <a:spcPct val="100000"/>
              </a:lnSpc>
              <a:buClr>
                <a:srgbClr val="ccffff"/>
              </a:buClr>
              <a:buFont typeface="Calibri"/>
              <a:buAutoNum type="arabicPeriod"/>
            </a:pPr>
            <a:r>
              <a:rPr b="0" lang="en-US" sz="2200" spc="-1" strike="noStrike">
                <a:solidFill>
                  <a:srgbClr val="ccffff"/>
                </a:solidFill>
                <a:uFill>
                  <a:solidFill>
                    <a:srgbClr val="ffffff"/>
                  </a:solidFill>
                </a:uFill>
                <a:latin typeface="Calibri"/>
              </a:rPr>
              <a:t>Write a method that counts how many times given number appears in given array. Write a test program to check if the method is working correctly.</a:t>
            </a:r>
            <a:endParaRPr b="0" lang="en-US" sz="4400" spc="-1" strike="noStrike">
              <a:solidFill>
                <a:srgbClr val="ffffff"/>
              </a:solidFill>
              <a:uFill>
                <a:solidFill>
                  <a:srgbClr val="ffffff"/>
                </a:solidFill>
              </a:uFill>
              <a:latin typeface="Arial"/>
            </a:endParaRPr>
          </a:p>
          <a:p>
            <a:pPr marL="457200" indent="-456840">
              <a:lnSpc>
                <a:spcPct val="100000"/>
              </a:lnSpc>
              <a:buClr>
                <a:srgbClr val="ccffff"/>
              </a:buClr>
              <a:buFont typeface="Calibri"/>
              <a:buAutoNum type="arabicPeriod"/>
            </a:pPr>
            <a:r>
              <a:rPr b="0" lang="en-US" sz="2200" spc="-1" strike="noStrike">
                <a:solidFill>
                  <a:srgbClr val="ccffff"/>
                </a:solidFill>
                <a:uFill>
                  <a:solidFill>
                    <a:srgbClr val="ffffff"/>
                  </a:solidFill>
                </a:uFill>
                <a:latin typeface="Calibri"/>
              </a:rPr>
              <a:t>Write a method that reverses the digits of given decimal number. Example: 256 </a:t>
            </a:r>
            <a:r>
              <a:rPr b="0" lang="en-US" sz="2200" spc="-1" strike="noStrike">
                <a:solidFill>
                  <a:srgbClr val="ccffff"/>
                </a:solidFill>
                <a:uFill>
                  <a:solidFill>
                    <a:srgbClr val="ffffff"/>
                  </a:solidFill>
                </a:uFill>
                <a:latin typeface="Wingdings"/>
              </a:rPr>
              <a:t></a:t>
            </a:r>
            <a:r>
              <a:rPr b="0" lang="en-US" sz="2200" spc="-1" strike="noStrike">
                <a:solidFill>
                  <a:srgbClr val="ccffff"/>
                </a:solidFill>
                <a:uFill>
                  <a:solidFill>
                    <a:srgbClr val="ffffff"/>
                  </a:solidFill>
                </a:uFill>
                <a:latin typeface="Calibri"/>
              </a:rPr>
              <a:t> 652</a:t>
            </a:r>
            <a:endParaRPr b="0" lang="en-US" sz="4400" spc="-1" strike="noStrike">
              <a:solidFill>
                <a:srgbClr val="ffffff"/>
              </a:solidFill>
              <a:uFill>
                <a:solidFill>
                  <a:srgbClr val="ffffff"/>
                </a:solidFill>
              </a:uFill>
              <a:latin typeface="Arial"/>
            </a:endParaRPr>
          </a:p>
          <a:p>
            <a:pPr marL="457200" indent="-456840">
              <a:lnSpc>
                <a:spcPct val="100000"/>
              </a:lnSpc>
              <a:buClr>
                <a:srgbClr val="ccffff"/>
              </a:buClr>
              <a:buFont typeface="Calibri"/>
              <a:buAutoNum type="arabicPeriod"/>
            </a:pPr>
            <a:r>
              <a:rPr b="0" lang="en-US" sz="2200" spc="-1" strike="noStrike">
                <a:solidFill>
                  <a:srgbClr val="ccffff"/>
                </a:solidFill>
                <a:uFill>
                  <a:solidFill>
                    <a:srgbClr val="ffffff"/>
                  </a:solidFill>
                </a:uFill>
                <a:latin typeface="Calibri"/>
              </a:rPr>
              <a:t>Write methods to calculate minimum, maximum, average, sum and product of given set of integer numbers. Use variable number of arguments.</a:t>
            </a:r>
            <a:endParaRPr b="0" lang="en-US" sz="4400" spc="-1" strike="noStrike">
              <a:solidFill>
                <a:srgbClr val="ffffff"/>
              </a:solidFill>
              <a:uFill>
                <a:solidFill>
                  <a:srgbClr val="ffffff"/>
                </a:solidFill>
              </a:uFill>
              <a:latin typeface="Arial"/>
            </a:endParaRPr>
          </a:p>
          <a:p>
            <a:pPr marL="457200" indent="-456840">
              <a:lnSpc>
                <a:spcPct val="100000"/>
              </a:lnSpc>
              <a:buClr>
                <a:srgbClr val="ccffff"/>
              </a:buClr>
              <a:buFont typeface="Calibri"/>
              <a:buAutoNum type="arabicPeriod"/>
            </a:pPr>
            <a:r>
              <a:rPr b="0" lang="en-US" sz="2200" spc="-1" strike="noStrike">
                <a:solidFill>
                  <a:srgbClr val="ccffff"/>
                </a:solidFill>
                <a:uFill>
                  <a:solidFill>
                    <a:srgbClr val="ffffff"/>
                  </a:solidFill>
                </a:uFill>
                <a:latin typeface="Calibri"/>
              </a:rPr>
              <a:t>Modify your last program and try to make it work for any number type, not just integer (e.g. decimal, float, byte, etc.). Use generic method (read in Internet about generic methods in C#).</a:t>
            </a:r>
            <a:endParaRPr b="0" lang="en-US" sz="4400" spc="-1" strike="noStrike">
              <a:solidFill>
                <a:srgbClr val="ffffff"/>
              </a:solidFill>
              <a:uFill>
                <a:solidFill>
                  <a:srgbClr val="ffffff"/>
                </a:solidFill>
              </a:uFill>
              <a:latin typeface="Arial"/>
            </a:endParaRPr>
          </a:p>
          <a:p>
            <a:pPr>
              <a:lnSpc>
                <a:spcPct val="100000"/>
              </a:lnSpc>
            </a:pPr>
            <a:endParaRPr b="0" lang="en-US" sz="4400" spc="-1" strike="noStrike">
              <a:solidFill>
                <a:srgbClr val="ffffff"/>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4660</TotalTime>
  <Application>LibreOffice/5.1.6.2$Linux_X86_64 LibreOffice_project/10m0$Build-2</Application>
  <Words>398</Words>
  <Paragraphs>60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M18x</dc:creator>
  <dc:description/>
  <dc:language>en-US</dc:language>
  <cp:lastModifiedBy/>
  <dcterms:modified xsi:type="dcterms:W3CDTF">2017-11-13T15:47:07Z</dcterms:modified>
  <cp:revision>157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