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2.png" ContentType="image/png"/>
  <Override PartName="/ppt/media/image11.jpeg" ContentType="image/jpeg"/>
  <Override PartName="/ppt/media/image4.png" ContentType="image/png"/>
  <Override PartName="/ppt/media/image2.png" ContentType="image/png"/>
  <Override PartName="/ppt/media/image3.png" ContentType="image/png"/>
  <Override PartName="/ppt/media/image1.jpeg" ContentType="image/jpeg"/>
  <Override PartName="/ppt/media/image6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3.jpeg" ContentType="image/jpe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1507C17-74AF-4690-B6A5-A03ADE9D595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52FD183-04EE-4A01-9B52-5C884D1EC17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97EA3FC-7B35-486F-B952-CFA0457C91E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69B448B-1A7E-4C59-95F3-EBF60A385BF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4F79464-B501-4CDE-B507-CB9A73E460C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11/6/17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0F7E55D-86EF-431F-9CA0-A68EA1840142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en.wikipedia.org/wiki/Binary_search_algorithm" TargetMode="External"/><Relationship Id="rId2" Type="http://schemas.openxmlformats.org/officeDocument/2006/relationships/hyperlink" Target="http://en.wikipedia.org/wiki/Quicksort" TargetMode="Externa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://en.wikipedia.org/wiki/Sieve_of_Eratosthenes" TargetMode="Externa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2350800" y="533520"/>
            <a:ext cx="67928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1.7 Arrays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-2880" y="5997600"/>
            <a:ext cx="3047760" cy="8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i="1" lang="en-US" sz="1800" spc="-1" strike="noStrike" u="sng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academy.zariba.com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23F3638-B596-4978-8DAE-355CCE30A7A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7" name="Picture 2" descr=""/>
          <p:cNvPicPr/>
          <p:nvPr/>
        </p:nvPicPr>
        <p:blipFill>
          <a:blip r:embed="rId1"/>
          <a:stretch/>
        </p:blipFill>
        <p:spPr>
          <a:xfrm>
            <a:off x="2361600" y="2438280"/>
            <a:ext cx="4047840" cy="328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2971800" y="417600"/>
            <a:ext cx="67928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Homework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04920" y="2438280"/>
            <a:ext cx="679284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2E0B206-B22E-4C0A-AAE1-0899959BFE6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380880" y="1905120"/>
            <a:ext cx="8762760" cy="47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5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	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400680" y="1609200"/>
            <a:ext cx="8490240" cy="557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47840" indent="-447480">
              <a:lnSpc>
                <a:spcPct val="100000"/>
              </a:lnSpc>
              <a:buClr>
                <a:srgbClr val="ccffff"/>
              </a:buClr>
              <a:buFont typeface="StarSymbol"/>
              <a:buAutoNum type="arabicPeriod" startAt="8"/>
            </a:pP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Write a program that finds the sequence of maximal sum in given array. Example:  {2, 3, -6, -1, 2, -1, 6, 4, -8, 8} </a:t>
            </a: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{2, -1, 6, 4}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7840" indent="-447480">
              <a:lnSpc>
                <a:spcPct val="100000"/>
              </a:lnSpc>
            </a:pP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	</a:t>
            </a: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Can you do it with only one loop (with single scan through the elements of the array)?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7840" indent="-447480">
              <a:lnSpc>
                <a:spcPct val="100000"/>
              </a:lnSpc>
              <a:buClr>
                <a:srgbClr val="ccffff"/>
              </a:buClr>
              <a:buFont typeface="StarSymbol"/>
              <a:buAutoNum type="arabicPeriod" startAt="9"/>
            </a:pP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Write a program that finds the most frequent number in an array. Example: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7840" indent="-447480">
              <a:lnSpc>
                <a:spcPct val="100000"/>
              </a:lnSpc>
            </a:pP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	</a:t>
            </a: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{4, 1, 1, 4, 2, 3, 4, 4, 1, 2, 4, 9, 3} </a:t>
            </a: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4 (5 times)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7840" indent="-447480">
              <a:lnSpc>
                <a:spcPct val="100000"/>
              </a:lnSpc>
              <a:buClr>
                <a:srgbClr val="ccffff"/>
              </a:buClr>
              <a:buFont typeface="StarSymbol"/>
              <a:buAutoNum type="arabicPeriod" startAt="10"/>
            </a:pP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Write a program that finds in given array of integers a sequence of given sum S (if present). Example:</a:t>
            </a: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	</a:t>
            </a: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{4, 3, 1, 4, 2, 5, 8}, S=11 </a:t>
            </a: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{4, 2, 5}</a:t>
            </a: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	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ccffff"/>
              </a:buClr>
              <a:buFont typeface="Calibri"/>
              <a:buAutoNum type="arabicPeriod" startAt="11"/>
            </a:pP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Write a program that finds the index of given element in a sorted array of integers by using the </a:t>
            </a:r>
            <a:r>
              <a:rPr b="0" lang="en-US" sz="1800" spc="-1" strike="noStrike" u="sng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  <a:hlinkClick r:id="rId1"/>
              </a:rPr>
              <a:t>binary search</a:t>
            </a: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algorithm (find it in Wikipedia).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7840" indent="-447480">
              <a:lnSpc>
                <a:spcPct val="100000"/>
              </a:lnSpc>
              <a:buClr>
                <a:srgbClr val="ccffff"/>
              </a:buClr>
              <a:buFont typeface="Calibri"/>
              <a:buAutoNum type="arabicPeriod" startAt="11"/>
            </a:pP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Write a program that creates an array containing all letters from the alphabet (A-Z). Read a word from the console and print the index of each of its letters in the array.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7840" indent="-447480">
              <a:lnSpc>
                <a:spcPct val="100000"/>
              </a:lnSpc>
              <a:buClr>
                <a:srgbClr val="ccffff"/>
              </a:buClr>
              <a:buFont typeface="Calibri"/>
              <a:buAutoNum type="arabicPeriod" startAt="11"/>
            </a:pP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Write a program that sorts an array of strings using the </a:t>
            </a:r>
            <a:r>
              <a:rPr b="0" lang="en-US" sz="1800" spc="-1" strike="noStrike" u="sng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  <a:hlinkClick r:id="rId2"/>
              </a:rPr>
              <a:t>quick sort</a:t>
            </a: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algorithm. Search on Google.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0720" indent="-45036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2971800" y="417600"/>
            <a:ext cx="67928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Homework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04920" y="2438280"/>
            <a:ext cx="679284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FA655E9-2861-49CE-8F60-72DFEF8E128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380880" y="1905120"/>
            <a:ext cx="8762760" cy="47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5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	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400680" y="1609200"/>
            <a:ext cx="8490240" cy="53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14.   Write a program that finds all prime numbers in the range [1...10 000 000]. Use the </a:t>
            </a:r>
            <a:r>
              <a:rPr b="0" lang="en-US" sz="1800" spc="-1" strike="noStrike" u="sng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  <a:hlinkClick r:id="rId1"/>
              </a:rPr>
              <a:t>sieve of Eratosthenes</a:t>
            </a: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algorithm (find it in Wikipedia).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ccffff"/>
              </a:buClr>
              <a:buFont typeface="Calibri"/>
              <a:buAutoNum type="arabicPeriod" startAt="15"/>
            </a:pP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* We are given an array of integers and a number S. Write a program to find if there exists a subset of the elements of the array that has a sum S. Example: arr={2, 1, 2, 4, 3, 5, 2, 6}, S=14 </a:t>
            </a: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yes (1+2+5+6)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16.  * Write a program that reads three integer numbers N, K and S and an array of N elements from the console. Find in the array a subset of K elements that have sum S or indicate about its absence.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17.  * Write a program that reads an array of integers and removes from it a minimal number of elements in such way that the remaining array is sorted in increasing order. Print the remaining sorted array. Example: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0720" indent="-450360">
              <a:lnSpc>
                <a:spcPct val="100000"/>
              </a:lnSpc>
            </a:pP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	</a:t>
            </a: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{6, 1, 4, 3, 0, 3, 6, 4, 5} </a:t>
            </a: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{1, 3, 3, 4, 5}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18. * Write a program that reads a number N and generates and prints all the permutations of the numbers [1 … N]. Example: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0720" indent="-450360">
              <a:lnSpc>
                <a:spcPct val="100000"/>
              </a:lnSpc>
            </a:pP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	</a:t>
            </a: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n = 3 </a:t>
            </a: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{1, 2, 3}, {1, 3, 2}, {2, 1, 3}, {2, 3, 1}, {3, 1, 2}, {3, 2, 1}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0720" indent="-45036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0720" indent="-45036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971800" y="417600"/>
            <a:ext cx="67928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Homework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04920" y="2438280"/>
            <a:ext cx="679284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C30095A-E16D-4A70-9DE9-3F7A6196EE6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380880" y="1905120"/>
            <a:ext cx="8762760" cy="47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5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	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380880" y="1784520"/>
            <a:ext cx="8490240" cy="31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19.   Write a program that reads two numbers N and K and generates all the variations of K elements from the set [1..N]. Example: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7840" indent="-447480">
              <a:lnSpc>
                <a:spcPct val="100000"/>
              </a:lnSpc>
            </a:pP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	</a:t>
            </a: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N = 3, K = 2 </a:t>
            </a: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{1, 1}, {1, 2}, {1, 3}, {2, 1}, {2, 2}, {2, 3}, {3, 1}, {3, 2}, {3, 3}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20.   Write a program that reads two numbers N and K and generates all the combinations of K distinct elements from the set [1..N]. Example: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7840" indent="-447480">
              <a:lnSpc>
                <a:spcPct val="100000"/>
              </a:lnSpc>
            </a:pP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	</a:t>
            </a: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N = 5, K = 2 </a:t>
            </a: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{1, 2}, {1, 3}, {1, 4}, {1, 5}, {2, 3}, {2, 4}, {2, 5}, {3, 4}, {3, 5}, {4, 5}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0720" indent="-45036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0720" indent="-45036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6E4D180-1E7C-4142-B061-FB63466F861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429000" y="457200"/>
            <a:ext cx="679284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Zariba Academy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456560" y="2666880"/>
            <a:ext cx="9143640" cy="270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Questions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Picture 2" descr=""/>
          <p:cNvPicPr/>
          <p:nvPr/>
        </p:nvPicPr>
        <p:blipFill>
          <a:blip r:embed="rId1"/>
          <a:stretch/>
        </p:blipFill>
        <p:spPr>
          <a:xfrm>
            <a:off x="838080" y="3248640"/>
            <a:ext cx="2929320" cy="3905640"/>
          </a:xfrm>
          <a:prstGeom prst="rect">
            <a:avLst/>
          </a:prstGeom>
          <a:ln>
            <a:noFill/>
          </a:ln>
        </p:spPr>
      </p:pic>
      <p:pic>
        <p:nvPicPr>
          <p:cNvPr id="109" name="Picture 4" descr=""/>
          <p:cNvPicPr/>
          <p:nvPr/>
        </p:nvPicPr>
        <p:blipFill>
          <a:blip r:embed="rId2"/>
          <a:stretch/>
        </p:blipFill>
        <p:spPr>
          <a:xfrm>
            <a:off x="176760" y="1371600"/>
            <a:ext cx="5200200" cy="1956960"/>
          </a:xfrm>
          <a:prstGeom prst="rect">
            <a:avLst/>
          </a:prstGeom>
          <a:ln>
            <a:noFill/>
          </a:ln>
        </p:spPr>
      </p:pic>
      <p:pic>
        <p:nvPicPr>
          <p:cNvPr id="110" name="Picture 6" descr=""/>
          <p:cNvPicPr/>
          <p:nvPr/>
        </p:nvPicPr>
        <p:blipFill>
          <a:blip r:embed="rId3"/>
          <a:stretch/>
        </p:blipFill>
        <p:spPr>
          <a:xfrm>
            <a:off x="7351200" y="3048120"/>
            <a:ext cx="1028160" cy="165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3429000" y="457200"/>
            <a:ext cx="67928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Lecture 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304920" y="1905120"/>
            <a:ext cx="7162560" cy="46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marL="514440" indent="-514080">
              <a:lnSpc>
                <a:spcPct val="100000"/>
              </a:lnSpc>
              <a:buClr>
                <a:srgbClr val="ccffff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Basic Operations with Arrays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ccffff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Console Input &amp; Output of Arrays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ccffff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Iterating Over Arrays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ccffff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List&lt;T&gt;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ccffff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Cloning Arrays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504C205-ADBA-49F2-A8B7-88D7D2E85DF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2971800" y="457200"/>
            <a:ext cx="67928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What is an Array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7184213-89F2-4D44-93C0-9156F1B5917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380880" y="1600200"/>
            <a:ext cx="8762760" cy="30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228600" y="1728360"/>
            <a:ext cx="8686440" cy="46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An </a:t>
            </a:r>
            <a:r>
              <a:rPr b="0" lang="en-US" sz="32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array</a:t>
            </a:r>
            <a:r>
              <a:rPr b="0" lang="en-US" sz="32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is a sequence of elements of the same type. It has a fixed order of the elements and a fixed size.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2537640" y="425520"/>
            <a:ext cx="67928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1. Basic Operations with Arrays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7736451-464B-44BB-9982-9857DEF1B19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380880" y="1600200"/>
            <a:ext cx="8762760" cy="30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Picture 6" descr=""/>
          <p:cNvPicPr/>
          <p:nvPr/>
        </p:nvPicPr>
        <p:blipFill>
          <a:blip r:embed="rId1"/>
          <a:stretch/>
        </p:blipFill>
        <p:spPr>
          <a:xfrm rot="2218200">
            <a:off x="5463720" y="4625280"/>
            <a:ext cx="2932200" cy="2932200"/>
          </a:xfrm>
          <a:prstGeom prst="rect">
            <a:avLst/>
          </a:prstGeom>
          <a:ln>
            <a:noFill/>
          </a:ln>
        </p:spPr>
      </p:pic>
      <p:sp>
        <p:nvSpPr>
          <p:cNvPr id="59" name="CustomShape 4"/>
          <p:cNvSpPr/>
          <p:nvPr/>
        </p:nvSpPr>
        <p:spPr>
          <a:xfrm>
            <a:off x="231120" y="1066680"/>
            <a:ext cx="8686440" cy="46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Declaring, initializing, accessing elements with examples.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Picture 2" descr=""/>
          <p:cNvPicPr/>
          <p:nvPr/>
        </p:nvPicPr>
        <p:blipFill>
          <a:blip r:embed="rId2"/>
          <a:stretch/>
        </p:blipFill>
        <p:spPr>
          <a:xfrm>
            <a:off x="685800" y="3472560"/>
            <a:ext cx="3094200" cy="309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2537640" y="425520"/>
            <a:ext cx="67928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2. Console Input Output of Arrays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7745C50-5939-4724-88C6-8D7274597A5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380880" y="1600200"/>
            <a:ext cx="8762760" cy="30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Picture 6" descr=""/>
          <p:cNvPicPr/>
          <p:nvPr/>
        </p:nvPicPr>
        <p:blipFill>
          <a:blip r:embed="rId1"/>
          <a:stretch/>
        </p:blipFill>
        <p:spPr>
          <a:xfrm rot="2218200">
            <a:off x="5463720" y="4625280"/>
            <a:ext cx="2932200" cy="2932200"/>
          </a:xfrm>
          <a:prstGeom prst="rect">
            <a:avLst/>
          </a:prstGeom>
          <a:ln>
            <a:noFill/>
          </a:ln>
        </p:spPr>
      </p:pic>
      <p:sp>
        <p:nvSpPr>
          <p:cNvPr id="65" name="CustomShape 4"/>
          <p:cNvSpPr/>
          <p:nvPr/>
        </p:nvSpPr>
        <p:spPr>
          <a:xfrm>
            <a:off x="837720" y="4830840"/>
            <a:ext cx="8686440" cy="46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6" name="Picture 4" descr=""/>
          <p:cNvPicPr/>
          <p:nvPr/>
        </p:nvPicPr>
        <p:blipFill>
          <a:blip r:embed="rId2"/>
          <a:stretch/>
        </p:blipFill>
        <p:spPr>
          <a:xfrm>
            <a:off x="762120" y="2209680"/>
            <a:ext cx="6495840" cy="324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2971800" y="457200"/>
            <a:ext cx="67928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3. Iterating Over Arrays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7A7EAED-48AE-4958-BC94-CC62CABA1A8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380880" y="1600200"/>
            <a:ext cx="8762760" cy="30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" descr=""/>
          <p:cNvPicPr/>
          <p:nvPr/>
        </p:nvPicPr>
        <p:blipFill>
          <a:blip r:embed="rId1"/>
          <a:stretch/>
        </p:blipFill>
        <p:spPr>
          <a:xfrm rot="2218200">
            <a:off x="5463720" y="4625280"/>
            <a:ext cx="2932200" cy="2932200"/>
          </a:xfrm>
          <a:prstGeom prst="rect">
            <a:avLst/>
          </a:prstGeom>
          <a:ln>
            <a:noFill/>
          </a:ln>
        </p:spPr>
      </p:pic>
      <p:sp>
        <p:nvSpPr>
          <p:cNvPr id="71" name="CustomShape 4"/>
          <p:cNvSpPr/>
          <p:nvPr/>
        </p:nvSpPr>
        <p:spPr>
          <a:xfrm>
            <a:off x="231120" y="1066680"/>
            <a:ext cx="8686440" cy="46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Iteration using </a:t>
            </a:r>
            <a:r>
              <a:rPr b="0" lang="en-US" sz="24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for</a:t>
            </a: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and </a:t>
            </a:r>
            <a:r>
              <a:rPr b="0" lang="en-US" sz="24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foreach</a:t>
            </a: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.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2971800" y="457200"/>
            <a:ext cx="67928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4. List&lt;T&gt;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43FBC10-5CA1-417C-B85D-6CF52A68CC8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380880" y="1600200"/>
            <a:ext cx="8762760" cy="30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Picture 6" descr=""/>
          <p:cNvPicPr/>
          <p:nvPr/>
        </p:nvPicPr>
        <p:blipFill>
          <a:blip r:embed="rId1"/>
          <a:stretch/>
        </p:blipFill>
        <p:spPr>
          <a:xfrm rot="2218200">
            <a:off x="5463720" y="4625280"/>
            <a:ext cx="2932200" cy="2932200"/>
          </a:xfrm>
          <a:prstGeom prst="rect">
            <a:avLst/>
          </a:prstGeom>
          <a:ln>
            <a:noFill/>
          </a:ln>
        </p:spPr>
      </p:pic>
      <p:sp>
        <p:nvSpPr>
          <p:cNvPr id="76" name="CustomShape 4"/>
          <p:cNvSpPr/>
          <p:nvPr/>
        </p:nvSpPr>
        <p:spPr>
          <a:xfrm>
            <a:off x="231120" y="1066680"/>
            <a:ext cx="8686440" cy="46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List&lt;T&gt; is a dynamically resizable array. “T” stands for any data type, e.g. int, string, char…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Picture 2" descr=""/>
          <p:cNvPicPr/>
          <p:nvPr/>
        </p:nvPicPr>
        <p:blipFill>
          <a:blip r:embed="rId2"/>
          <a:stretch/>
        </p:blipFill>
        <p:spPr>
          <a:xfrm>
            <a:off x="132120" y="3723840"/>
            <a:ext cx="5067000" cy="281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2971800" y="457200"/>
            <a:ext cx="67928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5. Cloning arrays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04920" y="2438280"/>
            <a:ext cx="679284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ACA2CD3-9796-4704-904F-939E8FD75EB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835200" y="1968840"/>
            <a:ext cx="8762760" cy="12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2" name="Picture 5" descr=""/>
          <p:cNvPicPr/>
          <p:nvPr/>
        </p:nvPicPr>
        <p:blipFill>
          <a:blip r:embed="rId1"/>
          <a:stretch/>
        </p:blipFill>
        <p:spPr>
          <a:xfrm rot="2218200">
            <a:off x="5463720" y="4625280"/>
            <a:ext cx="2932200" cy="2932200"/>
          </a:xfrm>
          <a:prstGeom prst="rect">
            <a:avLst/>
          </a:prstGeom>
          <a:ln>
            <a:noFill/>
          </a:ln>
        </p:spPr>
      </p:pic>
      <p:sp>
        <p:nvSpPr>
          <p:cNvPr id="83" name="CustomShape 5"/>
          <p:cNvSpPr/>
          <p:nvPr/>
        </p:nvSpPr>
        <p:spPr>
          <a:xfrm>
            <a:off x="5054400" y="6860520"/>
            <a:ext cx="3801240" cy="188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Picture 2" descr=""/>
          <p:cNvPicPr/>
          <p:nvPr/>
        </p:nvPicPr>
        <p:blipFill>
          <a:blip r:embed="rId2"/>
          <a:stretch/>
        </p:blipFill>
        <p:spPr>
          <a:xfrm>
            <a:off x="835200" y="3048120"/>
            <a:ext cx="3507840" cy="344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2971800" y="417600"/>
            <a:ext cx="67928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Homework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04920" y="2438280"/>
            <a:ext cx="679284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3D5A44E-9834-47CE-981C-70A8B4D1EAD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380880" y="1905120"/>
            <a:ext cx="8762760" cy="47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5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	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400680" y="1609200"/>
            <a:ext cx="8490240" cy="541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0720" indent="-450360">
              <a:lnSpc>
                <a:spcPct val="100000"/>
              </a:lnSpc>
              <a:buClr>
                <a:srgbClr val="ccffff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Write a program that allocates array of 20 integers and initializes each element by its index multiplied by 5. Print the obtained array on the console.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0720" indent="-450360">
              <a:lnSpc>
                <a:spcPct val="100000"/>
              </a:lnSpc>
              <a:buClr>
                <a:srgbClr val="ccffff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Write a program that reads two arrays from the console and compares them element by element.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0720" indent="-450360">
              <a:lnSpc>
                <a:spcPct val="100000"/>
              </a:lnSpc>
              <a:buClr>
                <a:srgbClr val="ccffff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Write a program that compares two </a:t>
            </a: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char arrays lexicographically (letter by letter).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0720" indent="-450360">
              <a:lnSpc>
                <a:spcPct val="100000"/>
              </a:lnSpc>
              <a:buClr>
                <a:srgbClr val="ccffff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Write a program that finds the maximal sequence of equal elements in an array.   Example: {2, 1, 1, 2, 3, 3, 2, 2, 2, 1} </a:t>
            </a: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{2, 2, 2}.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0720" indent="-450360">
              <a:lnSpc>
                <a:spcPct val="100000"/>
              </a:lnSpc>
              <a:buClr>
                <a:srgbClr val="ccffff"/>
              </a:buClr>
              <a:buFont typeface="StarSymbol"/>
              <a:buAutoNum type="arabicPeriod" startAt="5"/>
            </a:pP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Write a program that finds the maximal increasing sequence in an array. Example:  {3, 2, 3, 4, 2, 2, 4} </a:t>
            </a: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{2, 3, 4}.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0720" indent="-450360">
              <a:lnSpc>
                <a:spcPct val="100000"/>
              </a:lnSpc>
              <a:buClr>
                <a:srgbClr val="ccffff"/>
              </a:buClr>
              <a:buFont typeface="StarSymbol"/>
              <a:buAutoNum type="arabicPeriod" startAt="5"/>
            </a:pP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Write a program that reads two integer numbers N and K and an array of N elements from the console. Find in the array those K elements that have maximal sum.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0720" indent="-450360">
              <a:lnSpc>
                <a:spcPct val="100000"/>
              </a:lnSpc>
              <a:buClr>
                <a:srgbClr val="ccffff"/>
              </a:buClr>
              <a:buFont typeface="StarSymbol"/>
              <a:buAutoNum type="arabicPeriod" startAt="5"/>
            </a:pP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Sorting an array means to arrange its elements in increasing order. Write a program to sort an array. Use the "selection sort" algorithm. Hint: Search on Google.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0720" indent="-450360">
              <a:lnSpc>
                <a:spcPts val="127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3518</TotalTime>
  <Application>LibreOffice/5.1.6.2$Linux_X86_64 LibreOffice_project/10m0$Build-2</Application>
  <Words>620</Words>
  <Paragraphs>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M18x</dc:creator>
  <dc:description/>
  <dc:language>en-US</dc:language>
  <cp:lastModifiedBy/>
  <dcterms:modified xsi:type="dcterms:W3CDTF">2017-11-06T16:14:39Z</dcterms:modified>
  <cp:revision>141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