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media/image1.svg" ContentType="image/svg+xml"/>
  <Override PartName="/ppt/media/image10.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8.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56" r:id="rId4"/>
    <p:sldId id="260" r:id="rId5"/>
    <p:sldId id="259" r:id="rId6"/>
    <p:sldId id="262" r:id="rId7"/>
    <p:sldId id="269" r:id="rId8"/>
    <p:sldId id="277" r:id="rId9"/>
    <p:sldId id="263" r:id="rId10"/>
    <p:sldId id="265" r:id="rId11"/>
    <p:sldId id="261" r:id="rId12"/>
    <p:sldId id="266" r:id="rId13"/>
    <p:sldId id="258" r:id="rId14"/>
  </p:sldIdLst>
  <p:sldSz cx="12192000" cy="6858000"/>
  <p:notesSz cx="6858000" cy="9144000"/>
  <p:embeddedFontLst>
    <p:embeddedFont>
      <p:font typeface="Calibri" panose="020F0502020204030204" charset="0"/>
      <p:regular r:id="rId18"/>
    </p:embeddedFont>
    <p:embeddedFont>
      <p:font typeface="微软雅黑" panose="020B0503020204020204" charset="-122"/>
      <p:regular r:id="rId1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302"/>
    <a:srgbClr val="00BF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10.sv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3.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7.tiff"/><Relationship Id="rId6" Type="http://schemas.openxmlformats.org/officeDocument/2006/relationships/image" Target="../media/image6.tiff"/><Relationship Id="rId5" Type="http://schemas.openxmlformats.org/officeDocument/2006/relationships/image" Target="../media/image6.png"/><Relationship Id="rId4" Type="http://schemas.openxmlformats.org/officeDocument/2006/relationships/image" Target="../media/image5.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8.sv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8.sv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FEC"/>
        </a:solidFill>
        <a:effectLst/>
      </p:bgPr>
    </p:bg>
    <p:spTree>
      <p:nvGrpSpPr>
        <p:cNvPr id="1" name=""/>
        <p:cNvGrpSpPr/>
        <p:nvPr/>
      </p:nvGrpSpPr>
      <p:grpSpPr/>
      <p:grpSp>
        <p:nvGrpSpPr>
          <p:cNvPr id="4" name="组合 3"/>
          <p:cNvGrpSpPr/>
          <p:nvPr/>
        </p:nvGrpSpPr>
        <p:grpSpPr>
          <a:xfrm>
            <a:off x="0" y="4473575"/>
            <a:ext cx="12192000" cy="2384425"/>
            <a:chOff x="0" y="5820"/>
            <a:chExt cx="19200" cy="4980"/>
          </a:xfrm>
        </p:grpSpPr>
        <p:pic>
          <p:nvPicPr>
            <p:cNvPr id="3" name="图片 2" descr="wave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H="1">
              <a:off x="0" y="5820"/>
              <a:ext cx="19200" cy="4280"/>
            </a:xfrm>
            <a:prstGeom prst="rect">
              <a:avLst/>
            </a:prstGeom>
          </p:spPr>
        </p:pic>
        <p:pic>
          <p:nvPicPr>
            <p:cNvPr id="5" name="图片 4" descr="wave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6520"/>
              <a:ext cx="19200" cy="4280"/>
            </a:xfrm>
            <a:prstGeom prst="rect">
              <a:avLst/>
            </a:prstGeom>
          </p:spPr>
        </p:pic>
      </p:grpSp>
      <p:sp>
        <p:nvSpPr>
          <p:cNvPr id="50" name="文本框 49"/>
          <p:cNvSpPr txBox="1"/>
          <p:nvPr/>
        </p:nvSpPr>
        <p:spPr>
          <a:xfrm>
            <a:off x="1966595" y="1426210"/>
            <a:ext cx="6669405" cy="2214880"/>
          </a:xfrm>
          <a:prstGeom prst="rect">
            <a:avLst/>
          </a:prstGeom>
          <a:noFill/>
        </p:spPr>
        <p:txBody>
          <a:bodyPr wrap="square" rtlCol="0" anchor="t">
            <a:spAutoFit/>
          </a:bodyPr>
          <a:p>
            <a:pPr algn="l"/>
            <a:endParaRPr lang="zh-CN" altLang="en-US" sz="48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宋体" panose="02010600030101010101" pitchFamily="2" charset="-122"/>
            </a:endParaRPr>
          </a:p>
          <a:p>
            <a:pPr algn="l"/>
            <a:endParaRPr lang="zh-CN" altLang="en-US" sz="10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宋体" panose="02010600030101010101" pitchFamily="2" charset="-122"/>
            </a:endParaRPr>
          </a:p>
          <a:p>
            <a:pPr algn="l"/>
            <a:r>
              <a:rPr lang="en-US" altLang="zh-CN" sz="80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宋体" panose="02010600030101010101" pitchFamily="2" charset="-122"/>
              </a:rPr>
              <a:t>Vue</a:t>
            </a:r>
            <a:r>
              <a:rPr lang="zh-CN" altLang="en-US" sz="80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宋体" panose="02010600030101010101" pitchFamily="2" charset="-122"/>
              </a:rPr>
              <a:t>源码（一）</a:t>
            </a:r>
            <a:endParaRPr lang="zh-CN" altLang="en-US" sz="80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宋体" panose="02010600030101010101" pitchFamily="2" charset="-122"/>
            </a:endParaRPr>
          </a:p>
        </p:txBody>
      </p:sp>
      <p:sp>
        <p:nvSpPr>
          <p:cNvPr id="6" name="任意多边形 5"/>
          <p:cNvSpPr/>
          <p:nvPr/>
        </p:nvSpPr>
        <p:spPr>
          <a:xfrm rot="6720000">
            <a:off x="10935970" y="2635250"/>
            <a:ext cx="666115" cy="80264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任意多边形 6"/>
          <p:cNvSpPr/>
          <p:nvPr/>
        </p:nvSpPr>
        <p:spPr>
          <a:xfrm rot="6720000">
            <a:off x="9144000" y="1820545"/>
            <a:ext cx="394970" cy="475615"/>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flipV="1">
            <a:off x="11143615" y="364490"/>
            <a:ext cx="622300" cy="125730"/>
            <a:chOff x="5799" y="664"/>
            <a:chExt cx="1416" cy="286"/>
          </a:xfrm>
        </p:grpSpPr>
        <p:sp>
          <p:nvSpPr>
            <p:cNvPr id="8" name="椭圆 7"/>
            <p:cNvSpPr/>
            <p:nvPr/>
          </p:nvSpPr>
          <p:spPr>
            <a:xfrm flipV="1">
              <a:off x="5799"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flipV="1">
              <a:off x="6364"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flipV="1">
              <a:off x="6929"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任意多边形 12"/>
          <p:cNvSpPr/>
          <p:nvPr/>
        </p:nvSpPr>
        <p:spPr>
          <a:xfrm rot="16380000">
            <a:off x="646430" y="541655"/>
            <a:ext cx="615315" cy="74168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任意多边形 13"/>
          <p:cNvSpPr/>
          <p:nvPr/>
        </p:nvSpPr>
        <p:spPr>
          <a:xfrm rot="16380000">
            <a:off x="607060" y="1434465"/>
            <a:ext cx="310515" cy="374015"/>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TextBox 33"/>
          <p:cNvSpPr txBox="1"/>
          <p:nvPr/>
        </p:nvSpPr>
        <p:spPr>
          <a:xfrm>
            <a:off x="8540750" y="5582920"/>
            <a:ext cx="2976880" cy="423545"/>
          </a:xfrm>
          <a:prstGeom prst="rect">
            <a:avLst/>
          </a:prstGeom>
          <a:noFill/>
          <a:ln w="9525">
            <a:noFill/>
          </a:ln>
        </p:spPr>
        <p:txBody>
          <a:bodyPr wrap="square">
            <a:spAutoFit/>
          </a:bodyPr>
          <a:p>
            <a:pPr algn="r">
              <a:lnSpc>
                <a:spcPct val="120000"/>
              </a:lnSpc>
            </a:pPr>
            <a:r>
              <a:rPr lang="zh-CN" altLang="en-US" dirty="0">
                <a:solidFill>
                  <a:schemeClr val="bg2">
                    <a:lumMod val="25000"/>
                  </a:schemeClr>
                </a:solidFill>
                <a:uFillTx/>
                <a:latin typeface="Source Han Sans Normal" panose="020B0400000000000000" charset="-122"/>
                <a:ea typeface="Source Han Sans Normal" panose="020B0400000000000000" charset="-122"/>
                <a:cs typeface="Source Han Sans Normal" panose="020B0400000000000000" charset="-122"/>
              </a:rPr>
              <a:t>主讲人：张杰         </a:t>
            </a:r>
            <a:endParaRPr lang="zh-CN" altLang="en-US" dirty="0">
              <a:solidFill>
                <a:schemeClr val="bg2">
                  <a:lumMod val="25000"/>
                </a:schemeClr>
              </a:solidFill>
              <a:uFillTx/>
              <a:latin typeface="Source Han Sans Normal" panose="020B0400000000000000" charset="-122"/>
              <a:ea typeface="Source Han Sans Normal" panose="020B0400000000000000" charset="-122"/>
              <a:cs typeface="Source Han Sans Normal" panose="020B04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FEC"/>
        </a:solidFill>
        <a:effectLst/>
      </p:bgPr>
    </p:bg>
    <p:spTree>
      <p:nvGrpSpPr>
        <p:cNvPr id="1" name=""/>
        <p:cNvGrpSpPr/>
        <p:nvPr/>
      </p:nvGrpSpPr>
      <p:grpSpPr/>
      <p:grpSp>
        <p:nvGrpSpPr>
          <p:cNvPr id="4" name="组合 3"/>
          <p:cNvGrpSpPr/>
          <p:nvPr/>
        </p:nvGrpSpPr>
        <p:grpSpPr>
          <a:xfrm rot="10800000" flipH="1">
            <a:off x="0" y="-7688"/>
            <a:ext cx="12192000" cy="2254318"/>
            <a:chOff x="0" y="5820"/>
            <a:chExt cx="19200" cy="4816"/>
          </a:xfrm>
        </p:grpSpPr>
        <p:pic>
          <p:nvPicPr>
            <p:cNvPr id="3" name="图片 2" descr="wave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H="1">
              <a:off x="0" y="5820"/>
              <a:ext cx="19200" cy="4280"/>
            </a:xfrm>
            <a:prstGeom prst="rect">
              <a:avLst/>
            </a:prstGeom>
          </p:spPr>
        </p:pic>
        <p:pic>
          <p:nvPicPr>
            <p:cNvPr id="5" name="图片 4" descr="wave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6356"/>
              <a:ext cx="19200" cy="4280"/>
            </a:xfrm>
            <a:prstGeom prst="rect">
              <a:avLst/>
            </a:prstGeom>
          </p:spPr>
        </p:pic>
      </p:grpSp>
      <p:sp>
        <p:nvSpPr>
          <p:cNvPr id="6" name="任意多边形 5"/>
          <p:cNvSpPr/>
          <p:nvPr/>
        </p:nvSpPr>
        <p:spPr>
          <a:xfrm rot="6720000">
            <a:off x="10935970" y="2635250"/>
            <a:ext cx="666115" cy="80264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任意多边形 6"/>
          <p:cNvSpPr/>
          <p:nvPr/>
        </p:nvSpPr>
        <p:spPr>
          <a:xfrm rot="6720000">
            <a:off x="9144000" y="1877695"/>
            <a:ext cx="394970" cy="475615"/>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flipV="1">
            <a:off x="11269345" y="6346190"/>
            <a:ext cx="622300" cy="125730"/>
            <a:chOff x="5799" y="664"/>
            <a:chExt cx="1416" cy="286"/>
          </a:xfrm>
        </p:grpSpPr>
        <p:sp>
          <p:nvSpPr>
            <p:cNvPr id="8" name="椭圆 7"/>
            <p:cNvSpPr/>
            <p:nvPr/>
          </p:nvSpPr>
          <p:spPr>
            <a:xfrm flipV="1">
              <a:off x="5799"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flipV="1">
              <a:off x="6364"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flipV="1">
              <a:off x="6929"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任意多边形 12"/>
          <p:cNvSpPr/>
          <p:nvPr/>
        </p:nvSpPr>
        <p:spPr>
          <a:xfrm rot="16380000">
            <a:off x="610235" y="4760595"/>
            <a:ext cx="615315" cy="74168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任意多边形 13"/>
          <p:cNvSpPr/>
          <p:nvPr/>
        </p:nvSpPr>
        <p:spPr>
          <a:xfrm rot="16380000">
            <a:off x="2695575" y="5735320"/>
            <a:ext cx="310515" cy="374015"/>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3046095" y="2336800"/>
            <a:ext cx="3743960" cy="665480"/>
          </a:xfrm>
          <a:prstGeom prst="roundRect">
            <a:avLst>
              <a:gd name="adj" fmla="val 50000"/>
            </a:avLst>
          </a:prstGeom>
          <a:solidFill>
            <a:srgbClr val="00BF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rot="15300000" flipH="1">
            <a:off x="1651635" y="1788795"/>
            <a:ext cx="1737995" cy="230886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FFD302"/>
          </a:solidFill>
          <a:ln w="28575">
            <a:solidFill>
              <a:schemeClr val="bg1"/>
            </a:solidFill>
          </a:ln>
          <a:effectLst>
            <a:outerShdw blurRad="101600" dist="38100" dir="2700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3635058" y="3883660"/>
            <a:ext cx="6000115" cy="1106805"/>
          </a:xfrm>
          <a:prstGeom prst="rect">
            <a:avLst/>
          </a:prstGeom>
          <a:noFill/>
          <a:effectLst/>
        </p:spPr>
        <p:txBody>
          <a:bodyPr wrap="square" rtlCol="0" anchor="t">
            <a:spAutoFit/>
          </a:bodyPr>
          <a:p>
            <a:pPr algn="dist"/>
            <a:r>
              <a:rPr lang="zh-CN" altLang="en-US" sz="66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mn-ea"/>
              </a:rPr>
              <a:t>下节预告</a:t>
            </a:r>
            <a:endParaRPr lang="zh-CN" altLang="en-US" sz="66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mn-ea"/>
            </a:endParaRPr>
          </a:p>
        </p:txBody>
      </p:sp>
      <p:sp>
        <p:nvSpPr>
          <p:cNvPr id="18" name="文本框 17"/>
          <p:cNvSpPr txBox="1"/>
          <p:nvPr/>
        </p:nvSpPr>
        <p:spPr>
          <a:xfrm>
            <a:off x="1462405" y="2540000"/>
            <a:ext cx="2089150" cy="706755"/>
          </a:xfrm>
          <a:prstGeom prst="rect">
            <a:avLst/>
          </a:prstGeom>
          <a:noFill/>
          <a:effectLst/>
        </p:spPr>
        <p:txBody>
          <a:bodyPr wrap="square" rtlCol="0" anchor="t">
            <a:spAutoFit/>
          </a:bodyPr>
          <a:p>
            <a:pPr algn="ctr"/>
            <a:r>
              <a:rPr lang="en-US" altLang="zh-CN" sz="40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rPr>
              <a:t>Part  04</a:t>
            </a:r>
            <a:endParaRPr lang="en-US" altLang="zh-CN" sz="40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wave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H="1">
            <a:off x="0" y="6142355"/>
            <a:ext cx="12192000" cy="715645"/>
          </a:xfrm>
          <a:prstGeom prst="rect">
            <a:avLst/>
          </a:prstGeom>
        </p:spPr>
      </p:pic>
      <p:grpSp>
        <p:nvGrpSpPr>
          <p:cNvPr id="8" name="组合 7"/>
          <p:cNvGrpSpPr/>
          <p:nvPr/>
        </p:nvGrpSpPr>
        <p:grpSpPr>
          <a:xfrm>
            <a:off x="959485" y="868680"/>
            <a:ext cx="3091180" cy="521970"/>
            <a:chOff x="1511" y="1368"/>
            <a:chExt cx="4868" cy="822"/>
          </a:xfrm>
        </p:grpSpPr>
        <p:sp>
          <p:nvSpPr>
            <p:cNvPr id="11" name="文本框 10"/>
            <p:cNvSpPr txBox="1"/>
            <p:nvPr/>
          </p:nvSpPr>
          <p:spPr>
            <a:xfrm>
              <a:off x="2233" y="1368"/>
              <a:ext cx="4146" cy="822"/>
            </a:xfrm>
            <a:prstGeom prst="rect">
              <a:avLst/>
            </a:prstGeom>
            <a:noFill/>
            <a:effectLst/>
          </p:spPr>
          <p:txBody>
            <a:bodyPr wrap="square" rtlCol="0" anchor="t">
              <a:spAutoFit/>
            </a:bodyPr>
            <a:p>
              <a:pPr algn="l"/>
              <a:r>
                <a:rPr lang="zh-CN" altLang="en-US" sz="2800" b="1" dirty="0">
                  <a:solidFill>
                    <a:schemeClr val="bg2">
                      <a:lumMod val="25000"/>
                    </a:schemeClr>
                  </a:solidFill>
                  <a:effectLst/>
                  <a:uFillTx/>
                  <a:latin typeface="Source Han Sans Normal" panose="020B0400000000000000" charset="-122"/>
                  <a:ea typeface="Source Han Sans Normal" panose="020B0400000000000000" charset="-122"/>
                  <a:cs typeface="Source Han Sans Normal" panose="020B0400000000000000" charset="-122"/>
                  <a:sym typeface="+mn-ea"/>
                </a:rPr>
                <a:t>下节预告</a:t>
              </a:r>
              <a:endParaRPr lang="zh-CN" altLang="en-US" sz="2800" b="1" dirty="0">
                <a:solidFill>
                  <a:schemeClr val="bg2">
                    <a:lumMod val="25000"/>
                  </a:schemeClr>
                </a:solidFill>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sp>
          <p:nvSpPr>
            <p:cNvPr id="16" name="任意多边形 15"/>
            <p:cNvSpPr/>
            <p:nvPr/>
          </p:nvSpPr>
          <p:spPr>
            <a:xfrm rot="15300000" flipH="1">
              <a:off x="1583" y="1486"/>
              <a:ext cx="441" cy="586"/>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FFD302"/>
            </a:solidFill>
            <a:ln w="28575">
              <a:solidFill>
                <a:schemeClr val="bg1"/>
              </a:solidFill>
            </a:ln>
            <a:effectLst>
              <a:outerShdw blurRad="101600" dist="38100" dir="2700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 name="组合 3"/>
          <p:cNvGrpSpPr/>
          <p:nvPr/>
        </p:nvGrpSpPr>
        <p:grpSpPr>
          <a:xfrm flipV="1">
            <a:off x="11116945" y="554990"/>
            <a:ext cx="622300" cy="125730"/>
            <a:chOff x="5799" y="664"/>
            <a:chExt cx="1416" cy="286"/>
          </a:xfrm>
          <a:solidFill>
            <a:srgbClr val="00BFEC"/>
          </a:solidFill>
        </p:grpSpPr>
        <p:sp>
          <p:nvSpPr>
            <p:cNvPr id="5" name="椭圆 4"/>
            <p:cNvSpPr/>
            <p:nvPr/>
          </p:nvSpPr>
          <p:spPr>
            <a:xfrm flipV="1">
              <a:off x="5799" y="664"/>
              <a:ext cx="286" cy="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flipV="1">
              <a:off x="6364" y="664"/>
              <a:ext cx="286" cy="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flipV="1">
              <a:off x="6929" y="664"/>
              <a:ext cx="286" cy="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6" name="图片 5" descr="data"/>
          <p:cNvPicPr>
            <a:picLocks noChangeAspect="1"/>
          </p:cNvPicPr>
          <p:nvPr/>
        </p:nvPicPr>
        <p:blipFill>
          <a:blip r:embed="rId3"/>
          <a:stretch>
            <a:fillRect/>
          </a:stretch>
        </p:blipFill>
        <p:spPr>
          <a:xfrm>
            <a:off x="1927225" y="1510030"/>
            <a:ext cx="7612380" cy="47580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FEC"/>
        </a:solidFill>
        <a:effectLst/>
      </p:bgPr>
    </p:bg>
    <p:spTree>
      <p:nvGrpSpPr>
        <p:cNvPr id="1" name=""/>
        <p:cNvGrpSpPr/>
        <p:nvPr/>
      </p:nvGrpSpPr>
      <p:grpSpPr/>
      <p:grpSp>
        <p:nvGrpSpPr>
          <p:cNvPr id="4" name="组合 3"/>
          <p:cNvGrpSpPr/>
          <p:nvPr/>
        </p:nvGrpSpPr>
        <p:grpSpPr>
          <a:xfrm rot="5400000" flipH="1">
            <a:off x="-2236470" y="2236470"/>
            <a:ext cx="6857365" cy="2384425"/>
            <a:chOff x="0" y="5820"/>
            <a:chExt cx="19200" cy="4980"/>
          </a:xfrm>
        </p:grpSpPr>
        <p:pic>
          <p:nvPicPr>
            <p:cNvPr id="3" name="图片 2" descr="wave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H="1">
              <a:off x="0" y="5820"/>
              <a:ext cx="19200" cy="4280"/>
            </a:xfrm>
            <a:prstGeom prst="rect">
              <a:avLst/>
            </a:prstGeom>
          </p:spPr>
        </p:pic>
        <p:pic>
          <p:nvPicPr>
            <p:cNvPr id="5" name="图片 4" descr="wave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6520"/>
              <a:ext cx="19200" cy="4280"/>
            </a:xfrm>
            <a:prstGeom prst="rect">
              <a:avLst/>
            </a:prstGeom>
          </p:spPr>
        </p:pic>
      </p:grpSp>
      <p:sp>
        <p:nvSpPr>
          <p:cNvPr id="50" name="文本框 49"/>
          <p:cNvSpPr txBox="1"/>
          <p:nvPr/>
        </p:nvSpPr>
        <p:spPr>
          <a:xfrm>
            <a:off x="2995295" y="3037205"/>
            <a:ext cx="4840605" cy="1322070"/>
          </a:xfrm>
          <a:prstGeom prst="rect">
            <a:avLst/>
          </a:prstGeom>
          <a:noFill/>
        </p:spPr>
        <p:txBody>
          <a:bodyPr wrap="square" rtlCol="0" anchor="t">
            <a:spAutoFit/>
          </a:bodyPr>
          <a:p>
            <a:pPr algn="dist"/>
            <a:r>
              <a:rPr lang="zh-CN" altLang="en-US" sz="80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宋体" panose="02010600030101010101" pitchFamily="2" charset="-122"/>
              </a:rPr>
              <a:t>感谢聆听</a:t>
            </a:r>
            <a:endParaRPr lang="zh-CN" altLang="en-US" sz="80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宋体" panose="02010600030101010101" pitchFamily="2" charset="-122"/>
            </a:endParaRPr>
          </a:p>
        </p:txBody>
      </p:sp>
      <p:sp>
        <p:nvSpPr>
          <p:cNvPr id="6" name="任意多边形 5"/>
          <p:cNvSpPr/>
          <p:nvPr/>
        </p:nvSpPr>
        <p:spPr>
          <a:xfrm rot="6720000">
            <a:off x="10935970" y="2635250"/>
            <a:ext cx="666115" cy="80264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任意多边形 6"/>
          <p:cNvSpPr/>
          <p:nvPr/>
        </p:nvSpPr>
        <p:spPr>
          <a:xfrm rot="6720000">
            <a:off x="9144000" y="1820545"/>
            <a:ext cx="394970" cy="475615"/>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flipV="1">
            <a:off x="11143615" y="364490"/>
            <a:ext cx="622300" cy="125730"/>
            <a:chOff x="5799" y="664"/>
            <a:chExt cx="1416" cy="286"/>
          </a:xfrm>
        </p:grpSpPr>
        <p:sp>
          <p:nvSpPr>
            <p:cNvPr id="8" name="椭圆 7"/>
            <p:cNvSpPr/>
            <p:nvPr/>
          </p:nvSpPr>
          <p:spPr>
            <a:xfrm flipV="1">
              <a:off x="5799"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flipV="1">
              <a:off x="6364"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flipV="1">
              <a:off x="6929"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任意多边形 12"/>
          <p:cNvSpPr/>
          <p:nvPr/>
        </p:nvSpPr>
        <p:spPr>
          <a:xfrm rot="16380000">
            <a:off x="10078085" y="4099560"/>
            <a:ext cx="615315" cy="74168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任意多边形 13"/>
          <p:cNvSpPr/>
          <p:nvPr/>
        </p:nvSpPr>
        <p:spPr>
          <a:xfrm rot="16380000">
            <a:off x="10038715" y="4992370"/>
            <a:ext cx="310515" cy="374015"/>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 name="直接连接符 1"/>
          <p:cNvCxnSpPr/>
          <p:nvPr/>
        </p:nvCxnSpPr>
        <p:spPr>
          <a:xfrm>
            <a:off x="6548120" y="4797425"/>
            <a:ext cx="12877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rot="5400000" flipH="1">
            <a:off x="-2226894" y="2226894"/>
            <a:ext cx="6857365" cy="2403577"/>
            <a:chOff x="0" y="5780"/>
            <a:chExt cx="19200" cy="5020"/>
          </a:xfrm>
        </p:grpSpPr>
        <p:pic>
          <p:nvPicPr>
            <p:cNvPr id="5" name="图片 4" descr="wave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H="1">
              <a:off x="0" y="5780"/>
              <a:ext cx="19200" cy="4280"/>
            </a:xfrm>
            <a:prstGeom prst="rect">
              <a:avLst/>
            </a:prstGeom>
          </p:spPr>
        </p:pic>
        <p:pic>
          <p:nvPicPr>
            <p:cNvPr id="6" name="图片 5" descr="wave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6520"/>
              <a:ext cx="19200" cy="4280"/>
            </a:xfrm>
            <a:prstGeom prst="rect">
              <a:avLst/>
            </a:prstGeom>
          </p:spPr>
        </p:pic>
      </p:grpSp>
      <p:sp>
        <p:nvSpPr>
          <p:cNvPr id="50" name="文本框 49"/>
          <p:cNvSpPr txBox="1"/>
          <p:nvPr/>
        </p:nvSpPr>
        <p:spPr>
          <a:xfrm>
            <a:off x="2614295" y="728980"/>
            <a:ext cx="2136140" cy="2707005"/>
          </a:xfrm>
          <a:prstGeom prst="rect">
            <a:avLst/>
          </a:prstGeom>
          <a:noFill/>
        </p:spPr>
        <p:txBody>
          <a:bodyPr wrap="square" rtlCol="0" anchor="t">
            <a:spAutoFit/>
          </a:bodyPr>
          <a:p>
            <a:pPr algn="dist"/>
            <a:endParaRPr lang="zh-CN" altLang="en-US" sz="10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宋体" panose="02010600030101010101" pitchFamily="2" charset="-122"/>
            </a:endParaRPr>
          </a:p>
          <a:p>
            <a:pPr algn="dist"/>
            <a:r>
              <a:rPr lang="zh-CN" altLang="en-US" sz="8000" b="1" dirty="0">
                <a:ln w="25400">
                  <a:solidFill>
                    <a:schemeClr val="bg1"/>
                  </a:solidFill>
                </a:ln>
                <a:solidFill>
                  <a:srgbClr val="00BFEC"/>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宋体" panose="02010600030101010101" pitchFamily="2" charset="-122"/>
              </a:rPr>
              <a:t>目录</a:t>
            </a:r>
            <a:endParaRPr lang="zh-CN" altLang="en-US" sz="8000" b="1" dirty="0">
              <a:ln w="25400">
                <a:solidFill>
                  <a:schemeClr val="bg1"/>
                </a:solidFill>
              </a:ln>
              <a:solidFill>
                <a:srgbClr val="00BFEC"/>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宋体" panose="02010600030101010101" pitchFamily="2" charset="-122"/>
            </a:endParaRPr>
          </a:p>
        </p:txBody>
      </p:sp>
      <p:grpSp>
        <p:nvGrpSpPr>
          <p:cNvPr id="12" name="组合 11"/>
          <p:cNvGrpSpPr/>
          <p:nvPr/>
        </p:nvGrpSpPr>
        <p:grpSpPr>
          <a:xfrm flipV="1">
            <a:off x="11143615" y="6289040"/>
            <a:ext cx="622300" cy="125730"/>
            <a:chOff x="5799" y="664"/>
            <a:chExt cx="1416" cy="286"/>
          </a:xfrm>
          <a:solidFill>
            <a:srgbClr val="00BFEC"/>
          </a:solidFill>
        </p:grpSpPr>
        <p:sp>
          <p:nvSpPr>
            <p:cNvPr id="8" name="椭圆 7"/>
            <p:cNvSpPr/>
            <p:nvPr/>
          </p:nvSpPr>
          <p:spPr>
            <a:xfrm flipV="1">
              <a:off x="5799" y="664"/>
              <a:ext cx="286" cy="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flipV="1">
              <a:off x="6364" y="664"/>
              <a:ext cx="286" cy="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flipV="1">
              <a:off x="6929" y="664"/>
              <a:ext cx="286" cy="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 name="组合 14"/>
          <p:cNvGrpSpPr/>
          <p:nvPr/>
        </p:nvGrpSpPr>
        <p:grpSpPr>
          <a:xfrm>
            <a:off x="5592445" y="1614170"/>
            <a:ext cx="3997960" cy="670560"/>
            <a:chOff x="9725" y="3463"/>
            <a:chExt cx="6296" cy="1056"/>
          </a:xfrm>
        </p:grpSpPr>
        <p:sp>
          <p:nvSpPr>
            <p:cNvPr id="13" name="圆角矩形 12"/>
            <p:cNvSpPr/>
            <p:nvPr/>
          </p:nvSpPr>
          <p:spPr>
            <a:xfrm>
              <a:off x="10125" y="3471"/>
              <a:ext cx="5896" cy="1048"/>
            </a:xfrm>
            <a:prstGeom prst="roundRect">
              <a:avLst>
                <a:gd name="adj" fmla="val 50000"/>
              </a:avLst>
            </a:prstGeom>
            <a:solidFill>
              <a:srgbClr val="00BF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任意多边形 6"/>
            <p:cNvSpPr/>
            <p:nvPr/>
          </p:nvSpPr>
          <p:spPr>
            <a:xfrm rot="6720000">
              <a:off x="9815" y="3372"/>
              <a:ext cx="888" cy="1069"/>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FFD302"/>
            </a:solidFill>
            <a:ln w="28575">
              <a:solidFill>
                <a:schemeClr val="bg1"/>
              </a:solidFill>
            </a:ln>
            <a:effectLst>
              <a:outerShdw blurRad="101600" dist="38100" dir="2700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0831" y="3584"/>
              <a:ext cx="4627" cy="822"/>
            </a:xfrm>
            <a:prstGeom prst="rect">
              <a:avLst/>
            </a:prstGeom>
            <a:noFill/>
            <a:effectLst/>
          </p:spPr>
          <p:txBody>
            <a:bodyPr wrap="square" rtlCol="0" anchor="t">
              <a:spAutoFit/>
            </a:bodyPr>
            <a:p>
              <a:pPr algn="dist"/>
              <a:r>
                <a:rPr lang="en-US" altLang="zh-CN" sz="2800" b="1" dirty="0">
                  <a:solidFill>
                    <a:schemeClr val="bg1"/>
                  </a:solidFill>
                  <a:effectLst>
                    <a:outerShdw blurRad="38100" dist="38100" dir="2700000" algn="tl">
                      <a:srgbClr val="000000">
                        <a:alpha val="43137"/>
                      </a:srgbClr>
                    </a:outerShdw>
                  </a:effectLst>
                  <a:uFillTx/>
                  <a:latin typeface="Source Han Sans Normal" panose="020B0400000000000000" charset="-122"/>
                  <a:ea typeface="Source Han Sans Normal" panose="020B0400000000000000" charset="-122"/>
                  <a:cs typeface="Source Han Sans Normal" panose="020B0400000000000000" charset="-122"/>
                  <a:sym typeface="+mn-ea"/>
                </a:rPr>
                <a:t>Vue</a:t>
              </a:r>
              <a:r>
                <a:rPr lang="zh-CN" altLang="en-US" sz="2800" b="1" dirty="0">
                  <a:solidFill>
                    <a:schemeClr val="bg1"/>
                  </a:solidFill>
                  <a:effectLst>
                    <a:outerShdw blurRad="38100" dist="38100" dir="2700000" algn="tl">
                      <a:srgbClr val="000000">
                        <a:alpha val="43137"/>
                      </a:srgbClr>
                    </a:outerShdw>
                  </a:effectLst>
                  <a:uFillTx/>
                  <a:latin typeface="Source Han Sans Normal" panose="020B0400000000000000" charset="-122"/>
                  <a:ea typeface="Source Han Sans Normal" panose="020B0400000000000000" charset="-122"/>
                  <a:cs typeface="Source Han Sans Normal" panose="020B0400000000000000" charset="-122"/>
                  <a:sym typeface="+mn-ea"/>
                </a:rPr>
                <a:t>使用回顾</a:t>
              </a:r>
              <a:endParaRPr lang="zh-CN" altLang="en-US" sz="2800" b="1" dirty="0">
                <a:solidFill>
                  <a:schemeClr val="bg1"/>
                </a:solidFill>
                <a:effectLst>
                  <a:outerShdw blurRad="38100" dist="38100" dir="2700000" algn="tl">
                    <a:srgbClr val="000000">
                      <a:alpha val="43137"/>
                    </a:srgbClr>
                  </a:outerShdw>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sp>
          <p:nvSpPr>
            <p:cNvPr id="14" name="文本框 13"/>
            <p:cNvSpPr txBox="1"/>
            <p:nvPr/>
          </p:nvSpPr>
          <p:spPr>
            <a:xfrm>
              <a:off x="9850" y="3584"/>
              <a:ext cx="818" cy="822"/>
            </a:xfrm>
            <a:prstGeom prst="rect">
              <a:avLst/>
            </a:prstGeom>
            <a:noFill/>
            <a:effectLst/>
          </p:spPr>
          <p:txBody>
            <a:bodyPr wrap="square" rtlCol="0" anchor="t">
              <a:spAutoFit/>
            </a:bodyPr>
            <a:p>
              <a:pPr algn="dist"/>
              <a:r>
                <a:rPr lang="en-US" altLang="zh-CN" sz="28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rPr>
                <a:t>1</a:t>
              </a:r>
              <a:endParaRPr lang="en-US" altLang="zh-CN" sz="28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grpSp>
      <p:grpSp>
        <p:nvGrpSpPr>
          <p:cNvPr id="16" name="组合 15"/>
          <p:cNvGrpSpPr/>
          <p:nvPr/>
        </p:nvGrpSpPr>
        <p:grpSpPr>
          <a:xfrm>
            <a:off x="5592445" y="2787650"/>
            <a:ext cx="3997960" cy="670560"/>
            <a:chOff x="9725" y="3463"/>
            <a:chExt cx="6296" cy="1056"/>
          </a:xfrm>
        </p:grpSpPr>
        <p:sp>
          <p:nvSpPr>
            <p:cNvPr id="17" name="圆角矩形 16"/>
            <p:cNvSpPr/>
            <p:nvPr/>
          </p:nvSpPr>
          <p:spPr>
            <a:xfrm>
              <a:off x="10125" y="3471"/>
              <a:ext cx="5896" cy="1048"/>
            </a:xfrm>
            <a:prstGeom prst="roundRect">
              <a:avLst>
                <a:gd name="adj" fmla="val 50000"/>
              </a:avLst>
            </a:prstGeom>
            <a:solidFill>
              <a:srgbClr val="00BF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任意多边形 17"/>
            <p:cNvSpPr/>
            <p:nvPr/>
          </p:nvSpPr>
          <p:spPr>
            <a:xfrm rot="6720000">
              <a:off x="9815" y="3372"/>
              <a:ext cx="888" cy="1069"/>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FFD302"/>
            </a:solidFill>
            <a:ln w="28575">
              <a:solidFill>
                <a:schemeClr val="bg1"/>
              </a:solidFill>
            </a:ln>
            <a:effectLst>
              <a:outerShdw blurRad="101600" dist="38100" dir="2700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10831" y="3584"/>
              <a:ext cx="4627" cy="822"/>
            </a:xfrm>
            <a:prstGeom prst="rect">
              <a:avLst/>
            </a:prstGeom>
            <a:noFill/>
            <a:effectLst/>
          </p:spPr>
          <p:txBody>
            <a:bodyPr wrap="square" rtlCol="0" anchor="t">
              <a:spAutoFit/>
            </a:bodyPr>
            <a:p>
              <a:pPr algn="dist"/>
              <a:r>
                <a:rPr lang="en-US" altLang="zh-CN" sz="2800" b="1" dirty="0">
                  <a:solidFill>
                    <a:schemeClr val="bg1"/>
                  </a:solidFill>
                  <a:effectLst>
                    <a:outerShdw blurRad="38100" dist="38100" dir="2700000" algn="tl">
                      <a:srgbClr val="000000">
                        <a:alpha val="43137"/>
                      </a:srgbClr>
                    </a:outerShdw>
                  </a:effectLst>
                  <a:uFillTx/>
                  <a:latin typeface="Source Han Sans Normal" panose="020B0400000000000000" charset="-122"/>
                  <a:ea typeface="Source Han Sans Normal" panose="020B0400000000000000" charset="-122"/>
                  <a:cs typeface="Source Han Sans Normal" panose="020B0400000000000000" charset="-122"/>
                  <a:sym typeface="+mn-ea"/>
                </a:rPr>
                <a:t>Vue</a:t>
              </a:r>
              <a:r>
                <a:rPr lang="zh-CN" altLang="en-US" sz="2800" b="1" dirty="0">
                  <a:solidFill>
                    <a:schemeClr val="bg1"/>
                  </a:solidFill>
                  <a:effectLst>
                    <a:outerShdw blurRad="38100" dist="38100" dir="2700000" algn="tl">
                      <a:srgbClr val="000000">
                        <a:alpha val="43137"/>
                      </a:srgbClr>
                    </a:outerShdw>
                  </a:effectLst>
                  <a:uFillTx/>
                  <a:latin typeface="Source Han Sans Normal" panose="020B0400000000000000" charset="-122"/>
                  <a:ea typeface="Source Han Sans Normal" panose="020B0400000000000000" charset="-122"/>
                  <a:cs typeface="Source Han Sans Normal" panose="020B0400000000000000" charset="-122"/>
                  <a:sym typeface="+mn-ea"/>
                </a:rPr>
                <a:t>原理讲解</a:t>
              </a:r>
              <a:endParaRPr lang="zh-CN" altLang="en-US" sz="2800" b="1" dirty="0">
                <a:solidFill>
                  <a:schemeClr val="bg1"/>
                </a:solidFill>
                <a:effectLst>
                  <a:outerShdw blurRad="38100" dist="38100" dir="2700000" algn="tl">
                    <a:srgbClr val="000000">
                      <a:alpha val="43137"/>
                    </a:srgbClr>
                  </a:outerShdw>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sp>
          <p:nvSpPr>
            <p:cNvPr id="20" name="文本框 19"/>
            <p:cNvSpPr txBox="1"/>
            <p:nvPr/>
          </p:nvSpPr>
          <p:spPr>
            <a:xfrm>
              <a:off x="9850" y="3584"/>
              <a:ext cx="818" cy="822"/>
            </a:xfrm>
            <a:prstGeom prst="rect">
              <a:avLst/>
            </a:prstGeom>
            <a:noFill/>
            <a:effectLst/>
          </p:spPr>
          <p:txBody>
            <a:bodyPr wrap="square" rtlCol="0" anchor="t">
              <a:spAutoFit/>
            </a:bodyPr>
            <a:p>
              <a:pPr algn="dist"/>
              <a:r>
                <a:rPr lang="en-US" altLang="zh-CN" sz="28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rPr>
                <a:t>2</a:t>
              </a:r>
              <a:endParaRPr lang="en-US" altLang="zh-CN" sz="28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grpSp>
      <p:grpSp>
        <p:nvGrpSpPr>
          <p:cNvPr id="21" name="组合 20"/>
          <p:cNvGrpSpPr/>
          <p:nvPr/>
        </p:nvGrpSpPr>
        <p:grpSpPr>
          <a:xfrm>
            <a:off x="5592445" y="3961130"/>
            <a:ext cx="3997960" cy="670560"/>
            <a:chOff x="9725" y="3463"/>
            <a:chExt cx="6296" cy="1056"/>
          </a:xfrm>
        </p:grpSpPr>
        <p:sp>
          <p:nvSpPr>
            <p:cNvPr id="22" name="圆角矩形 21"/>
            <p:cNvSpPr/>
            <p:nvPr/>
          </p:nvSpPr>
          <p:spPr>
            <a:xfrm>
              <a:off x="10125" y="3471"/>
              <a:ext cx="5896" cy="1048"/>
            </a:xfrm>
            <a:prstGeom prst="roundRect">
              <a:avLst>
                <a:gd name="adj" fmla="val 50000"/>
              </a:avLst>
            </a:prstGeom>
            <a:solidFill>
              <a:srgbClr val="00BF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任意多边形 22"/>
            <p:cNvSpPr/>
            <p:nvPr/>
          </p:nvSpPr>
          <p:spPr>
            <a:xfrm rot="6720000">
              <a:off x="9815" y="3372"/>
              <a:ext cx="888" cy="1069"/>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FFD302"/>
            </a:solidFill>
            <a:ln w="28575">
              <a:solidFill>
                <a:schemeClr val="bg1"/>
              </a:solidFill>
            </a:ln>
            <a:effectLst>
              <a:outerShdw blurRad="101600" dist="38100" dir="2700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10831" y="3584"/>
              <a:ext cx="4627" cy="822"/>
            </a:xfrm>
            <a:prstGeom prst="rect">
              <a:avLst/>
            </a:prstGeom>
            <a:noFill/>
            <a:effectLst/>
          </p:spPr>
          <p:txBody>
            <a:bodyPr wrap="square" rtlCol="0" anchor="t">
              <a:spAutoFit/>
            </a:bodyPr>
            <a:p>
              <a:pPr algn="dist"/>
              <a:r>
                <a:rPr lang="en-US" altLang="zh-CN" sz="2800" b="1" dirty="0">
                  <a:solidFill>
                    <a:schemeClr val="bg1"/>
                  </a:solidFill>
                  <a:effectLst>
                    <a:outerShdw blurRad="38100" dist="38100" dir="2700000" algn="tl">
                      <a:srgbClr val="000000">
                        <a:alpha val="43137"/>
                      </a:srgbClr>
                    </a:outerShdw>
                  </a:effectLst>
                  <a:uFillTx/>
                  <a:latin typeface="Source Han Sans Normal" panose="020B0400000000000000" charset="-122"/>
                  <a:ea typeface="Source Han Sans Normal" panose="020B0400000000000000" charset="-122"/>
                  <a:cs typeface="Source Han Sans Normal" panose="020B0400000000000000" charset="-122"/>
                  <a:sym typeface="+mn-ea"/>
                </a:rPr>
                <a:t>Vue</a:t>
              </a:r>
              <a:r>
                <a:rPr lang="zh-CN" altLang="en-US" sz="2800" b="1" dirty="0">
                  <a:solidFill>
                    <a:schemeClr val="bg1"/>
                  </a:solidFill>
                  <a:effectLst>
                    <a:outerShdw blurRad="38100" dist="38100" dir="2700000" algn="tl">
                      <a:srgbClr val="000000">
                        <a:alpha val="43137"/>
                      </a:srgbClr>
                    </a:outerShdw>
                  </a:effectLst>
                  <a:uFillTx/>
                  <a:latin typeface="Source Han Sans Normal" panose="020B0400000000000000" charset="-122"/>
                  <a:ea typeface="Source Han Sans Normal" panose="020B0400000000000000" charset="-122"/>
                  <a:cs typeface="Source Han Sans Normal" panose="020B0400000000000000" charset="-122"/>
                  <a:sym typeface="+mn-ea"/>
                </a:rPr>
                <a:t>源码大纲</a:t>
              </a:r>
              <a:endParaRPr lang="zh-CN" altLang="en-US" sz="2800" b="1" dirty="0">
                <a:solidFill>
                  <a:schemeClr val="bg1"/>
                </a:solidFill>
                <a:effectLst>
                  <a:outerShdw blurRad="38100" dist="38100" dir="2700000" algn="tl">
                    <a:srgbClr val="000000">
                      <a:alpha val="43137"/>
                    </a:srgbClr>
                  </a:outerShdw>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sp>
          <p:nvSpPr>
            <p:cNvPr id="25" name="文本框 24"/>
            <p:cNvSpPr txBox="1"/>
            <p:nvPr/>
          </p:nvSpPr>
          <p:spPr>
            <a:xfrm>
              <a:off x="9850" y="3584"/>
              <a:ext cx="818" cy="822"/>
            </a:xfrm>
            <a:prstGeom prst="rect">
              <a:avLst/>
            </a:prstGeom>
            <a:noFill/>
            <a:effectLst/>
          </p:spPr>
          <p:txBody>
            <a:bodyPr wrap="square" rtlCol="0" anchor="t">
              <a:spAutoFit/>
            </a:bodyPr>
            <a:p>
              <a:pPr algn="dist"/>
              <a:r>
                <a:rPr lang="en-US" altLang="zh-CN" sz="28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rPr>
                <a:t>3</a:t>
              </a:r>
              <a:endParaRPr lang="en-US" altLang="zh-CN" sz="28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grpSp>
      <p:grpSp>
        <p:nvGrpSpPr>
          <p:cNvPr id="26" name="组合 25"/>
          <p:cNvGrpSpPr/>
          <p:nvPr/>
        </p:nvGrpSpPr>
        <p:grpSpPr>
          <a:xfrm>
            <a:off x="5592445" y="5134610"/>
            <a:ext cx="3997960" cy="670560"/>
            <a:chOff x="9725" y="3463"/>
            <a:chExt cx="6296" cy="1056"/>
          </a:xfrm>
        </p:grpSpPr>
        <p:sp>
          <p:nvSpPr>
            <p:cNvPr id="27" name="圆角矩形 26"/>
            <p:cNvSpPr/>
            <p:nvPr/>
          </p:nvSpPr>
          <p:spPr>
            <a:xfrm>
              <a:off x="10125" y="3471"/>
              <a:ext cx="5896" cy="1048"/>
            </a:xfrm>
            <a:prstGeom prst="roundRect">
              <a:avLst>
                <a:gd name="adj" fmla="val 50000"/>
              </a:avLst>
            </a:prstGeom>
            <a:solidFill>
              <a:srgbClr val="00BF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任意多边形 27"/>
            <p:cNvSpPr/>
            <p:nvPr/>
          </p:nvSpPr>
          <p:spPr>
            <a:xfrm rot="6720000">
              <a:off x="9815" y="3372"/>
              <a:ext cx="888" cy="1069"/>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FFD302"/>
            </a:solidFill>
            <a:ln w="28575">
              <a:solidFill>
                <a:schemeClr val="bg1"/>
              </a:solidFill>
            </a:ln>
            <a:effectLst>
              <a:outerShdw blurRad="101600" dist="38100" dir="2700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10831" y="3584"/>
              <a:ext cx="4627" cy="822"/>
            </a:xfrm>
            <a:prstGeom prst="rect">
              <a:avLst/>
            </a:prstGeom>
            <a:noFill/>
            <a:effectLst/>
          </p:spPr>
          <p:txBody>
            <a:bodyPr wrap="square" rtlCol="0" anchor="t">
              <a:spAutoFit/>
            </a:bodyPr>
            <a:p>
              <a:pPr algn="dist"/>
              <a:r>
                <a:rPr lang="zh-CN" altLang="en-US" sz="2800" b="1" dirty="0">
                  <a:solidFill>
                    <a:schemeClr val="bg1"/>
                  </a:solidFill>
                  <a:effectLst>
                    <a:outerShdw blurRad="38100" dist="38100" dir="2700000" algn="tl">
                      <a:srgbClr val="000000">
                        <a:alpha val="43137"/>
                      </a:srgbClr>
                    </a:outerShdw>
                  </a:effectLst>
                  <a:uFillTx/>
                  <a:latin typeface="Source Han Sans Normal" panose="020B0400000000000000" charset="-122"/>
                  <a:ea typeface="Source Han Sans Normal" panose="020B0400000000000000" charset="-122"/>
                  <a:cs typeface="Source Han Sans Normal" panose="020B0400000000000000" charset="-122"/>
                  <a:sym typeface="+mn-ea"/>
                </a:rPr>
                <a:t>下节预告</a:t>
              </a:r>
              <a:endParaRPr lang="zh-CN" altLang="en-US" sz="2800" b="1" dirty="0">
                <a:solidFill>
                  <a:schemeClr val="bg1"/>
                </a:solidFill>
                <a:effectLst>
                  <a:outerShdw blurRad="38100" dist="38100" dir="2700000" algn="tl">
                    <a:srgbClr val="000000">
                      <a:alpha val="43137"/>
                    </a:srgbClr>
                  </a:outerShdw>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sp>
          <p:nvSpPr>
            <p:cNvPr id="30" name="文本框 29"/>
            <p:cNvSpPr txBox="1"/>
            <p:nvPr/>
          </p:nvSpPr>
          <p:spPr>
            <a:xfrm>
              <a:off x="9850" y="3584"/>
              <a:ext cx="818" cy="822"/>
            </a:xfrm>
            <a:prstGeom prst="rect">
              <a:avLst/>
            </a:prstGeom>
            <a:noFill/>
            <a:effectLst/>
          </p:spPr>
          <p:txBody>
            <a:bodyPr wrap="square" rtlCol="0" anchor="t">
              <a:spAutoFit/>
            </a:bodyPr>
            <a:p>
              <a:pPr algn="dist"/>
              <a:r>
                <a:rPr lang="en-US" altLang="zh-CN" sz="28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rPr>
                <a:t>4</a:t>
              </a:r>
              <a:endParaRPr lang="en-US" altLang="zh-CN" sz="28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FEC"/>
        </a:solidFill>
        <a:effectLst/>
      </p:bgPr>
    </p:bg>
    <p:spTree>
      <p:nvGrpSpPr>
        <p:cNvPr id="1" name=""/>
        <p:cNvGrpSpPr/>
        <p:nvPr/>
      </p:nvGrpSpPr>
      <p:grpSpPr/>
      <p:grpSp>
        <p:nvGrpSpPr>
          <p:cNvPr id="4" name="组合 3"/>
          <p:cNvGrpSpPr/>
          <p:nvPr/>
        </p:nvGrpSpPr>
        <p:grpSpPr>
          <a:xfrm rot="10800000" flipH="1">
            <a:off x="0" y="-7688"/>
            <a:ext cx="12192000" cy="2254318"/>
            <a:chOff x="0" y="5820"/>
            <a:chExt cx="19200" cy="4816"/>
          </a:xfrm>
        </p:grpSpPr>
        <p:pic>
          <p:nvPicPr>
            <p:cNvPr id="3" name="图片 2" descr="wave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H="1">
              <a:off x="0" y="5820"/>
              <a:ext cx="19200" cy="4280"/>
            </a:xfrm>
            <a:prstGeom prst="rect">
              <a:avLst/>
            </a:prstGeom>
          </p:spPr>
        </p:pic>
        <p:pic>
          <p:nvPicPr>
            <p:cNvPr id="5" name="图片 4" descr="wave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6356"/>
              <a:ext cx="19200" cy="4280"/>
            </a:xfrm>
            <a:prstGeom prst="rect">
              <a:avLst/>
            </a:prstGeom>
          </p:spPr>
        </p:pic>
      </p:grpSp>
      <p:sp>
        <p:nvSpPr>
          <p:cNvPr id="6" name="任意多边形 5"/>
          <p:cNvSpPr/>
          <p:nvPr/>
        </p:nvSpPr>
        <p:spPr>
          <a:xfrm rot="6720000">
            <a:off x="10935970" y="2635250"/>
            <a:ext cx="666115" cy="80264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任意多边形 6"/>
          <p:cNvSpPr/>
          <p:nvPr/>
        </p:nvSpPr>
        <p:spPr>
          <a:xfrm rot="6720000">
            <a:off x="9144000" y="1877695"/>
            <a:ext cx="394970" cy="475615"/>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flipV="1">
            <a:off x="11269345" y="6346190"/>
            <a:ext cx="622300" cy="125730"/>
            <a:chOff x="5799" y="664"/>
            <a:chExt cx="1416" cy="286"/>
          </a:xfrm>
        </p:grpSpPr>
        <p:sp>
          <p:nvSpPr>
            <p:cNvPr id="8" name="椭圆 7"/>
            <p:cNvSpPr/>
            <p:nvPr/>
          </p:nvSpPr>
          <p:spPr>
            <a:xfrm flipV="1">
              <a:off x="5799"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flipV="1">
              <a:off x="6364"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flipV="1">
              <a:off x="6929"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任意多边形 12"/>
          <p:cNvSpPr/>
          <p:nvPr/>
        </p:nvSpPr>
        <p:spPr>
          <a:xfrm rot="16380000">
            <a:off x="610235" y="4760595"/>
            <a:ext cx="615315" cy="74168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任意多边形 13"/>
          <p:cNvSpPr/>
          <p:nvPr/>
        </p:nvSpPr>
        <p:spPr>
          <a:xfrm rot="16380000">
            <a:off x="2695575" y="5735320"/>
            <a:ext cx="310515" cy="374015"/>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3046095" y="2336800"/>
            <a:ext cx="3743960" cy="665480"/>
          </a:xfrm>
          <a:prstGeom prst="roundRect">
            <a:avLst>
              <a:gd name="adj" fmla="val 50000"/>
            </a:avLst>
          </a:prstGeom>
          <a:solidFill>
            <a:srgbClr val="00BF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rot="15300000" flipH="1">
            <a:off x="1651635" y="1590675"/>
            <a:ext cx="1737995" cy="230886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FFD302"/>
          </a:solidFill>
          <a:ln w="28575">
            <a:solidFill>
              <a:schemeClr val="bg1"/>
            </a:solidFill>
          </a:ln>
          <a:effectLst>
            <a:outerShdw blurRad="101600" dist="38100" dir="2700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3635058" y="3883660"/>
            <a:ext cx="6000115" cy="1106805"/>
          </a:xfrm>
          <a:prstGeom prst="rect">
            <a:avLst/>
          </a:prstGeom>
          <a:noFill/>
          <a:effectLst/>
        </p:spPr>
        <p:txBody>
          <a:bodyPr wrap="square" rtlCol="0" anchor="t">
            <a:spAutoFit/>
          </a:bodyPr>
          <a:p>
            <a:pPr algn="dist"/>
            <a:r>
              <a:rPr lang="en-US" altLang="zh-CN" sz="66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mn-ea"/>
              </a:rPr>
              <a:t>Vue</a:t>
            </a:r>
            <a:r>
              <a:rPr lang="zh-CN" altLang="en-US" sz="66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mn-ea"/>
              </a:rPr>
              <a:t>使用回顾</a:t>
            </a:r>
            <a:endParaRPr lang="zh-CN" altLang="en-US" sz="66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mn-ea"/>
            </a:endParaRPr>
          </a:p>
        </p:txBody>
      </p:sp>
      <p:sp>
        <p:nvSpPr>
          <p:cNvPr id="18" name="文本框 17"/>
          <p:cNvSpPr txBox="1"/>
          <p:nvPr/>
        </p:nvSpPr>
        <p:spPr>
          <a:xfrm>
            <a:off x="1462405" y="2540000"/>
            <a:ext cx="2089150" cy="706755"/>
          </a:xfrm>
          <a:prstGeom prst="rect">
            <a:avLst/>
          </a:prstGeom>
          <a:noFill/>
          <a:effectLst/>
        </p:spPr>
        <p:txBody>
          <a:bodyPr wrap="square" rtlCol="0" anchor="t">
            <a:spAutoFit/>
          </a:bodyPr>
          <a:p>
            <a:pPr algn="ctr"/>
            <a:r>
              <a:rPr lang="en-US" altLang="zh-CN" sz="40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rPr>
              <a:t>Part  01</a:t>
            </a:r>
            <a:endParaRPr lang="en-US" altLang="zh-CN" sz="40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0373360" y="0"/>
            <a:ext cx="1818640" cy="6857365"/>
            <a:chOff x="16965" y="0"/>
            <a:chExt cx="2085" cy="10799"/>
          </a:xfrm>
        </p:grpSpPr>
        <p:pic>
          <p:nvPicPr>
            <p:cNvPr id="5" name="图片 4" descr="wave (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rot="5400000" flipV="1">
              <a:off x="12518" y="4447"/>
              <a:ext cx="10799" cy="1905"/>
            </a:xfrm>
            <a:prstGeom prst="rect">
              <a:avLst/>
            </a:prstGeom>
          </p:spPr>
        </p:pic>
        <p:pic>
          <p:nvPicPr>
            <p:cNvPr id="4" name="图片 3" descr="wave (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flipV="1">
              <a:off x="12699" y="4448"/>
              <a:ext cx="10799" cy="1905"/>
            </a:xfrm>
            <a:prstGeom prst="rect">
              <a:avLst/>
            </a:prstGeom>
          </p:spPr>
        </p:pic>
      </p:grpSp>
      <p:sp>
        <p:nvSpPr>
          <p:cNvPr id="65" name="平行四边形 64"/>
          <p:cNvSpPr/>
          <p:nvPr/>
        </p:nvSpPr>
        <p:spPr>
          <a:xfrm flipH="1" flipV="1">
            <a:off x="9053830" y="6225540"/>
            <a:ext cx="1656000" cy="36000"/>
          </a:xfrm>
          <a:prstGeom prst="parallelogram">
            <a:avLst>
              <a:gd name="adj" fmla="val 61363"/>
            </a:avLst>
          </a:prstGeom>
          <a:solidFill>
            <a:srgbClr val="00BF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family-5674024_1280"/>
          <p:cNvPicPr>
            <a:picLocks noChangeAspect="1"/>
          </p:cNvPicPr>
          <p:nvPr/>
        </p:nvPicPr>
        <p:blipFill>
          <a:blip r:embed="rId5"/>
          <a:stretch>
            <a:fillRect/>
          </a:stretch>
        </p:blipFill>
        <p:spPr>
          <a:xfrm>
            <a:off x="1286510" y="1914525"/>
            <a:ext cx="3653155" cy="3653155"/>
          </a:xfrm>
          <a:prstGeom prst="rect">
            <a:avLst/>
          </a:prstGeom>
          <a:effectLst>
            <a:outerShdw blurRad="127000" dist="38100" dir="2700000" algn="tl" rotWithShape="0">
              <a:schemeClr val="tx1">
                <a:lumMod val="50000"/>
                <a:lumOff val="50000"/>
                <a:alpha val="40000"/>
              </a:schemeClr>
            </a:outerShdw>
          </a:effectLst>
        </p:spPr>
      </p:pic>
      <p:grpSp>
        <p:nvGrpSpPr>
          <p:cNvPr id="10" name="组合 9"/>
          <p:cNvGrpSpPr/>
          <p:nvPr/>
        </p:nvGrpSpPr>
        <p:grpSpPr>
          <a:xfrm>
            <a:off x="959485" y="868680"/>
            <a:ext cx="3091180" cy="521970"/>
            <a:chOff x="1511" y="1368"/>
            <a:chExt cx="4868" cy="822"/>
          </a:xfrm>
        </p:grpSpPr>
        <p:sp>
          <p:nvSpPr>
            <p:cNvPr id="11" name="文本框 10"/>
            <p:cNvSpPr txBox="1"/>
            <p:nvPr/>
          </p:nvSpPr>
          <p:spPr>
            <a:xfrm>
              <a:off x="2233" y="1368"/>
              <a:ext cx="4146" cy="822"/>
            </a:xfrm>
            <a:prstGeom prst="rect">
              <a:avLst/>
            </a:prstGeom>
            <a:noFill/>
            <a:effectLst/>
          </p:spPr>
          <p:txBody>
            <a:bodyPr wrap="square" rtlCol="0" anchor="t">
              <a:spAutoFit/>
            </a:bodyPr>
            <a:p>
              <a:pPr algn="l"/>
              <a:r>
                <a:rPr lang="en-US" altLang="zh-CN" sz="2800" b="1" dirty="0">
                  <a:solidFill>
                    <a:schemeClr val="bg2">
                      <a:lumMod val="25000"/>
                    </a:schemeClr>
                  </a:solidFill>
                  <a:effectLst/>
                  <a:uFillTx/>
                  <a:latin typeface="Source Han Sans Normal" panose="020B0400000000000000" charset="-122"/>
                  <a:ea typeface="Source Han Sans Normal" panose="020B0400000000000000" charset="-122"/>
                  <a:cs typeface="Source Han Sans Normal" panose="020B0400000000000000" charset="-122"/>
                  <a:sym typeface="+mn-ea"/>
                </a:rPr>
                <a:t>Vue</a:t>
              </a:r>
              <a:r>
                <a:rPr lang="zh-CN" altLang="en-US" sz="2800" b="1" dirty="0">
                  <a:solidFill>
                    <a:schemeClr val="bg2">
                      <a:lumMod val="25000"/>
                    </a:schemeClr>
                  </a:solidFill>
                  <a:effectLst/>
                  <a:uFillTx/>
                  <a:latin typeface="Source Han Sans Normal" panose="020B0400000000000000" charset="-122"/>
                  <a:ea typeface="Source Han Sans Normal" panose="020B0400000000000000" charset="-122"/>
                  <a:cs typeface="Source Han Sans Normal" panose="020B0400000000000000" charset="-122"/>
                  <a:sym typeface="+mn-ea"/>
                </a:rPr>
                <a:t>使用回顾</a:t>
              </a:r>
              <a:endParaRPr lang="zh-CN" altLang="en-US" sz="2800" b="1" dirty="0">
                <a:solidFill>
                  <a:schemeClr val="bg2">
                    <a:lumMod val="25000"/>
                  </a:schemeClr>
                </a:solidFill>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sp>
          <p:nvSpPr>
            <p:cNvPr id="16" name="任意多边形 15"/>
            <p:cNvSpPr/>
            <p:nvPr/>
          </p:nvSpPr>
          <p:spPr>
            <a:xfrm rot="15300000" flipH="1">
              <a:off x="1583" y="1486"/>
              <a:ext cx="441" cy="586"/>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FFD302"/>
            </a:solidFill>
            <a:ln w="28575">
              <a:solidFill>
                <a:schemeClr val="bg1"/>
              </a:solidFill>
            </a:ln>
            <a:effectLst>
              <a:outerShdw blurRad="101600" dist="38100" dir="2700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 name="组合 11"/>
          <p:cNvGrpSpPr/>
          <p:nvPr/>
        </p:nvGrpSpPr>
        <p:grpSpPr>
          <a:xfrm flipV="1">
            <a:off x="460375" y="6441440"/>
            <a:ext cx="622300" cy="125730"/>
            <a:chOff x="5799" y="664"/>
            <a:chExt cx="1416" cy="286"/>
          </a:xfrm>
          <a:solidFill>
            <a:srgbClr val="00BFEC"/>
          </a:solidFill>
        </p:grpSpPr>
        <p:sp>
          <p:nvSpPr>
            <p:cNvPr id="13" name="椭圆 12"/>
            <p:cNvSpPr/>
            <p:nvPr/>
          </p:nvSpPr>
          <p:spPr>
            <a:xfrm flipV="1">
              <a:off x="5799" y="664"/>
              <a:ext cx="286" cy="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flipV="1">
              <a:off x="6364" y="664"/>
              <a:ext cx="286" cy="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flipV="1">
              <a:off x="6929" y="664"/>
              <a:ext cx="286" cy="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p:cNvPicPr>
            <a:picLocks noChangeAspect="1"/>
          </p:cNvPicPr>
          <p:nvPr/>
        </p:nvPicPr>
        <p:blipFill>
          <a:blip r:embed="rId6"/>
          <a:stretch>
            <a:fillRect/>
          </a:stretch>
        </p:blipFill>
        <p:spPr>
          <a:xfrm>
            <a:off x="4813935" y="868680"/>
            <a:ext cx="5895975" cy="2962275"/>
          </a:xfrm>
          <a:prstGeom prst="rect">
            <a:avLst/>
          </a:prstGeom>
        </p:spPr>
      </p:pic>
      <p:pic>
        <p:nvPicPr>
          <p:cNvPr id="7" name="图片 6"/>
          <p:cNvPicPr>
            <a:picLocks noChangeAspect="1"/>
          </p:cNvPicPr>
          <p:nvPr/>
        </p:nvPicPr>
        <p:blipFill>
          <a:blip r:embed="rId7"/>
          <a:stretch>
            <a:fillRect/>
          </a:stretch>
        </p:blipFill>
        <p:spPr>
          <a:xfrm>
            <a:off x="5088890" y="4184650"/>
            <a:ext cx="5348605" cy="18122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FEC"/>
        </a:solidFill>
        <a:effectLst/>
      </p:bgPr>
    </p:bg>
    <p:spTree>
      <p:nvGrpSpPr>
        <p:cNvPr id="1" name=""/>
        <p:cNvGrpSpPr/>
        <p:nvPr/>
      </p:nvGrpSpPr>
      <p:grpSpPr/>
      <p:grpSp>
        <p:nvGrpSpPr>
          <p:cNvPr id="4" name="组合 3"/>
          <p:cNvGrpSpPr/>
          <p:nvPr/>
        </p:nvGrpSpPr>
        <p:grpSpPr>
          <a:xfrm rot="10800000" flipH="1">
            <a:off x="0" y="-7688"/>
            <a:ext cx="12192000" cy="2254318"/>
            <a:chOff x="0" y="5820"/>
            <a:chExt cx="19200" cy="4816"/>
          </a:xfrm>
        </p:grpSpPr>
        <p:pic>
          <p:nvPicPr>
            <p:cNvPr id="3" name="图片 2" descr="wave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H="1">
              <a:off x="0" y="5820"/>
              <a:ext cx="19200" cy="4280"/>
            </a:xfrm>
            <a:prstGeom prst="rect">
              <a:avLst/>
            </a:prstGeom>
          </p:spPr>
        </p:pic>
        <p:pic>
          <p:nvPicPr>
            <p:cNvPr id="5" name="图片 4" descr="wave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6356"/>
              <a:ext cx="19200" cy="4280"/>
            </a:xfrm>
            <a:prstGeom prst="rect">
              <a:avLst/>
            </a:prstGeom>
          </p:spPr>
        </p:pic>
      </p:grpSp>
      <p:sp>
        <p:nvSpPr>
          <p:cNvPr id="6" name="任意多边形 5"/>
          <p:cNvSpPr/>
          <p:nvPr/>
        </p:nvSpPr>
        <p:spPr>
          <a:xfrm rot="6720000">
            <a:off x="10935970" y="2635250"/>
            <a:ext cx="666115" cy="80264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任意多边形 6"/>
          <p:cNvSpPr/>
          <p:nvPr/>
        </p:nvSpPr>
        <p:spPr>
          <a:xfrm rot="6720000">
            <a:off x="9144000" y="1877695"/>
            <a:ext cx="394970" cy="475615"/>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flipV="1">
            <a:off x="11269345" y="6346190"/>
            <a:ext cx="622300" cy="125730"/>
            <a:chOff x="5799" y="664"/>
            <a:chExt cx="1416" cy="286"/>
          </a:xfrm>
        </p:grpSpPr>
        <p:sp>
          <p:nvSpPr>
            <p:cNvPr id="8" name="椭圆 7"/>
            <p:cNvSpPr/>
            <p:nvPr/>
          </p:nvSpPr>
          <p:spPr>
            <a:xfrm flipV="1">
              <a:off x="5799"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flipV="1">
              <a:off x="6364"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flipV="1">
              <a:off x="6929"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任意多边形 12"/>
          <p:cNvSpPr/>
          <p:nvPr/>
        </p:nvSpPr>
        <p:spPr>
          <a:xfrm rot="16380000">
            <a:off x="610235" y="4760595"/>
            <a:ext cx="615315" cy="74168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任意多边形 13"/>
          <p:cNvSpPr/>
          <p:nvPr/>
        </p:nvSpPr>
        <p:spPr>
          <a:xfrm rot="16380000">
            <a:off x="2695575" y="5735320"/>
            <a:ext cx="310515" cy="374015"/>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3046095" y="2336800"/>
            <a:ext cx="3743960" cy="665480"/>
          </a:xfrm>
          <a:prstGeom prst="roundRect">
            <a:avLst>
              <a:gd name="adj" fmla="val 50000"/>
            </a:avLst>
          </a:prstGeom>
          <a:solidFill>
            <a:srgbClr val="00BF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rot="15300000" flipH="1">
            <a:off x="1651635" y="1854835"/>
            <a:ext cx="1737995" cy="230886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FFD302"/>
          </a:solidFill>
          <a:ln w="28575">
            <a:solidFill>
              <a:schemeClr val="bg1"/>
            </a:solidFill>
          </a:ln>
          <a:effectLst>
            <a:outerShdw blurRad="101600" dist="38100" dir="2700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3635058" y="3883660"/>
            <a:ext cx="6000115" cy="1106805"/>
          </a:xfrm>
          <a:prstGeom prst="rect">
            <a:avLst/>
          </a:prstGeom>
          <a:noFill/>
          <a:effectLst/>
        </p:spPr>
        <p:txBody>
          <a:bodyPr wrap="square" rtlCol="0" anchor="t">
            <a:spAutoFit/>
          </a:bodyPr>
          <a:p>
            <a:pPr algn="dist"/>
            <a:r>
              <a:rPr lang="en-US" altLang="zh-CN" sz="66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mn-ea"/>
              </a:rPr>
              <a:t>Vue</a:t>
            </a:r>
            <a:r>
              <a:rPr lang="zh-CN" altLang="en-US" sz="66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mn-ea"/>
              </a:rPr>
              <a:t>原理讲解</a:t>
            </a:r>
            <a:endParaRPr lang="zh-CN" altLang="en-US" sz="66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mn-ea"/>
            </a:endParaRPr>
          </a:p>
        </p:txBody>
      </p:sp>
      <p:sp>
        <p:nvSpPr>
          <p:cNvPr id="18" name="文本框 17"/>
          <p:cNvSpPr txBox="1"/>
          <p:nvPr/>
        </p:nvSpPr>
        <p:spPr>
          <a:xfrm>
            <a:off x="1462405" y="2540000"/>
            <a:ext cx="2089150" cy="706755"/>
          </a:xfrm>
          <a:prstGeom prst="rect">
            <a:avLst/>
          </a:prstGeom>
          <a:noFill/>
          <a:effectLst/>
        </p:spPr>
        <p:txBody>
          <a:bodyPr wrap="square" rtlCol="0" anchor="t">
            <a:spAutoFit/>
          </a:bodyPr>
          <a:p>
            <a:pPr algn="ctr"/>
            <a:r>
              <a:rPr lang="en-US" altLang="zh-CN" sz="40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rPr>
              <a:t>Part  02</a:t>
            </a:r>
            <a:endParaRPr lang="en-US" altLang="zh-CN" sz="40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 name="组合 26"/>
          <p:cNvGrpSpPr/>
          <p:nvPr/>
        </p:nvGrpSpPr>
        <p:grpSpPr>
          <a:xfrm>
            <a:off x="0" y="5474335"/>
            <a:ext cx="9240520" cy="1383030"/>
            <a:chOff x="0" y="7025"/>
            <a:chExt cx="15594" cy="3774"/>
          </a:xfrm>
        </p:grpSpPr>
        <p:pic>
          <p:nvPicPr>
            <p:cNvPr id="3" name="图片 2" descr="wave (5)"/>
            <p:cNvPicPr>
              <a:picLocks noChangeAspect="1"/>
            </p:cNvPicPr>
            <p:nvPr/>
          </p:nvPicPr>
          <p:blipFill>
            <a:blip r:embed="rId1">
              <a:extLst>
                <a:ext uri="{96DAC541-7B7A-43D3-8B79-37D633B846F1}">
                  <asvg:svgBlip xmlns:asvg="http://schemas.microsoft.com/office/drawing/2016/SVG/main" r:embed="rId2"/>
                </a:ext>
              </a:extLst>
            </a:blip>
            <a:srcRect b="9050"/>
            <a:stretch>
              <a:fillRect/>
            </a:stretch>
          </p:blipFill>
          <p:spPr>
            <a:xfrm>
              <a:off x="0" y="7025"/>
              <a:ext cx="15595" cy="3775"/>
            </a:xfrm>
            <a:custGeom>
              <a:avLst/>
              <a:gdLst/>
              <a:ahLst/>
              <a:cxnLst>
                <a:cxn ang="3">
                  <a:pos x="hc" y="t"/>
                </a:cxn>
                <a:cxn ang="cd2">
                  <a:pos x="l" y="vc"/>
                </a:cxn>
                <a:cxn ang="cd4">
                  <a:pos x="hc" y="b"/>
                </a:cxn>
                <a:cxn ang="0">
                  <a:pos x="r" y="vc"/>
                </a:cxn>
              </a:cxnLst>
              <a:rect l="l" t="t" r="r" b="b"/>
              <a:pathLst>
                <a:path w="14924" h="3015">
                  <a:moveTo>
                    <a:pt x="0" y="0"/>
                  </a:moveTo>
                  <a:lnTo>
                    <a:pt x="14924" y="0"/>
                  </a:lnTo>
                  <a:lnTo>
                    <a:pt x="14924" y="3015"/>
                  </a:lnTo>
                  <a:lnTo>
                    <a:pt x="0" y="3015"/>
                  </a:lnTo>
                  <a:lnTo>
                    <a:pt x="0" y="0"/>
                  </a:lnTo>
                  <a:close/>
                </a:path>
              </a:pathLst>
            </a:custGeom>
          </p:spPr>
        </p:pic>
        <p:pic>
          <p:nvPicPr>
            <p:cNvPr id="8" name="图片 7" descr="wave (5)"/>
            <p:cNvPicPr>
              <a:picLocks noChangeAspect="1"/>
            </p:cNvPicPr>
            <p:nvPr/>
          </p:nvPicPr>
          <p:blipFill>
            <a:blip r:embed="rId3">
              <a:extLst>
                <a:ext uri="{96DAC541-7B7A-43D3-8B79-37D633B846F1}">
                  <asvg:svgBlip xmlns:asvg="http://schemas.microsoft.com/office/drawing/2016/SVG/main" r:embed="rId4"/>
                </a:ext>
              </a:extLst>
            </a:blip>
            <a:srcRect b="9050"/>
            <a:stretch>
              <a:fillRect/>
            </a:stretch>
          </p:blipFill>
          <p:spPr>
            <a:xfrm>
              <a:off x="0" y="8385"/>
              <a:ext cx="14924" cy="2415"/>
            </a:xfrm>
            <a:custGeom>
              <a:avLst/>
              <a:gdLst/>
              <a:ahLst/>
              <a:cxnLst>
                <a:cxn ang="3">
                  <a:pos x="hc" y="t"/>
                </a:cxn>
                <a:cxn ang="cd2">
                  <a:pos x="l" y="vc"/>
                </a:cxn>
                <a:cxn ang="cd4">
                  <a:pos x="hc" y="b"/>
                </a:cxn>
                <a:cxn ang="0">
                  <a:pos x="r" y="vc"/>
                </a:cxn>
              </a:cxnLst>
              <a:rect l="l" t="t" r="r" b="b"/>
              <a:pathLst>
                <a:path w="14924" h="3015">
                  <a:moveTo>
                    <a:pt x="0" y="0"/>
                  </a:moveTo>
                  <a:lnTo>
                    <a:pt x="14924" y="0"/>
                  </a:lnTo>
                  <a:lnTo>
                    <a:pt x="14924" y="3015"/>
                  </a:lnTo>
                  <a:lnTo>
                    <a:pt x="0" y="3015"/>
                  </a:lnTo>
                  <a:lnTo>
                    <a:pt x="0" y="0"/>
                  </a:lnTo>
                  <a:close/>
                </a:path>
              </a:pathLst>
            </a:custGeom>
          </p:spPr>
        </p:pic>
      </p:grpSp>
      <p:grpSp>
        <p:nvGrpSpPr>
          <p:cNvPr id="12" name="组合 11"/>
          <p:cNvGrpSpPr/>
          <p:nvPr/>
        </p:nvGrpSpPr>
        <p:grpSpPr>
          <a:xfrm flipV="1">
            <a:off x="11116945" y="383540"/>
            <a:ext cx="622300" cy="125730"/>
            <a:chOff x="5799" y="664"/>
            <a:chExt cx="1416" cy="286"/>
          </a:xfrm>
          <a:solidFill>
            <a:srgbClr val="00BFEC"/>
          </a:solidFill>
        </p:grpSpPr>
        <p:sp>
          <p:nvSpPr>
            <p:cNvPr id="4" name="椭圆 3"/>
            <p:cNvSpPr/>
            <p:nvPr/>
          </p:nvSpPr>
          <p:spPr>
            <a:xfrm flipV="1">
              <a:off x="5799" y="664"/>
              <a:ext cx="286" cy="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flipV="1">
              <a:off x="6364" y="664"/>
              <a:ext cx="286" cy="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flipV="1">
              <a:off x="6929" y="664"/>
              <a:ext cx="286" cy="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 name="图片 1" descr="data"/>
          <p:cNvPicPr>
            <a:picLocks noChangeAspect="1"/>
          </p:cNvPicPr>
          <p:nvPr/>
        </p:nvPicPr>
        <p:blipFill>
          <a:blip r:embed="rId5"/>
          <a:stretch>
            <a:fillRect/>
          </a:stretch>
        </p:blipFill>
        <p:spPr>
          <a:xfrm>
            <a:off x="1952625" y="526415"/>
            <a:ext cx="8714105" cy="54463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 name="组合 26"/>
          <p:cNvGrpSpPr/>
          <p:nvPr/>
        </p:nvGrpSpPr>
        <p:grpSpPr>
          <a:xfrm>
            <a:off x="0" y="5474335"/>
            <a:ext cx="9240520" cy="1383030"/>
            <a:chOff x="0" y="7025"/>
            <a:chExt cx="15594" cy="3774"/>
          </a:xfrm>
        </p:grpSpPr>
        <p:pic>
          <p:nvPicPr>
            <p:cNvPr id="3" name="图片 2" descr="wave (5)"/>
            <p:cNvPicPr>
              <a:picLocks noChangeAspect="1"/>
            </p:cNvPicPr>
            <p:nvPr/>
          </p:nvPicPr>
          <p:blipFill>
            <a:blip r:embed="rId1">
              <a:extLst>
                <a:ext uri="{96DAC541-7B7A-43D3-8B79-37D633B846F1}">
                  <asvg:svgBlip xmlns:asvg="http://schemas.microsoft.com/office/drawing/2016/SVG/main" r:embed="rId2"/>
                </a:ext>
              </a:extLst>
            </a:blip>
            <a:srcRect b="9050"/>
            <a:stretch>
              <a:fillRect/>
            </a:stretch>
          </p:blipFill>
          <p:spPr>
            <a:xfrm>
              <a:off x="0" y="7025"/>
              <a:ext cx="15595" cy="3775"/>
            </a:xfrm>
            <a:custGeom>
              <a:avLst/>
              <a:gdLst/>
              <a:ahLst/>
              <a:cxnLst>
                <a:cxn ang="3">
                  <a:pos x="hc" y="t"/>
                </a:cxn>
                <a:cxn ang="cd2">
                  <a:pos x="l" y="vc"/>
                </a:cxn>
                <a:cxn ang="cd4">
                  <a:pos x="hc" y="b"/>
                </a:cxn>
                <a:cxn ang="0">
                  <a:pos x="r" y="vc"/>
                </a:cxn>
              </a:cxnLst>
              <a:rect l="l" t="t" r="r" b="b"/>
              <a:pathLst>
                <a:path w="14924" h="3015">
                  <a:moveTo>
                    <a:pt x="0" y="0"/>
                  </a:moveTo>
                  <a:lnTo>
                    <a:pt x="14924" y="0"/>
                  </a:lnTo>
                  <a:lnTo>
                    <a:pt x="14924" y="3015"/>
                  </a:lnTo>
                  <a:lnTo>
                    <a:pt x="0" y="3015"/>
                  </a:lnTo>
                  <a:lnTo>
                    <a:pt x="0" y="0"/>
                  </a:lnTo>
                  <a:close/>
                </a:path>
              </a:pathLst>
            </a:custGeom>
          </p:spPr>
        </p:pic>
        <p:pic>
          <p:nvPicPr>
            <p:cNvPr id="8" name="图片 7" descr="wave (5)"/>
            <p:cNvPicPr>
              <a:picLocks noChangeAspect="1"/>
            </p:cNvPicPr>
            <p:nvPr/>
          </p:nvPicPr>
          <p:blipFill>
            <a:blip r:embed="rId3">
              <a:extLst>
                <a:ext uri="{96DAC541-7B7A-43D3-8B79-37D633B846F1}">
                  <asvg:svgBlip xmlns:asvg="http://schemas.microsoft.com/office/drawing/2016/SVG/main" r:embed="rId4"/>
                </a:ext>
              </a:extLst>
            </a:blip>
            <a:srcRect b="9050"/>
            <a:stretch>
              <a:fillRect/>
            </a:stretch>
          </p:blipFill>
          <p:spPr>
            <a:xfrm>
              <a:off x="0" y="8385"/>
              <a:ext cx="14924" cy="2415"/>
            </a:xfrm>
            <a:custGeom>
              <a:avLst/>
              <a:gdLst/>
              <a:ahLst/>
              <a:cxnLst>
                <a:cxn ang="3">
                  <a:pos x="hc" y="t"/>
                </a:cxn>
                <a:cxn ang="cd2">
                  <a:pos x="l" y="vc"/>
                </a:cxn>
                <a:cxn ang="cd4">
                  <a:pos x="hc" y="b"/>
                </a:cxn>
                <a:cxn ang="0">
                  <a:pos x="r" y="vc"/>
                </a:cxn>
              </a:cxnLst>
              <a:rect l="l" t="t" r="r" b="b"/>
              <a:pathLst>
                <a:path w="14924" h="3015">
                  <a:moveTo>
                    <a:pt x="0" y="0"/>
                  </a:moveTo>
                  <a:lnTo>
                    <a:pt x="14924" y="0"/>
                  </a:lnTo>
                  <a:lnTo>
                    <a:pt x="14924" y="3015"/>
                  </a:lnTo>
                  <a:lnTo>
                    <a:pt x="0" y="3015"/>
                  </a:lnTo>
                  <a:lnTo>
                    <a:pt x="0" y="0"/>
                  </a:lnTo>
                  <a:close/>
                </a:path>
              </a:pathLst>
            </a:custGeom>
          </p:spPr>
        </p:pic>
      </p:grpSp>
      <p:grpSp>
        <p:nvGrpSpPr>
          <p:cNvPr id="12" name="组合 11"/>
          <p:cNvGrpSpPr/>
          <p:nvPr/>
        </p:nvGrpSpPr>
        <p:grpSpPr>
          <a:xfrm flipV="1">
            <a:off x="11116945" y="383540"/>
            <a:ext cx="622300" cy="125730"/>
            <a:chOff x="5799" y="664"/>
            <a:chExt cx="1416" cy="286"/>
          </a:xfrm>
          <a:solidFill>
            <a:srgbClr val="00BFEC"/>
          </a:solidFill>
        </p:grpSpPr>
        <p:sp>
          <p:nvSpPr>
            <p:cNvPr id="4" name="椭圆 3"/>
            <p:cNvSpPr/>
            <p:nvPr/>
          </p:nvSpPr>
          <p:spPr>
            <a:xfrm flipV="1">
              <a:off x="5799" y="664"/>
              <a:ext cx="286" cy="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flipV="1">
              <a:off x="6364" y="664"/>
              <a:ext cx="286" cy="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flipV="1">
              <a:off x="6929" y="664"/>
              <a:ext cx="286" cy="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9" name="组合 28"/>
          <p:cNvGrpSpPr/>
          <p:nvPr/>
        </p:nvGrpSpPr>
        <p:grpSpPr>
          <a:xfrm>
            <a:off x="959485" y="868680"/>
            <a:ext cx="3091180" cy="521970"/>
            <a:chOff x="1511" y="1368"/>
            <a:chExt cx="4868" cy="822"/>
          </a:xfrm>
        </p:grpSpPr>
        <p:sp>
          <p:nvSpPr>
            <p:cNvPr id="30" name="文本框 29"/>
            <p:cNvSpPr txBox="1"/>
            <p:nvPr/>
          </p:nvSpPr>
          <p:spPr>
            <a:xfrm>
              <a:off x="2233" y="1368"/>
              <a:ext cx="4146" cy="822"/>
            </a:xfrm>
            <a:prstGeom prst="rect">
              <a:avLst/>
            </a:prstGeom>
            <a:noFill/>
            <a:effectLst/>
          </p:spPr>
          <p:txBody>
            <a:bodyPr wrap="square" rtlCol="0" anchor="t">
              <a:spAutoFit/>
            </a:bodyPr>
            <a:p>
              <a:pPr algn="l"/>
              <a:r>
                <a:rPr lang="en-US" altLang="zh-CN" sz="2800" b="1" dirty="0">
                  <a:solidFill>
                    <a:schemeClr val="bg2">
                      <a:lumMod val="25000"/>
                    </a:schemeClr>
                  </a:solidFill>
                  <a:effectLst/>
                  <a:uFillTx/>
                  <a:latin typeface="Source Han Sans Normal" panose="020B0400000000000000" charset="-122"/>
                  <a:ea typeface="Source Han Sans Normal" panose="020B0400000000000000" charset="-122"/>
                  <a:cs typeface="Source Han Sans Normal" panose="020B0400000000000000" charset="-122"/>
                  <a:sym typeface="+mn-ea"/>
                </a:rPr>
                <a:t>   </a:t>
              </a:r>
              <a:r>
                <a:rPr lang="zh-CN" altLang="en-US" sz="2800" b="1" dirty="0">
                  <a:solidFill>
                    <a:schemeClr val="bg2">
                      <a:lumMod val="25000"/>
                    </a:schemeClr>
                  </a:solidFill>
                  <a:effectLst/>
                  <a:uFillTx/>
                  <a:latin typeface="Source Han Sans Normal" panose="020B0400000000000000" charset="-122"/>
                  <a:ea typeface="Source Han Sans Normal" panose="020B0400000000000000" charset="-122"/>
                  <a:cs typeface="Source Han Sans Normal" panose="020B0400000000000000" charset="-122"/>
                  <a:sym typeface="+mn-ea"/>
                </a:rPr>
                <a:t>内容讲解</a:t>
              </a:r>
              <a:endParaRPr lang="zh-CN" altLang="en-US" sz="2800" b="1" dirty="0">
                <a:solidFill>
                  <a:schemeClr val="bg2">
                    <a:lumMod val="25000"/>
                  </a:schemeClr>
                </a:solidFill>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sp>
          <p:nvSpPr>
            <p:cNvPr id="31" name="任意多边形 30"/>
            <p:cNvSpPr/>
            <p:nvPr/>
          </p:nvSpPr>
          <p:spPr>
            <a:xfrm rot="15300000" flipH="1">
              <a:off x="1583" y="1486"/>
              <a:ext cx="441" cy="586"/>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FFD302"/>
            </a:solidFill>
            <a:ln w="28575">
              <a:solidFill>
                <a:schemeClr val="bg1"/>
              </a:solidFill>
            </a:ln>
            <a:effectLst>
              <a:outerShdw blurRad="101600" dist="38100" dir="2700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3" name="组合 32"/>
          <p:cNvGrpSpPr/>
          <p:nvPr/>
        </p:nvGrpSpPr>
        <p:grpSpPr>
          <a:xfrm rot="0">
            <a:off x="3026410" y="2100580"/>
            <a:ext cx="2552700" cy="3028315"/>
            <a:chOff x="2754" y="3107"/>
            <a:chExt cx="4020" cy="4769"/>
          </a:xfrm>
        </p:grpSpPr>
        <p:sp>
          <p:nvSpPr>
            <p:cNvPr id="34" name="圆角矩形 33"/>
            <p:cNvSpPr/>
            <p:nvPr/>
          </p:nvSpPr>
          <p:spPr>
            <a:xfrm>
              <a:off x="2754" y="3766"/>
              <a:ext cx="4020" cy="4110"/>
            </a:xfrm>
            <a:prstGeom prst="roundRect">
              <a:avLst>
                <a:gd name="adj" fmla="val 10820"/>
              </a:avLst>
            </a:prstGeom>
            <a:noFill/>
            <a:ln>
              <a:solidFill>
                <a:srgbClr val="FFD30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rot="0">
              <a:off x="4114" y="3107"/>
              <a:ext cx="1300" cy="978"/>
              <a:chOff x="4058" y="3197"/>
              <a:chExt cx="1300" cy="978"/>
            </a:xfrm>
          </p:grpSpPr>
          <p:sp>
            <p:nvSpPr>
              <p:cNvPr id="36" name="任意多边形 35"/>
              <p:cNvSpPr/>
              <p:nvPr/>
            </p:nvSpPr>
            <p:spPr>
              <a:xfrm rot="15300000" flipH="1">
                <a:off x="4219" y="3036"/>
                <a:ext cx="978" cy="130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FFD302"/>
              </a:solidFill>
              <a:ln w="28575">
                <a:solidFill>
                  <a:schemeClr val="bg1"/>
                </a:solidFill>
              </a:ln>
              <a:effectLst>
                <a:outerShdw blurRad="50800" dist="38100" dir="2700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nvSpPr>
            <p:spPr>
              <a:xfrm>
                <a:off x="4083" y="3406"/>
                <a:ext cx="1130" cy="725"/>
              </a:xfrm>
              <a:prstGeom prst="rect">
                <a:avLst/>
              </a:prstGeom>
              <a:noFill/>
              <a:effectLst/>
            </p:spPr>
            <p:txBody>
              <a:bodyPr wrap="square" rtlCol="0" anchor="t">
                <a:spAutoFit/>
              </a:bodyPr>
              <a:p>
                <a:pPr algn="ctr"/>
                <a:r>
                  <a:rPr lang="en-US" altLang="zh-CN" sz="24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rPr>
                  <a:t>01</a:t>
                </a:r>
                <a:endParaRPr lang="en-US" altLang="zh-CN" sz="24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grpSp>
        <p:sp>
          <p:nvSpPr>
            <p:cNvPr id="39" name="文本框 38"/>
            <p:cNvSpPr txBox="1"/>
            <p:nvPr/>
          </p:nvSpPr>
          <p:spPr>
            <a:xfrm>
              <a:off x="3123" y="4177"/>
              <a:ext cx="3282" cy="3671"/>
            </a:xfrm>
            <a:prstGeom prst="rect">
              <a:avLst/>
            </a:prstGeom>
            <a:noFill/>
          </p:spPr>
          <p:txBody>
            <a:bodyPr wrap="square" rtlCol="0" anchor="t">
              <a:spAutoFit/>
            </a:bodyPr>
            <a:p>
              <a:pPr algn="just" fontAlgn="auto">
                <a:lnSpc>
                  <a:spcPct val="130000"/>
                </a:lnSpc>
              </a:pPr>
              <a:r>
                <a:rPr lang="zh-CN" altLang="en-US" sz="1600" dirty="0">
                  <a:solidFill>
                    <a:schemeClr val="bg2">
                      <a:lumMod val="25000"/>
                    </a:schemeClr>
                  </a:solidFill>
                  <a:latin typeface="Source Han Sans Light" panose="020B0300000000000000" charset="-122"/>
                  <a:ea typeface="Source Han Sans Light" panose="020B0300000000000000" charset="-122"/>
                  <a:sym typeface="宋体" panose="02010600030101010101" pitchFamily="2" charset="-122"/>
                </a:rPr>
                <a:t>实现上述的关键在于 Object.defineProperty函数重写数据的</a:t>
              </a:r>
              <a:r>
                <a:rPr lang="en-US" altLang="zh-CN" sz="1600" dirty="0">
                  <a:solidFill>
                    <a:schemeClr val="bg2">
                      <a:lumMod val="25000"/>
                    </a:schemeClr>
                  </a:solidFill>
                  <a:latin typeface="Source Han Sans Light" panose="020B0300000000000000" charset="-122"/>
                  <a:ea typeface="Source Han Sans Light" panose="020B0300000000000000" charset="-122"/>
                  <a:sym typeface="宋体" panose="02010600030101010101" pitchFamily="2" charset="-122"/>
                </a:rPr>
                <a:t>getter</a:t>
              </a:r>
              <a:r>
                <a:rPr lang="zh-CN" altLang="en-US" sz="1600" dirty="0">
                  <a:solidFill>
                    <a:schemeClr val="bg2">
                      <a:lumMod val="25000"/>
                    </a:schemeClr>
                  </a:solidFill>
                  <a:latin typeface="Source Han Sans Light" panose="020B0300000000000000" charset="-122"/>
                  <a:ea typeface="Source Han Sans Light" panose="020B0300000000000000" charset="-122"/>
                  <a:sym typeface="宋体" panose="02010600030101010101" pitchFamily="2" charset="-122"/>
                </a:rPr>
                <a:t>跟</a:t>
              </a:r>
              <a:r>
                <a:rPr lang="en-US" altLang="zh-CN" sz="1600" dirty="0">
                  <a:solidFill>
                    <a:schemeClr val="bg2">
                      <a:lumMod val="25000"/>
                    </a:schemeClr>
                  </a:solidFill>
                  <a:latin typeface="Source Han Sans Light" panose="020B0300000000000000" charset="-122"/>
                  <a:ea typeface="Source Han Sans Light" panose="020B0300000000000000" charset="-122"/>
                  <a:sym typeface="宋体" panose="02010600030101010101" pitchFamily="2" charset="-122"/>
                </a:rPr>
                <a:t>setter</a:t>
              </a:r>
              <a:r>
                <a:rPr lang="zh-CN" altLang="en-US" sz="1600" dirty="0">
                  <a:solidFill>
                    <a:schemeClr val="bg2">
                      <a:lumMod val="25000"/>
                    </a:schemeClr>
                  </a:solidFill>
                  <a:latin typeface="Source Han Sans Light" panose="020B0300000000000000" charset="-122"/>
                  <a:ea typeface="Source Han Sans Light" panose="020B0300000000000000" charset="-122"/>
                  <a:sym typeface="宋体" panose="02010600030101010101" pitchFamily="2" charset="-122"/>
                </a:rPr>
                <a:t>，触发依赖收集跟数据改变后页面局部重新渲染。</a:t>
              </a:r>
              <a:endParaRPr lang="zh-CN" altLang="en-US" sz="1600" dirty="0">
                <a:solidFill>
                  <a:schemeClr val="bg2">
                    <a:lumMod val="25000"/>
                  </a:schemeClr>
                </a:solidFill>
                <a:latin typeface="Source Han Sans Light" panose="020B0300000000000000" charset="-122"/>
                <a:ea typeface="Source Han Sans Light" panose="020B0300000000000000" charset="-122"/>
                <a:sym typeface="宋体" panose="02010600030101010101" pitchFamily="2" charset="-122"/>
              </a:endParaRPr>
            </a:p>
          </p:txBody>
        </p:sp>
      </p:grpSp>
      <p:grpSp>
        <p:nvGrpSpPr>
          <p:cNvPr id="40" name="组合 39"/>
          <p:cNvGrpSpPr/>
          <p:nvPr/>
        </p:nvGrpSpPr>
        <p:grpSpPr>
          <a:xfrm rot="0">
            <a:off x="7107555" y="2133600"/>
            <a:ext cx="2552700" cy="3036570"/>
            <a:chOff x="8449" y="3118"/>
            <a:chExt cx="4020" cy="4758"/>
          </a:xfrm>
        </p:grpSpPr>
        <p:sp>
          <p:nvSpPr>
            <p:cNvPr id="41" name="圆角矩形 40"/>
            <p:cNvSpPr/>
            <p:nvPr/>
          </p:nvSpPr>
          <p:spPr>
            <a:xfrm>
              <a:off x="8449" y="3766"/>
              <a:ext cx="4020" cy="4110"/>
            </a:xfrm>
            <a:prstGeom prst="roundRect">
              <a:avLst>
                <a:gd name="adj" fmla="val 10820"/>
              </a:avLst>
            </a:prstGeom>
            <a:noFill/>
            <a:ln>
              <a:solidFill>
                <a:srgbClr val="00BFEC"/>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2" name="组合 41"/>
            <p:cNvGrpSpPr/>
            <p:nvPr/>
          </p:nvGrpSpPr>
          <p:grpSpPr>
            <a:xfrm>
              <a:off x="9809" y="3118"/>
              <a:ext cx="1300" cy="978"/>
              <a:chOff x="9808" y="3118"/>
              <a:chExt cx="1300" cy="978"/>
            </a:xfrm>
          </p:grpSpPr>
          <p:sp>
            <p:nvSpPr>
              <p:cNvPr id="43" name="任意多边形 42"/>
              <p:cNvSpPr/>
              <p:nvPr/>
            </p:nvSpPr>
            <p:spPr>
              <a:xfrm rot="15300000" flipH="1">
                <a:off x="9969" y="2957"/>
                <a:ext cx="978" cy="130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00BFEC"/>
              </a:solidFill>
              <a:ln w="28575">
                <a:solidFill>
                  <a:schemeClr val="bg1"/>
                </a:solidFill>
              </a:ln>
              <a:effectLst>
                <a:outerShdw blurRad="50800" dist="38100" dir="2700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文本框 43"/>
              <p:cNvSpPr txBox="1"/>
              <p:nvPr/>
            </p:nvSpPr>
            <p:spPr>
              <a:xfrm>
                <a:off x="9833" y="3346"/>
                <a:ext cx="1130" cy="721"/>
              </a:xfrm>
              <a:prstGeom prst="rect">
                <a:avLst/>
              </a:prstGeom>
              <a:noFill/>
              <a:effectLst/>
            </p:spPr>
            <p:txBody>
              <a:bodyPr wrap="square" rtlCol="0" anchor="t">
                <a:spAutoFit/>
              </a:bodyPr>
              <a:p>
                <a:pPr algn="ctr"/>
                <a:r>
                  <a:rPr lang="en-US" altLang="zh-CN" sz="24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rPr>
                  <a:t>02</a:t>
                </a:r>
                <a:endParaRPr lang="en-US" altLang="zh-CN" sz="24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grpSp>
        <p:sp>
          <p:nvSpPr>
            <p:cNvPr id="45" name="文本框 44"/>
            <p:cNvSpPr txBox="1"/>
            <p:nvPr/>
          </p:nvSpPr>
          <p:spPr>
            <a:xfrm>
              <a:off x="8818" y="4681"/>
              <a:ext cx="3282" cy="2650"/>
            </a:xfrm>
            <a:prstGeom prst="rect">
              <a:avLst/>
            </a:prstGeom>
            <a:noFill/>
          </p:spPr>
          <p:txBody>
            <a:bodyPr wrap="square" rtlCol="0" anchor="t">
              <a:spAutoFit/>
            </a:bodyPr>
            <a:p>
              <a:pPr algn="just" fontAlgn="auto">
                <a:lnSpc>
                  <a:spcPct val="130000"/>
                </a:lnSpc>
              </a:pPr>
              <a:r>
                <a:rPr lang="en-US" altLang="zh-CN" sz="1600" dirty="0">
                  <a:solidFill>
                    <a:schemeClr val="bg2">
                      <a:lumMod val="25000"/>
                    </a:schemeClr>
                  </a:solidFill>
                  <a:latin typeface="Source Han Sans Light" panose="020B0300000000000000" charset="-122"/>
                  <a:ea typeface="Source Han Sans Light" panose="020B0300000000000000" charset="-122"/>
                  <a:sym typeface="宋体" panose="02010600030101010101" pitchFamily="2" charset="-122"/>
                </a:rPr>
                <a:t>VirtualDOM</a:t>
              </a:r>
              <a:r>
                <a:rPr lang="zh-CN" altLang="en-US" sz="1600" dirty="0">
                  <a:solidFill>
                    <a:schemeClr val="bg2">
                      <a:lumMod val="25000"/>
                    </a:schemeClr>
                  </a:solidFill>
                  <a:latin typeface="Source Han Sans Light" panose="020B0300000000000000" charset="-122"/>
                  <a:ea typeface="Source Han Sans Light" panose="020B0300000000000000" charset="-122"/>
                  <a:sym typeface="宋体" panose="02010600030101010101" pitchFamily="2" charset="-122"/>
                </a:rPr>
                <a:t>减少页面重新渲染的次数，统一收集变化后在一次浏览器渲染的机制下完成全部的更新</a:t>
              </a:r>
              <a:endParaRPr lang="zh-CN" altLang="en-US" sz="1600" dirty="0">
                <a:solidFill>
                  <a:schemeClr val="bg2">
                    <a:lumMod val="25000"/>
                  </a:schemeClr>
                </a:solidFill>
                <a:latin typeface="Source Han Sans Light" panose="020B0300000000000000" charset="-122"/>
                <a:ea typeface="Source Han Sans Light" panose="020B0300000000000000" charset="-122"/>
                <a:sym typeface="宋体" panose="02010600030101010101" pitchFamily="2"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FEC"/>
        </a:solidFill>
        <a:effectLst/>
      </p:bgPr>
    </p:bg>
    <p:spTree>
      <p:nvGrpSpPr>
        <p:cNvPr id="1" name=""/>
        <p:cNvGrpSpPr/>
        <p:nvPr/>
      </p:nvGrpSpPr>
      <p:grpSpPr/>
      <p:grpSp>
        <p:nvGrpSpPr>
          <p:cNvPr id="4" name="组合 3"/>
          <p:cNvGrpSpPr/>
          <p:nvPr/>
        </p:nvGrpSpPr>
        <p:grpSpPr>
          <a:xfrm rot="10800000" flipH="1">
            <a:off x="0" y="-7688"/>
            <a:ext cx="12192000" cy="2254318"/>
            <a:chOff x="0" y="5820"/>
            <a:chExt cx="19200" cy="4816"/>
          </a:xfrm>
        </p:grpSpPr>
        <p:pic>
          <p:nvPicPr>
            <p:cNvPr id="3" name="图片 2" descr="wave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H="1">
              <a:off x="0" y="5820"/>
              <a:ext cx="19200" cy="4280"/>
            </a:xfrm>
            <a:prstGeom prst="rect">
              <a:avLst/>
            </a:prstGeom>
          </p:spPr>
        </p:pic>
        <p:pic>
          <p:nvPicPr>
            <p:cNvPr id="5" name="图片 4" descr="wave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6356"/>
              <a:ext cx="19200" cy="4280"/>
            </a:xfrm>
            <a:prstGeom prst="rect">
              <a:avLst/>
            </a:prstGeom>
          </p:spPr>
        </p:pic>
      </p:grpSp>
      <p:sp>
        <p:nvSpPr>
          <p:cNvPr id="6" name="任意多边形 5"/>
          <p:cNvSpPr/>
          <p:nvPr/>
        </p:nvSpPr>
        <p:spPr>
          <a:xfrm rot="6720000">
            <a:off x="10935970" y="2635250"/>
            <a:ext cx="666115" cy="80264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任意多边形 6"/>
          <p:cNvSpPr/>
          <p:nvPr/>
        </p:nvSpPr>
        <p:spPr>
          <a:xfrm rot="6720000">
            <a:off x="9144000" y="1877695"/>
            <a:ext cx="394970" cy="475615"/>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flipV="1">
            <a:off x="11269345" y="6346190"/>
            <a:ext cx="622300" cy="125730"/>
            <a:chOff x="5799" y="664"/>
            <a:chExt cx="1416" cy="286"/>
          </a:xfrm>
        </p:grpSpPr>
        <p:sp>
          <p:nvSpPr>
            <p:cNvPr id="8" name="椭圆 7"/>
            <p:cNvSpPr/>
            <p:nvPr/>
          </p:nvSpPr>
          <p:spPr>
            <a:xfrm flipV="1">
              <a:off x="5799"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flipV="1">
              <a:off x="6364"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flipV="1">
              <a:off x="6929" y="664"/>
              <a:ext cx="286" cy="286"/>
            </a:xfrm>
            <a:prstGeom prst="ellipse">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任意多边形 12"/>
          <p:cNvSpPr/>
          <p:nvPr/>
        </p:nvSpPr>
        <p:spPr>
          <a:xfrm rot="16380000">
            <a:off x="610235" y="4760595"/>
            <a:ext cx="615315" cy="74168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任意多边形 13"/>
          <p:cNvSpPr/>
          <p:nvPr/>
        </p:nvSpPr>
        <p:spPr>
          <a:xfrm rot="16380000">
            <a:off x="2695575" y="5735320"/>
            <a:ext cx="310515" cy="374015"/>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3046095" y="2336800"/>
            <a:ext cx="3743960" cy="665480"/>
          </a:xfrm>
          <a:prstGeom prst="roundRect">
            <a:avLst>
              <a:gd name="adj" fmla="val 50000"/>
            </a:avLst>
          </a:prstGeom>
          <a:solidFill>
            <a:srgbClr val="00BF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rot="15300000" flipH="1">
            <a:off x="1651635" y="1805305"/>
            <a:ext cx="1737995" cy="230886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FFD302"/>
          </a:solidFill>
          <a:ln w="28575">
            <a:solidFill>
              <a:schemeClr val="bg1"/>
            </a:solidFill>
          </a:ln>
          <a:effectLst>
            <a:outerShdw blurRad="101600" dist="38100" dir="2700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3635058" y="3883660"/>
            <a:ext cx="6000115" cy="1106805"/>
          </a:xfrm>
          <a:prstGeom prst="rect">
            <a:avLst/>
          </a:prstGeom>
          <a:noFill/>
          <a:effectLst/>
        </p:spPr>
        <p:txBody>
          <a:bodyPr wrap="square" rtlCol="0" anchor="t">
            <a:spAutoFit/>
          </a:bodyPr>
          <a:p>
            <a:pPr algn="dist"/>
            <a:r>
              <a:rPr lang="en-US" altLang="zh-CN" sz="66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mn-ea"/>
              </a:rPr>
              <a:t>Vue</a:t>
            </a:r>
            <a:r>
              <a:rPr lang="zh-CN" altLang="en-US" sz="66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mn-ea"/>
              </a:rPr>
              <a:t>源码大纲</a:t>
            </a:r>
            <a:endParaRPr lang="zh-CN" altLang="en-US" sz="6600" b="1" dirty="0">
              <a:ln w="25400">
                <a:solidFill>
                  <a:schemeClr val="bg1"/>
                </a:solidFill>
              </a:ln>
              <a:solidFill>
                <a:srgbClr val="FDB014"/>
              </a:solidFill>
              <a:effectLst>
                <a:outerShdw blurRad="152400" dist="38100" dir="2700000" algn="tl" rotWithShape="0">
                  <a:schemeClr val="tx1">
                    <a:lumMod val="50000"/>
                    <a:lumOff val="50000"/>
                    <a:alpha val="40000"/>
                  </a:schemeClr>
                </a:outerShdw>
              </a:effectLst>
              <a:latin typeface="仓耳渔阳体 W05" panose="02020400000000000000" charset="-122"/>
              <a:ea typeface="仓耳渔阳体 W05" panose="02020400000000000000" charset="-122"/>
              <a:sym typeface="+mn-ea"/>
            </a:endParaRPr>
          </a:p>
        </p:txBody>
      </p:sp>
      <p:sp>
        <p:nvSpPr>
          <p:cNvPr id="18" name="文本框 17"/>
          <p:cNvSpPr txBox="1"/>
          <p:nvPr/>
        </p:nvSpPr>
        <p:spPr>
          <a:xfrm>
            <a:off x="1462405" y="2540000"/>
            <a:ext cx="2089150" cy="706755"/>
          </a:xfrm>
          <a:prstGeom prst="rect">
            <a:avLst/>
          </a:prstGeom>
          <a:noFill/>
          <a:effectLst/>
        </p:spPr>
        <p:txBody>
          <a:bodyPr wrap="square" rtlCol="0" anchor="t">
            <a:spAutoFit/>
          </a:bodyPr>
          <a:p>
            <a:pPr algn="ctr"/>
            <a:r>
              <a:rPr lang="en-US" altLang="zh-CN" sz="40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rPr>
              <a:t>Part  03</a:t>
            </a:r>
            <a:endParaRPr lang="en-US" altLang="zh-CN" sz="4000" b="1" dirty="0">
              <a:solidFill>
                <a:schemeClr val="bg1"/>
              </a:solidFill>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21420000" flipV="1">
            <a:off x="-7620" y="6061710"/>
            <a:ext cx="12229465" cy="1044575"/>
          </a:xfrm>
          <a:custGeom>
            <a:avLst/>
            <a:gdLst>
              <a:gd name="connisteX0" fmla="*/ 0 w 12229465"/>
              <a:gd name="connsiteY0" fmla="*/ 1451610 h 1451610"/>
              <a:gd name="connisteX1" fmla="*/ 2914015 w 12229465"/>
              <a:gd name="connsiteY1" fmla="*/ 480060 h 1451610"/>
              <a:gd name="connisteX2" fmla="*/ 5695315 w 12229465"/>
              <a:gd name="connsiteY2" fmla="*/ 1223010 h 1451610"/>
              <a:gd name="connisteX3" fmla="*/ 9295765 w 12229465"/>
              <a:gd name="connsiteY3" fmla="*/ 99060 h 1451610"/>
              <a:gd name="connisteX4" fmla="*/ 12229465 w 12229465"/>
              <a:gd name="connsiteY4" fmla="*/ 118110 h 145161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12229465" h="1451610">
                <a:moveTo>
                  <a:pt x="0" y="1451610"/>
                </a:moveTo>
                <a:cubicBezTo>
                  <a:pt x="527050" y="1242695"/>
                  <a:pt x="1774825" y="525780"/>
                  <a:pt x="2914015" y="480060"/>
                </a:cubicBezTo>
                <a:cubicBezTo>
                  <a:pt x="4053205" y="434340"/>
                  <a:pt x="4418965" y="1299210"/>
                  <a:pt x="5695315" y="1223010"/>
                </a:cubicBezTo>
                <a:cubicBezTo>
                  <a:pt x="6971665" y="1146810"/>
                  <a:pt x="7988935" y="320040"/>
                  <a:pt x="9295765" y="99060"/>
                </a:cubicBezTo>
                <a:cubicBezTo>
                  <a:pt x="10602595" y="-121920"/>
                  <a:pt x="11714480" y="92075"/>
                  <a:pt x="12229465" y="118110"/>
                </a:cubicBezTo>
              </a:path>
            </a:pathLst>
          </a:custGeom>
          <a:noFill/>
          <a:ln>
            <a:solidFill>
              <a:srgbClr val="00B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nvSpPr>
        <p:spPr>
          <a:xfrm rot="6720000">
            <a:off x="10859770" y="234950"/>
            <a:ext cx="666115" cy="802640"/>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00BFEC"/>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任意多边形 6"/>
          <p:cNvSpPr/>
          <p:nvPr/>
        </p:nvSpPr>
        <p:spPr>
          <a:xfrm rot="16800000">
            <a:off x="11560810" y="1471295"/>
            <a:ext cx="328295" cy="384175"/>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00BFEC"/>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 name="组合 4"/>
          <p:cNvGrpSpPr/>
          <p:nvPr/>
        </p:nvGrpSpPr>
        <p:grpSpPr>
          <a:xfrm rot="9780000">
            <a:off x="403225" y="5255895"/>
            <a:ext cx="1125220" cy="1523365"/>
            <a:chOff x="724" y="8118"/>
            <a:chExt cx="1772" cy="2399"/>
          </a:xfrm>
        </p:grpSpPr>
        <p:sp>
          <p:nvSpPr>
            <p:cNvPr id="2" name="任意多边形 1"/>
            <p:cNvSpPr/>
            <p:nvPr/>
          </p:nvSpPr>
          <p:spPr>
            <a:xfrm rot="6720000">
              <a:off x="832" y="8010"/>
              <a:ext cx="1049" cy="1264"/>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FFD30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rot="16800000">
              <a:off x="1936" y="9957"/>
              <a:ext cx="517" cy="605"/>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FFD30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7" name="组合 46"/>
          <p:cNvGrpSpPr/>
          <p:nvPr/>
        </p:nvGrpSpPr>
        <p:grpSpPr>
          <a:xfrm>
            <a:off x="1673860" y="1931670"/>
            <a:ext cx="9457094" cy="3810635"/>
            <a:chOff x="2783" y="3212"/>
            <a:chExt cx="14024" cy="6001"/>
          </a:xfrm>
        </p:grpSpPr>
        <p:grpSp>
          <p:nvGrpSpPr>
            <p:cNvPr id="50" name="组合 49"/>
            <p:cNvGrpSpPr/>
            <p:nvPr/>
          </p:nvGrpSpPr>
          <p:grpSpPr>
            <a:xfrm>
              <a:off x="2783" y="3212"/>
              <a:ext cx="14024" cy="1723"/>
              <a:chOff x="2649" y="3212"/>
              <a:chExt cx="14024" cy="1723"/>
            </a:xfrm>
          </p:grpSpPr>
          <p:sp>
            <p:nvSpPr>
              <p:cNvPr id="99" name="文本框 98"/>
              <p:cNvSpPr txBox="1"/>
              <p:nvPr/>
            </p:nvSpPr>
            <p:spPr>
              <a:xfrm>
                <a:off x="10608" y="3575"/>
                <a:ext cx="6065" cy="996"/>
              </a:xfrm>
              <a:prstGeom prst="rect">
                <a:avLst/>
              </a:prstGeom>
              <a:noFill/>
            </p:spPr>
            <p:txBody>
              <a:bodyPr wrap="square" rtlCol="0" anchor="t">
                <a:spAutoFit/>
              </a:bodyPr>
              <a:p>
                <a:pPr algn="just" fontAlgn="auto">
                  <a:lnSpc>
                    <a:spcPct val="110000"/>
                  </a:lnSpc>
                </a:pPr>
                <a:r>
                  <a:rPr lang="zh-CN" altLang="en-US" sz="1600" dirty="0">
                    <a:solidFill>
                      <a:schemeClr val="bg1"/>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chemeClr val="bg1"/>
                  </a:solidFill>
                  <a:latin typeface="Source Han Sans Light" panose="020B0300000000000000" charset="-122"/>
                  <a:ea typeface="Source Han Sans Light" panose="020B0300000000000000" charset="-122"/>
                  <a:sym typeface="宋体" panose="02010600030101010101" pitchFamily="2" charset="-122"/>
                </a:endParaRPr>
              </a:p>
            </p:txBody>
          </p:sp>
          <p:sp>
            <p:nvSpPr>
              <p:cNvPr id="53" name="任意多边形 52"/>
              <p:cNvSpPr/>
              <p:nvPr/>
            </p:nvSpPr>
            <p:spPr>
              <a:xfrm flipH="1">
                <a:off x="2649" y="3212"/>
                <a:ext cx="7458" cy="1723"/>
              </a:xfrm>
              <a:custGeom>
                <a:avLst/>
                <a:gdLst>
                  <a:gd name="adj" fmla="val 93209"/>
                  <a:gd name="maxAdj" fmla="*/ 50000 w ss"/>
                  <a:gd name="a" fmla="pin 0 adj maxAdj"/>
                  <a:gd name="x1" fmla="*/ ss a 200000"/>
                  <a:gd name="x2" fmla="*/ ss a 100000"/>
                  <a:gd name="x3" fmla="+- r 0 x2"/>
                  <a:gd name="x4" fmla="+- r 0 x1"/>
                  <a:gd name="il" fmla="*/ wd3 a maxAdj"/>
                  <a:gd name="it" fmla="*/ hd3 a maxAdj"/>
                  <a:gd name="ir" fmla="+- r 0 il"/>
                </a:gdLst>
                <a:ahLst/>
                <a:cxnLst>
                  <a:cxn ang="3">
                    <a:pos x="hc" y="t"/>
                  </a:cxn>
                  <a:cxn ang="cd2">
                    <a:pos x="x1" y="vc"/>
                  </a:cxn>
                  <a:cxn ang="cd4">
                    <a:pos x="hc" y="b"/>
                  </a:cxn>
                  <a:cxn ang="0">
                    <a:pos x="x4" y="vc"/>
                  </a:cxn>
                </a:cxnLst>
                <a:rect l="l" t="t" r="r" b="b"/>
                <a:pathLst>
                  <a:path w="8978" h="1723">
                    <a:moveTo>
                      <a:pt x="0" y="1723"/>
                    </a:moveTo>
                    <a:lnTo>
                      <a:pt x="1606" y="0"/>
                    </a:lnTo>
                    <a:lnTo>
                      <a:pt x="8978" y="0"/>
                    </a:lnTo>
                    <a:lnTo>
                      <a:pt x="8978" y="1723"/>
                    </a:lnTo>
                    <a:lnTo>
                      <a:pt x="0" y="1723"/>
                    </a:lnTo>
                    <a:close/>
                  </a:path>
                </a:pathLst>
              </a:custGeom>
              <a:solidFill>
                <a:srgbClr val="00BFE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4" name="任意多边形 53"/>
              <p:cNvSpPr/>
              <p:nvPr/>
            </p:nvSpPr>
            <p:spPr>
              <a:xfrm flipV="1">
                <a:off x="9040" y="3212"/>
                <a:ext cx="7458" cy="1723"/>
              </a:xfrm>
              <a:custGeom>
                <a:avLst/>
                <a:gdLst>
                  <a:gd name="adj" fmla="val 93209"/>
                  <a:gd name="maxAdj" fmla="*/ 50000 w ss"/>
                  <a:gd name="a" fmla="pin 0 adj maxAdj"/>
                  <a:gd name="x1" fmla="*/ ss a 200000"/>
                  <a:gd name="x2" fmla="*/ ss a 100000"/>
                  <a:gd name="x3" fmla="+- r 0 x2"/>
                  <a:gd name="x4" fmla="+- r 0 x1"/>
                  <a:gd name="il" fmla="*/ wd3 a maxAdj"/>
                  <a:gd name="it" fmla="*/ hd3 a maxAdj"/>
                  <a:gd name="ir" fmla="+- r 0 il"/>
                </a:gdLst>
                <a:ahLst/>
                <a:cxnLst>
                  <a:cxn ang="3">
                    <a:pos x="hc" y="t"/>
                  </a:cxn>
                  <a:cxn ang="cd2">
                    <a:pos x="x1" y="vc"/>
                  </a:cxn>
                  <a:cxn ang="cd4">
                    <a:pos x="hc" y="b"/>
                  </a:cxn>
                  <a:cxn ang="0">
                    <a:pos x="x4" y="vc"/>
                  </a:cxn>
                </a:cxnLst>
                <a:rect l="l" t="t" r="r" b="b"/>
                <a:pathLst>
                  <a:path w="8978" h="1723">
                    <a:moveTo>
                      <a:pt x="0" y="1723"/>
                    </a:moveTo>
                    <a:lnTo>
                      <a:pt x="1606" y="0"/>
                    </a:lnTo>
                    <a:lnTo>
                      <a:pt x="8978" y="0"/>
                    </a:lnTo>
                    <a:lnTo>
                      <a:pt x="8978" y="1723"/>
                    </a:lnTo>
                    <a:lnTo>
                      <a:pt x="0" y="1723"/>
                    </a:lnTo>
                    <a:close/>
                  </a:path>
                </a:pathLst>
              </a:cu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5" name="椭圆 54"/>
              <p:cNvSpPr/>
              <p:nvPr/>
            </p:nvSpPr>
            <p:spPr>
              <a:xfrm flipH="1" flipV="1">
                <a:off x="8974" y="3507"/>
                <a:ext cx="1068" cy="11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6" name="等腰三角形 55"/>
              <p:cNvSpPr/>
              <p:nvPr/>
            </p:nvSpPr>
            <p:spPr>
              <a:xfrm rot="16200000" flipH="1" flipV="1">
                <a:off x="9273" y="3848"/>
                <a:ext cx="654" cy="452"/>
              </a:xfrm>
              <a:prstGeom prst="triangle">
                <a:avLst>
                  <a:gd name="adj" fmla="val 50193"/>
                </a:avLst>
              </a:prstGeom>
              <a:solidFill>
                <a:srgbClr val="00BFE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0" name="文本框 59"/>
              <p:cNvSpPr txBox="1"/>
              <p:nvPr/>
            </p:nvSpPr>
            <p:spPr>
              <a:xfrm>
                <a:off x="10608" y="3575"/>
                <a:ext cx="5595" cy="608"/>
              </a:xfrm>
              <a:prstGeom prst="rect">
                <a:avLst/>
              </a:prstGeom>
              <a:noFill/>
            </p:spPr>
            <p:txBody>
              <a:bodyPr wrap="square" rtlCol="0" anchor="t">
                <a:spAutoFit/>
              </a:bodyPr>
              <a:p>
                <a:pPr algn="l">
                  <a:lnSpc>
                    <a:spcPct val="120000"/>
                  </a:lnSpc>
                </a:pPr>
                <a:r>
                  <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执行</a:t>
                </a:r>
                <a:r>
                  <a:rPr lang="en-US" altLang="zh-CN"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npm ci &amp;&amp; npm run build</a:t>
                </a:r>
                <a:endParaRPr lang="en-US" altLang="zh-CN"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endParaRPr>
              </a:p>
            </p:txBody>
          </p:sp>
          <p:sp>
            <p:nvSpPr>
              <p:cNvPr id="62" name="文本框 61"/>
              <p:cNvSpPr txBox="1"/>
              <p:nvPr/>
            </p:nvSpPr>
            <p:spPr>
              <a:xfrm>
                <a:off x="3158" y="3575"/>
                <a:ext cx="5595" cy="608"/>
              </a:xfrm>
              <a:prstGeom prst="rect">
                <a:avLst/>
              </a:prstGeom>
              <a:noFill/>
            </p:spPr>
            <p:txBody>
              <a:bodyPr wrap="square" rtlCol="0" anchor="t">
                <a:spAutoFit/>
              </a:bodyPr>
              <a:p>
                <a:pPr algn="l">
                  <a:lnSpc>
                    <a:spcPct val="120000"/>
                  </a:lnSpc>
                </a:pPr>
                <a:r>
                  <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从</a:t>
                </a:r>
                <a:r>
                  <a:rPr lang="en-US" altLang="zh-CN"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github</a:t>
                </a:r>
                <a:r>
                  <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仓库</a:t>
                </a:r>
                <a:r>
                  <a:rPr lang="en-US" altLang="zh-CN"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pull</a:t>
                </a:r>
                <a:r>
                  <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源码到本地开发机</a:t>
                </a:r>
                <a:endPar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endParaRPr>
              </a:p>
            </p:txBody>
          </p:sp>
        </p:grpSp>
        <p:grpSp>
          <p:nvGrpSpPr>
            <p:cNvPr id="63" name="组合 62"/>
            <p:cNvGrpSpPr/>
            <p:nvPr/>
          </p:nvGrpSpPr>
          <p:grpSpPr>
            <a:xfrm>
              <a:off x="2795" y="5351"/>
              <a:ext cx="13849" cy="1723"/>
              <a:chOff x="2787" y="5351"/>
              <a:chExt cx="13849" cy="1723"/>
            </a:xfrm>
          </p:grpSpPr>
          <p:sp>
            <p:nvSpPr>
              <p:cNvPr id="67" name="任意多边形 66"/>
              <p:cNvSpPr/>
              <p:nvPr/>
            </p:nvSpPr>
            <p:spPr>
              <a:xfrm rot="10800000" flipH="1" flipV="1">
                <a:off x="9178" y="5351"/>
                <a:ext cx="7458" cy="1723"/>
              </a:xfrm>
              <a:custGeom>
                <a:avLst/>
                <a:gdLst>
                  <a:gd name="adj" fmla="val 93209"/>
                  <a:gd name="maxAdj" fmla="*/ 50000 w ss"/>
                  <a:gd name="a" fmla="pin 0 adj maxAdj"/>
                  <a:gd name="x1" fmla="*/ ss a 200000"/>
                  <a:gd name="x2" fmla="*/ ss a 100000"/>
                  <a:gd name="x3" fmla="+- r 0 x2"/>
                  <a:gd name="x4" fmla="+- r 0 x1"/>
                  <a:gd name="il" fmla="*/ wd3 a maxAdj"/>
                  <a:gd name="it" fmla="*/ hd3 a maxAdj"/>
                  <a:gd name="ir" fmla="+- r 0 il"/>
                </a:gdLst>
                <a:ahLst/>
                <a:cxnLst>
                  <a:cxn ang="3">
                    <a:pos x="hc" y="t"/>
                  </a:cxn>
                  <a:cxn ang="cd2">
                    <a:pos x="x1" y="vc"/>
                  </a:cxn>
                  <a:cxn ang="cd4">
                    <a:pos x="hc" y="b"/>
                  </a:cxn>
                  <a:cxn ang="0">
                    <a:pos x="x4" y="vc"/>
                  </a:cxn>
                </a:cxnLst>
                <a:rect l="l" t="t" r="r" b="b"/>
                <a:pathLst>
                  <a:path w="8978" h="1723">
                    <a:moveTo>
                      <a:pt x="0" y="1723"/>
                    </a:moveTo>
                    <a:lnTo>
                      <a:pt x="1606" y="0"/>
                    </a:lnTo>
                    <a:lnTo>
                      <a:pt x="8978" y="0"/>
                    </a:lnTo>
                    <a:lnTo>
                      <a:pt x="8978" y="1723"/>
                    </a:lnTo>
                    <a:lnTo>
                      <a:pt x="0" y="1723"/>
                    </a:lnTo>
                    <a:close/>
                  </a:path>
                </a:pathLst>
              </a:custGeom>
              <a:solidFill>
                <a:srgbClr val="00BFE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8" name="任意多边形 67"/>
              <p:cNvSpPr/>
              <p:nvPr/>
            </p:nvSpPr>
            <p:spPr>
              <a:xfrm rot="10800000">
                <a:off x="2787" y="5351"/>
                <a:ext cx="7458" cy="1723"/>
              </a:xfrm>
              <a:custGeom>
                <a:avLst/>
                <a:gdLst>
                  <a:gd name="adj" fmla="val 93209"/>
                  <a:gd name="maxAdj" fmla="*/ 50000 w ss"/>
                  <a:gd name="a" fmla="pin 0 adj maxAdj"/>
                  <a:gd name="x1" fmla="*/ ss a 200000"/>
                  <a:gd name="x2" fmla="*/ ss a 100000"/>
                  <a:gd name="x3" fmla="+- r 0 x2"/>
                  <a:gd name="x4" fmla="+- r 0 x1"/>
                  <a:gd name="il" fmla="*/ wd3 a maxAdj"/>
                  <a:gd name="it" fmla="*/ hd3 a maxAdj"/>
                  <a:gd name="ir" fmla="+- r 0 il"/>
                </a:gdLst>
                <a:ahLst/>
                <a:cxnLst>
                  <a:cxn ang="3">
                    <a:pos x="hc" y="t"/>
                  </a:cxn>
                  <a:cxn ang="cd2">
                    <a:pos x="x1" y="vc"/>
                  </a:cxn>
                  <a:cxn ang="cd4">
                    <a:pos x="hc" y="b"/>
                  </a:cxn>
                  <a:cxn ang="0">
                    <a:pos x="x4" y="vc"/>
                  </a:cxn>
                </a:cxnLst>
                <a:rect l="l" t="t" r="r" b="b"/>
                <a:pathLst>
                  <a:path w="8978" h="1723">
                    <a:moveTo>
                      <a:pt x="0" y="1723"/>
                    </a:moveTo>
                    <a:lnTo>
                      <a:pt x="1606" y="0"/>
                    </a:lnTo>
                    <a:lnTo>
                      <a:pt x="8978" y="0"/>
                    </a:lnTo>
                    <a:lnTo>
                      <a:pt x="8978" y="1723"/>
                    </a:lnTo>
                    <a:lnTo>
                      <a:pt x="0" y="1723"/>
                    </a:lnTo>
                    <a:close/>
                  </a:path>
                </a:pathLst>
              </a:cu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9" name="椭圆 68"/>
              <p:cNvSpPr/>
              <p:nvPr/>
            </p:nvSpPr>
            <p:spPr>
              <a:xfrm rot="10800000" flipH="1">
                <a:off x="9243" y="5646"/>
                <a:ext cx="1068" cy="11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0" name="等腰三角形 69"/>
              <p:cNvSpPr/>
              <p:nvPr/>
            </p:nvSpPr>
            <p:spPr>
              <a:xfrm rot="5400000" flipH="1">
                <a:off x="9527" y="5986"/>
                <a:ext cx="654" cy="452"/>
              </a:xfrm>
              <a:prstGeom prst="triangle">
                <a:avLst>
                  <a:gd name="adj" fmla="val 50193"/>
                </a:avLst>
              </a:pr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1" name="文本框 70"/>
              <p:cNvSpPr txBox="1"/>
              <p:nvPr/>
            </p:nvSpPr>
            <p:spPr>
              <a:xfrm rot="10800000" flipV="1">
                <a:off x="2947" y="5714"/>
                <a:ext cx="5940" cy="841"/>
              </a:xfrm>
              <a:prstGeom prst="rect">
                <a:avLst/>
              </a:prstGeom>
              <a:noFill/>
            </p:spPr>
            <p:txBody>
              <a:bodyPr wrap="square" rtlCol="0" anchor="t">
                <a:spAutoFit/>
              </a:bodyPr>
              <a:p>
                <a:pPr algn="l">
                  <a:lnSpc>
                    <a:spcPct val="120000"/>
                  </a:lnSpc>
                </a:pPr>
                <a:r>
                  <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找到</a:t>
                </a:r>
                <a:r>
                  <a:rPr lang="en-US" altLang="zh-CN"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rollup</a:t>
                </a:r>
                <a:r>
                  <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入口文件，找出浏览器端运行打包的入口文件，并找到最初的</a:t>
                </a:r>
                <a:r>
                  <a:rPr lang="en-US" altLang="zh-CN"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Vue</a:t>
                </a:r>
                <a:r>
                  <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定义</a:t>
                </a:r>
                <a:endPar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endParaRPr>
              </a:p>
            </p:txBody>
          </p:sp>
          <p:sp>
            <p:nvSpPr>
              <p:cNvPr id="72" name="文本框 71"/>
              <p:cNvSpPr txBox="1"/>
              <p:nvPr/>
            </p:nvSpPr>
            <p:spPr>
              <a:xfrm rot="10800000" flipV="1">
                <a:off x="10742" y="5714"/>
                <a:ext cx="5595" cy="1073"/>
              </a:xfrm>
              <a:prstGeom prst="rect">
                <a:avLst/>
              </a:prstGeom>
              <a:noFill/>
            </p:spPr>
            <p:txBody>
              <a:bodyPr wrap="square" rtlCol="0" anchor="t">
                <a:spAutoFit/>
              </a:bodyPr>
              <a:p>
                <a:pPr algn="l">
                  <a:lnSpc>
                    <a:spcPct val="120000"/>
                  </a:lnSpc>
                </a:pPr>
                <a:r>
                  <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可以看到</a:t>
                </a:r>
                <a:r>
                  <a:rPr lang="en-US" altLang="zh-CN"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Vue</a:t>
                </a:r>
                <a:r>
                  <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的源码是从</a:t>
                </a:r>
                <a:r>
                  <a:rPr lang="en-US" altLang="zh-CN"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src/core/instance/index.js</a:t>
                </a:r>
                <a:r>
                  <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开始的</a:t>
                </a:r>
                <a:endPar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endParaRPr>
              </a:p>
            </p:txBody>
          </p:sp>
        </p:grpSp>
        <p:grpSp>
          <p:nvGrpSpPr>
            <p:cNvPr id="73" name="组合 72"/>
            <p:cNvGrpSpPr/>
            <p:nvPr/>
          </p:nvGrpSpPr>
          <p:grpSpPr>
            <a:xfrm>
              <a:off x="2783" y="7490"/>
              <a:ext cx="14024" cy="1723"/>
              <a:chOff x="2649" y="3212"/>
              <a:chExt cx="14024" cy="1723"/>
            </a:xfrm>
          </p:grpSpPr>
          <p:sp>
            <p:nvSpPr>
              <p:cNvPr id="74" name="文本框 73"/>
              <p:cNvSpPr txBox="1"/>
              <p:nvPr/>
            </p:nvSpPr>
            <p:spPr>
              <a:xfrm>
                <a:off x="10608" y="3575"/>
                <a:ext cx="6065" cy="996"/>
              </a:xfrm>
              <a:prstGeom prst="rect">
                <a:avLst/>
              </a:prstGeom>
              <a:noFill/>
            </p:spPr>
            <p:txBody>
              <a:bodyPr wrap="square" rtlCol="0" anchor="t">
                <a:spAutoFit/>
              </a:bodyPr>
              <a:p>
                <a:pPr algn="just" fontAlgn="auto">
                  <a:lnSpc>
                    <a:spcPct val="110000"/>
                  </a:lnSpc>
                </a:pPr>
                <a:r>
                  <a:rPr lang="zh-CN" altLang="en-US" sz="1600" dirty="0">
                    <a:solidFill>
                      <a:schemeClr val="bg1"/>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chemeClr val="bg1"/>
                  </a:solidFill>
                  <a:latin typeface="Source Han Sans Light" panose="020B0300000000000000" charset="-122"/>
                  <a:ea typeface="Source Han Sans Light" panose="020B0300000000000000" charset="-122"/>
                  <a:sym typeface="宋体" panose="02010600030101010101" pitchFamily="2" charset="-122"/>
                </a:endParaRPr>
              </a:p>
            </p:txBody>
          </p:sp>
          <p:sp>
            <p:nvSpPr>
              <p:cNvPr id="75" name="任意多边形 74"/>
              <p:cNvSpPr/>
              <p:nvPr/>
            </p:nvSpPr>
            <p:spPr>
              <a:xfrm flipH="1">
                <a:off x="2649" y="3212"/>
                <a:ext cx="7458" cy="1723"/>
              </a:xfrm>
              <a:custGeom>
                <a:avLst/>
                <a:gdLst>
                  <a:gd name="adj" fmla="val 93209"/>
                  <a:gd name="maxAdj" fmla="*/ 50000 w ss"/>
                  <a:gd name="a" fmla="pin 0 adj maxAdj"/>
                  <a:gd name="x1" fmla="*/ ss a 200000"/>
                  <a:gd name="x2" fmla="*/ ss a 100000"/>
                  <a:gd name="x3" fmla="+- r 0 x2"/>
                  <a:gd name="x4" fmla="+- r 0 x1"/>
                  <a:gd name="il" fmla="*/ wd3 a maxAdj"/>
                  <a:gd name="it" fmla="*/ hd3 a maxAdj"/>
                  <a:gd name="ir" fmla="+- r 0 il"/>
                </a:gdLst>
                <a:ahLst/>
                <a:cxnLst>
                  <a:cxn ang="3">
                    <a:pos x="hc" y="t"/>
                  </a:cxn>
                  <a:cxn ang="cd2">
                    <a:pos x="x1" y="vc"/>
                  </a:cxn>
                  <a:cxn ang="cd4">
                    <a:pos x="hc" y="b"/>
                  </a:cxn>
                  <a:cxn ang="0">
                    <a:pos x="x4" y="vc"/>
                  </a:cxn>
                </a:cxnLst>
                <a:rect l="l" t="t" r="r" b="b"/>
                <a:pathLst>
                  <a:path w="8978" h="1723">
                    <a:moveTo>
                      <a:pt x="0" y="1723"/>
                    </a:moveTo>
                    <a:lnTo>
                      <a:pt x="1606" y="0"/>
                    </a:lnTo>
                    <a:lnTo>
                      <a:pt x="8978" y="0"/>
                    </a:lnTo>
                    <a:lnTo>
                      <a:pt x="8978" y="1723"/>
                    </a:lnTo>
                    <a:lnTo>
                      <a:pt x="0" y="1723"/>
                    </a:lnTo>
                    <a:close/>
                  </a:path>
                </a:pathLst>
              </a:custGeom>
              <a:solidFill>
                <a:srgbClr val="00BFE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6" name="任意多边形 75"/>
              <p:cNvSpPr/>
              <p:nvPr/>
            </p:nvSpPr>
            <p:spPr>
              <a:xfrm flipV="1">
                <a:off x="9040" y="3212"/>
                <a:ext cx="7458" cy="1723"/>
              </a:xfrm>
              <a:custGeom>
                <a:avLst/>
                <a:gdLst>
                  <a:gd name="adj" fmla="val 93209"/>
                  <a:gd name="maxAdj" fmla="*/ 50000 w ss"/>
                  <a:gd name="a" fmla="pin 0 adj maxAdj"/>
                  <a:gd name="x1" fmla="*/ ss a 200000"/>
                  <a:gd name="x2" fmla="*/ ss a 100000"/>
                  <a:gd name="x3" fmla="+- r 0 x2"/>
                  <a:gd name="x4" fmla="+- r 0 x1"/>
                  <a:gd name="il" fmla="*/ wd3 a maxAdj"/>
                  <a:gd name="it" fmla="*/ hd3 a maxAdj"/>
                  <a:gd name="ir" fmla="+- r 0 il"/>
                </a:gdLst>
                <a:ahLst/>
                <a:cxnLst>
                  <a:cxn ang="3">
                    <a:pos x="hc" y="t"/>
                  </a:cxn>
                  <a:cxn ang="cd2">
                    <a:pos x="x1" y="vc"/>
                  </a:cxn>
                  <a:cxn ang="cd4">
                    <a:pos x="hc" y="b"/>
                  </a:cxn>
                  <a:cxn ang="0">
                    <a:pos x="x4" y="vc"/>
                  </a:cxn>
                </a:cxnLst>
                <a:rect l="l" t="t" r="r" b="b"/>
                <a:pathLst>
                  <a:path w="8978" h="1723">
                    <a:moveTo>
                      <a:pt x="0" y="1723"/>
                    </a:moveTo>
                    <a:lnTo>
                      <a:pt x="1606" y="0"/>
                    </a:lnTo>
                    <a:lnTo>
                      <a:pt x="8978" y="0"/>
                    </a:lnTo>
                    <a:lnTo>
                      <a:pt x="8978" y="1723"/>
                    </a:lnTo>
                    <a:lnTo>
                      <a:pt x="0" y="1723"/>
                    </a:lnTo>
                    <a:close/>
                  </a:path>
                </a:pathLst>
              </a:custGeom>
              <a:solidFill>
                <a:srgbClr val="FFD3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7" name="椭圆 76"/>
              <p:cNvSpPr/>
              <p:nvPr/>
            </p:nvSpPr>
            <p:spPr>
              <a:xfrm flipH="1" flipV="1">
                <a:off x="8974" y="3507"/>
                <a:ext cx="1068" cy="11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8" name="等腰三角形 77"/>
              <p:cNvSpPr/>
              <p:nvPr/>
            </p:nvSpPr>
            <p:spPr>
              <a:xfrm rot="16200000" flipH="1" flipV="1">
                <a:off x="9273" y="3848"/>
                <a:ext cx="654" cy="452"/>
              </a:xfrm>
              <a:prstGeom prst="triangle">
                <a:avLst>
                  <a:gd name="adj" fmla="val 50193"/>
                </a:avLst>
              </a:prstGeom>
              <a:solidFill>
                <a:srgbClr val="00BFE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79" name="文本框 78"/>
              <p:cNvSpPr txBox="1"/>
              <p:nvPr/>
            </p:nvSpPr>
            <p:spPr>
              <a:xfrm>
                <a:off x="10608" y="3575"/>
                <a:ext cx="5595" cy="608"/>
              </a:xfrm>
              <a:prstGeom prst="rect">
                <a:avLst/>
              </a:prstGeom>
              <a:noFill/>
            </p:spPr>
            <p:txBody>
              <a:bodyPr wrap="square" rtlCol="0" anchor="t">
                <a:spAutoFit/>
              </a:bodyPr>
              <a:p>
                <a:pPr algn="l">
                  <a:lnSpc>
                    <a:spcPct val="120000"/>
                  </a:lnSpc>
                </a:pPr>
                <a:r>
                  <a:rPr lang="en-US" altLang="zh-CN"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$mount</a:t>
                </a:r>
                <a:r>
                  <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a:t>
                </a:r>
                <a:r>
                  <a:rPr lang="en-US" altLang="zh-CN"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el</a:t>
                </a:r>
                <a:r>
                  <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a:t>
                </a:r>
                <a:r>
                  <a:rPr lang="en-US" altLang="zh-CN"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template</a:t>
                </a:r>
                <a:r>
                  <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顺序分析</a:t>
                </a:r>
                <a:endPar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endParaRPr>
              </a:p>
            </p:txBody>
          </p:sp>
          <p:sp>
            <p:nvSpPr>
              <p:cNvPr id="80" name="文本框 79"/>
              <p:cNvSpPr txBox="1"/>
              <p:nvPr/>
            </p:nvSpPr>
            <p:spPr>
              <a:xfrm>
                <a:off x="3158" y="3562"/>
                <a:ext cx="5595" cy="1073"/>
              </a:xfrm>
              <a:prstGeom prst="rect">
                <a:avLst/>
              </a:prstGeom>
              <a:noFill/>
            </p:spPr>
            <p:txBody>
              <a:bodyPr wrap="square" rtlCol="0" anchor="t">
                <a:spAutoFit/>
              </a:bodyPr>
              <a:p>
                <a:pPr algn="l">
                  <a:lnSpc>
                    <a:spcPct val="120000"/>
                  </a:lnSpc>
                </a:pPr>
                <a:r>
                  <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接着开始从入口进行代码分析，主要是各种</a:t>
                </a:r>
                <a:r>
                  <a:rPr lang="en-US" altLang="zh-CN"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init/Mixin</a:t>
                </a:r>
                <a:r>
                  <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rPr>
                  <a:t>函数的分析。</a:t>
                </a:r>
                <a:endParaRPr lang="zh-CN" altLang="en-US" sz="1600" dirty="0">
                  <a:solidFill>
                    <a:schemeClr val="bg1"/>
                  </a:solidFill>
                  <a:uFillTx/>
                  <a:latin typeface="Source Han Sans Normal" panose="020B0400000000000000" charset="-122"/>
                  <a:ea typeface="Source Han Sans Normal" panose="020B0400000000000000" charset="-122"/>
                  <a:cs typeface="Source Han Sans Normal" panose="020B0400000000000000" charset="-122"/>
                  <a:sym typeface="+mn-ea"/>
                </a:endParaRPr>
              </a:p>
            </p:txBody>
          </p:sp>
        </p:grpSp>
      </p:grpSp>
      <p:grpSp>
        <p:nvGrpSpPr>
          <p:cNvPr id="81" name="组合 80"/>
          <p:cNvGrpSpPr/>
          <p:nvPr/>
        </p:nvGrpSpPr>
        <p:grpSpPr>
          <a:xfrm>
            <a:off x="959485" y="868680"/>
            <a:ext cx="3091180" cy="521970"/>
            <a:chOff x="1511" y="1368"/>
            <a:chExt cx="4868" cy="822"/>
          </a:xfrm>
        </p:grpSpPr>
        <p:sp>
          <p:nvSpPr>
            <p:cNvPr id="82" name="文本框 81"/>
            <p:cNvSpPr txBox="1"/>
            <p:nvPr/>
          </p:nvSpPr>
          <p:spPr>
            <a:xfrm>
              <a:off x="2233" y="1368"/>
              <a:ext cx="4146" cy="822"/>
            </a:xfrm>
            <a:prstGeom prst="rect">
              <a:avLst/>
            </a:prstGeom>
            <a:noFill/>
            <a:effectLst/>
          </p:spPr>
          <p:txBody>
            <a:bodyPr wrap="square" rtlCol="0" anchor="t">
              <a:spAutoFit/>
            </a:bodyPr>
            <a:p>
              <a:pPr algn="l"/>
              <a:r>
                <a:rPr lang="zh-CN" altLang="en-US" sz="2800" b="1" dirty="0">
                  <a:solidFill>
                    <a:schemeClr val="bg2">
                      <a:lumMod val="25000"/>
                    </a:schemeClr>
                  </a:solidFill>
                  <a:effectLst/>
                  <a:uFillTx/>
                  <a:latin typeface="Source Han Sans Normal" panose="020B0400000000000000" charset="-122"/>
                  <a:ea typeface="Source Han Sans Normal" panose="020B0400000000000000" charset="-122"/>
                  <a:cs typeface="Source Han Sans Normal" panose="020B0400000000000000" charset="-122"/>
                  <a:sym typeface="+mn-ea"/>
                </a:rPr>
                <a:t>重点难点解读</a:t>
              </a:r>
              <a:endParaRPr lang="zh-CN" altLang="en-US" sz="2800" b="1" dirty="0">
                <a:solidFill>
                  <a:schemeClr val="bg2">
                    <a:lumMod val="25000"/>
                  </a:schemeClr>
                </a:solidFill>
                <a:effectLst/>
                <a:uFillTx/>
                <a:latin typeface="Source Han Sans Normal" panose="020B0400000000000000" charset="-122"/>
                <a:ea typeface="Source Han Sans Normal" panose="020B0400000000000000" charset="-122"/>
                <a:cs typeface="Source Han Sans Normal" panose="020B0400000000000000" charset="-122"/>
                <a:sym typeface="+mn-ea"/>
              </a:endParaRPr>
            </a:p>
          </p:txBody>
        </p:sp>
        <p:sp>
          <p:nvSpPr>
            <p:cNvPr id="83" name="任意多边形 82"/>
            <p:cNvSpPr/>
            <p:nvPr/>
          </p:nvSpPr>
          <p:spPr>
            <a:xfrm rot="15300000" flipH="1">
              <a:off x="1583" y="1486"/>
              <a:ext cx="441" cy="586"/>
            </a:xfrm>
            <a:custGeom>
              <a:avLst/>
              <a:gdLst>
                <a:gd name="connsiteX0" fmla="*/ 118 w 2891"/>
                <a:gd name="connsiteY0" fmla="*/ 468 h 3195"/>
                <a:gd name="connsiteX1" fmla="*/ 2562 w 2891"/>
                <a:gd name="connsiteY1" fmla="*/ 468 h 3195"/>
                <a:gd name="connsiteX2" fmla="*/ 2562 w 2891"/>
                <a:gd name="connsiteY2" fmla="*/ 2912 h 3195"/>
                <a:gd name="connsiteX3" fmla="*/ 791 w 2891"/>
                <a:gd name="connsiteY3" fmla="*/ 2218 h 3195"/>
                <a:gd name="connsiteX4" fmla="*/ 118 w 2891"/>
                <a:gd name="connsiteY4" fmla="*/ 468 h 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 h="3196">
                  <a:moveTo>
                    <a:pt x="118" y="468"/>
                  </a:moveTo>
                  <a:cubicBezTo>
                    <a:pt x="607" y="-21"/>
                    <a:pt x="1782" y="-279"/>
                    <a:pt x="2562" y="468"/>
                  </a:cubicBezTo>
                  <a:cubicBezTo>
                    <a:pt x="3342" y="1215"/>
                    <a:pt x="2482" y="2182"/>
                    <a:pt x="2562" y="2912"/>
                  </a:cubicBezTo>
                  <a:cubicBezTo>
                    <a:pt x="2642" y="3642"/>
                    <a:pt x="764" y="2799"/>
                    <a:pt x="791" y="2218"/>
                  </a:cubicBezTo>
                  <a:cubicBezTo>
                    <a:pt x="818" y="1637"/>
                    <a:pt x="-371" y="957"/>
                    <a:pt x="118" y="468"/>
                  </a:cubicBezTo>
                  <a:close/>
                </a:path>
              </a:pathLst>
            </a:custGeom>
            <a:solidFill>
              <a:srgbClr val="FFD302"/>
            </a:solidFill>
            <a:ln w="28575">
              <a:solidFill>
                <a:schemeClr val="bg1"/>
              </a:solidFill>
            </a:ln>
            <a:effectLst>
              <a:outerShdw blurRad="101600" dist="38100" dir="2700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Words>
  <Application>WPS 演示</Application>
  <PresentationFormat>宽屏</PresentationFormat>
  <Paragraphs>73</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方正书宋_GBK</vt:lpstr>
      <vt:lpstr>Wingdings</vt:lpstr>
      <vt:lpstr>仓耳渔阳体 W05</vt:lpstr>
      <vt:lpstr>宋体</vt:lpstr>
      <vt:lpstr>苹方-简</vt:lpstr>
      <vt:lpstr>Source Han Sans Normal</vt:lpstr>
      <vt:lpstr>Source Han Sans Light</vt:lpstr>
      <vt:lpstr>冬青黑体简体中文</vt:lpstr>
      <vt:lpstr>Source Han Sans Bold</vt:lpstr>
      <vt:lpstr>Calibri</vt:lpstr>
      <vt:lpstr>微软雅黑</vt:lpstr>
      <vt:lpstr>宋体</vt:lpstr>
      <vt:lpstr>Arial Unicode MS</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jucher</dc:creator>
  <cp:lastModifiedBy>changba-os-203</cp:lastModifiedBy>
  <cp:revision>55</cp:revision>
  <dcterms:created xsi:type="dcterms:W3CDTF">2021-08-20T06:01:16Z</dcterms:created>
  <dcterms:modified xsi:type="dcterms:W3CDTF">2021-08-20T06:01:16Z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