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  <p:sldMasterId id="2147483840" r:id="rId2"/>
    <p:sldMasterId id="2147483660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65F16-0B4F-4A56-5EFD-C953A67E470C}" v="42" dt="2025-02-28T11:55:41.540"/>
    <p1510:client id="{C4616B34-F45D-3A5F-79C3-DA9EAA722250}" v="273" dt="2025-02-28T12:53:01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9220098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D3AA00-F732-F9B8-F99B-1F151EA3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6180032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4" y="621773"/>
            <a:ext cx="6180031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4" y="5714228"/>
            <a:ext cx="6180032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D3AA00-F732-F9B8-F99B-1F151EA3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D6AEF20-CE84-C79D-167E-CBA6A726CE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48638" y="620713"/>
            <a:ext cx="3404235" cy="5619962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0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D0AB7712-25FD-33A6-4676-A772E6717C60}"/>
              </a:ext>
            </a:extLst>
          </p:cNvPr>
          <p:cNvSpPr/>
          <p:nvPr userDrawn="1"/>
        </p:nvSpPr>
        <p:spPr>
          <a:xfrm rot="16200000">
            <a:off x="4413805" y="-2194669"/>
            <a:ext cx="4309056" cy="11247335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003" y="1552576"/>
            <a:ext cx="10048772" cy="3752850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2002" y="621773"/>
            <a:ext cx="10048770" cy="522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002" y="5714228"/>
            <a:ext cx="10048772" cy="5220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D3AA00-F732-F9B8-F99B-1F151EA3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3395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560896"/>
            <a:ext cx="10623448" cy="2069968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666" y="3738865"/>
            <a:ext cx="10623447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71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79457"/>
            <a:ext cx="5472113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3730844"/>
            <a:ext cx="5472112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1206973-93E1-65C9-EB97-7093D6CD53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665" y="1215814"/>
            <a:ext cx="4800600" cy="4209626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491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1903E91F-B7CF-F274-2E77-56744A5175B1}"/>
              </a:ext>
            </a:extLst>
          </p:cNvPr>
          <p:cNvSpPr/>
          <p:nvPr userDrawn="1"/>
        </p:nvSpPr>
        <p:spPr>
          <a:xfrm rot="5400000" flipH="1">
            <a:off x="5295107" y="-2141567"/>
            <a:ext cx="1592259" cy="9548874"/>
          </a:xfrm>
          <a:prstGeom prst="roundRect">
            <a:avLst>
              <a:gd name="adj" fmla="val 70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150" y="1836738"/>
            <a:ext cx="9537702" cy="1592261"/>
          </a:xfrm>
        </p:spPr>
        <p:txBody>
          <a:bodyPr vert="horz" lIns="90000" tIns="45720" rIns="91440" bIns="45720" rtlCol="0" anchor="b">
            <a:noAutofit/>
          </a:bodyPr>
          <a:lstStyle>
            <a:lvl1pPr algn="ctr"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5700" y="359410"/>
            <a:ext cx="4800600" cy="522000"/>
          </a:xfrm>
        </p:spPr>
        <p:txBody>
          <a:bodyPr anchor="t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5700" y="5981701"/>
            <a:ext cx="4800600" cy="522000"/>
          </a:xfrm>
        </p:spPr>
        <p:txBody>
          <a:bodyPr anchor="b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1" y="3867202"/>
            <a:ext cx="8137522" cy="1153978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800" dirty="0"/>
            </a:lvl1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918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69FA61-9831-1372-1A61-C18CF3D7BB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39E2E74-0E5D-08C3-2ACE-0ADE382EA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E7ED37-64DE-D527-CE68-BF7F6C350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1B52FCB-09C4-4EEE-90EE-E6A1F0A456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28460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5538FE7-963B-0A33-FE47-20EA869B98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28460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EF0169F-28E2-6EE3-7D48-6BB6505E3E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28460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BBEE820-C99B-C208-169D-7CFE4FADB46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28460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75073-404F-6B13-4DC4-3FCE640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03814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0713"/>
            <a:ext cx="5184774" cy="112412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083050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69FA61-9831-1372-1A61-C18CF3D7BB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206162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39E2E74-0E5D-08C3-2ACE-0ADE382EA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32927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E7ED37-64DE-D527-CE68-BF7F6C350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45238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75073-404F-6B13-4DC4-3FCE640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56206363-A252-3CC3-612D-CE40B0BD56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470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5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3"/>
            <a:ext cx="6174318" cy="112412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90904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741832D-D807-EE9E-374D-FE3D9C19C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80753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8F5A0A3-9E68-FD52-D704-1C3A505415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70602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D08B1-B2E1-9AF3-1387-04210F8E0B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60451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5E007AB-3574-D372-253B-64A667E95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3005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0499D5-0500-8CED-B954-27DCF48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7A7F33D-FB60-1ED6-8A2E-C4EA1A3B7C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8638" y="620713"/>
            <a:ext cx="3419475" cy="5619962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143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06466" y="2717759"/>
            <a:ext cx="5616576" cy="142248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5300" y="620713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741832D-D807-EE9E-374D-FE3D9C19C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35300" y="1840889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8F5A0A3-9E68-FD52-D704-1C3A505415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5300" y="3061065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D08B1-B2E1-9AF3-1387-04210F8E0B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35300" y="4281241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5E007AB-3574-D372-253B-64A667E95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35300" y="5501417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0499D5-0500-8CED-B954-27DCF48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8175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631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741832D-D807-EE9E-374D-FE3D9C19C4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6978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8F5A0A3-9E68-FD52-D704-1C3A505415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6325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D08B1-B2E1-9AF3-1387-04210F8E0B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5672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5E007AB-3574-D372-253B-64A667E95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19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0499D5-0500-8CED-B954-27DCF48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79598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0499D5-0500-8CED-B954-27DCF48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35752EA3-A634-0364-E159-157D2C370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820" y="1614115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4389AB8-65EC-1E82-B009-F9F218EA9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2688" y="1155807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Website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E189449-B4C1-1F47-D6EE-3CAD1F6448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41820" y="2860408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20BA4-6969-7570-6785-2CBC9BEC75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42688" y="2402100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FCEDD24-C3D1-9F87-E277-C98B148778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41820" y="4106701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D3DF815-3343-8353-8B48-FEE2A86F8C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42688" y="3648393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1B51A0-DD2E-CE77-E536-7BF81FC217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41820" y="5352994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87503BE-02A6-2E06-EF12-B015BDECDF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942688" y="4894686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18144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0499D5-0500-8CED-B954-27DCF48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8" name="Text Placeholder 93">
            <a:extLst>
              <a:ext uri="{FF2B5EF4-FFF2-40B4-BE49-F238E27FC236}">
                <a16:creationId xmlns:a16="http://schemas.microsoft.com/office/drawing/2014/main" id="{7670C8FF-A693-63E7-E147-A6CBA23F0BD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61567" y="130320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0" name="Text Placeholder 91">
            <a:extLst>
              <a:ext uri="{FF2B5EF4-FFF2-40B4-BE49-F238E27FC236}">
                <a16:creationId xmlns:a16="http://schemas.microsoft.com/office/drawing/2014/main" id="{63DF8A5E-A960-6006-6271-6FF245D7AA1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8046" y="2522371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1" name="Text Placeholder 89">
            <a:extLst>
              <a:ext uri="{FF2B5EF4-FFF2-40B4-BE49-F238E27FC236}">
                <a16:creationId xmlns:a16="http://schemas.microsoft.com/office/drawing/2014/main" id="{0A83D25A-34BF-E120-4C79-2D8D3169F98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8387" y="3822665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2" name="Text Placeholder 87">
            <a:extLst>
              <a:ext uri="{FF2B5EF4-FFF2-40B4-BE49-F238E27FC236}">
                <a16:creationId xmlns:a16="http://schemas.microsoft.com/office/drawing/2014/main" id="{59D43615-3512-AE2F-E28E-4D85AA053EB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76962" y="5069128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4389AB8-65EC-1E82-B009-F9F218EA93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2688" y="1155807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7120BA4-6969-7570-6785-2CBC9BEC75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42688" y="2402100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D3DF815-3343-8353-8B48-FEE2A86F8C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2688" y="3648393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87503BE-02A6-2E06-EF12-B015BDECDF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2688" y="4894686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7255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0378D4-15A0-2E90-A8D7-A0314670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DDA15-A7DD-F841-8E03-085BFB74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40874" cy="1858962"/>
          </a:xfrm>
        </p:spPr>
        <p:txBody>
          <a:bodyPr lIns="90000" tIns="45720" rIns="91440" bIns="45720" anchor="b">
            <a:no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6BB3691-A377-48D5-AB6B-D70DDE369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0" y="5395963"/>
            <a:ext cx="9540873" cy="841325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38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0378D4-15A0-2E90-A8D7-A0314670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DDA15-A7DD-F841-8E03-085BFB74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3429000"/>
            <a:ext cx="10356850" cy="1858962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6BB3691-A377-48D5-AB6B-D70DDE369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926" y="5395963"/>
            <a:ext cx="10356850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464D33E-6675-7632-F94C-0ED592065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" y="945650"/>
            <a:ext cx="10356850" cy="2160000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4000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2CE7BFB1-8468-0DFD-4D26-B64DC9489C0F}"/>
              </a:ext>
            </a:extLst>
          </p:cNvPr>
          <p:cNvSpPr/>
          <p:nvPr userDrawn="1"/>
        </p:nvSpPr>
        <p:spPr>
          <a:xfrm rot="5400000" flipH="1">
            <a:off x="4613276" y="-273053"/>
            <a:ext cx="1592259" cy="9529764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0378D4-15A0-2E90-A8D7-A0314670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DDA15-A7DD-F841-8E03-085BFB74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7" y="3695698"/>
            <a:ext cx="7783511" cy="159226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6BB3691-A377-48D5-AB6B-D70DDE369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38" y="5395963"/>
            <a:ext cx="7783511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4097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3536890"/>
            <a:ext cx="4768850" cy="2703785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7585" y="3537001"/>
            <a:ext cx="4377263" cy="270028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300" y="1269000"/>
            <a:ext cx="3060700" cy="2160000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7585" y="2949000"/>
            <a:ext cx="4377263" cy="48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FBA3-97BF-1E02-687E-262FAE77EF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892512"/>
            <a:ext cx="5184775" cy="434477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40858" y="1699260"/>
            <a:ext cx="4712085" cy="5158740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2344221"/>
            <a:ext cx="4250844" cy="389306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rgbClr val="FFFFFF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892512"/>
            <a:ext cx="4250267" cy="34371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7CDC-1579-584E-796D-26A12B7C63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67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8" y="5166833"/>
            <a:ext cx="10310285" cy="10704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8" y="4708525"/>
            <a:ext cx="10320866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8D726F-21E9-1443-329A-495907B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3A7ED48-B815-8444-3002-8C72940C32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456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91A26AD-DBF6-9053-57CE-B5575769C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43345" y="1534429"/>
            <a:ext cx="3137429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C42087-99E2-0230-BE28-5BB4521D90B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62" y="620714"/>
            <a:ext cx="5149851" cy="2656023"/>
          </a:xfrm>
        </p:spPr>
        <p:txBody>
          <a:bodyPr lIns="72000"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827591" cy="265602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8262" y="4029921"/>
            <a:ext cx="5149851" cy="22073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8262" y="3581262"/>
            <a:ext cx="5149851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4827591" cy="265602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6BDC-594B-EDC8-860B-08451D3FA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4098"/>
            <a:ext cx="5184775" cy="1916298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185857"/>
            <a:ext cx="5184773" cy="305481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692797"/>
            <a:ext cx="518477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7FC0-0DB3-4E7B-D0DF-53525272F4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0"/>
            <a:ext cx="4296832" cy="2147098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320999"/>
            <a:ext cx="4296833" cy="29162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874074"/>
            <a:ext cx="4296831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620713"/>
            <a:ext cx="5775636" cy="2808288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8" y="3647367"/>
            <a:ext cx="2723551" cy="2589921"/>
          </a:xfrm>
        </p:spPr>
        <p:txBody>
          <a:bodyPr/>
          <a:lstStyle/>
          <a:p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59" y="3647367"/>
            <a:ext cx="2723551" cy="258992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DCE21F-C1AF-06E2-CB39-E836C66B4B3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620713"/>
            <a:ext cx="10345208" cy="259338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45208" cy="766731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7"/>
            <a:ext cx="10345208" cy="13694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45208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43006C-0FE6-41CD-90C9-19BC88D7F30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857" y="3535266"/>
            <a:ext cx="10339918" cy="2702023"/>
          </a:xfrm>
        </p:spPr>
        <p:txBody>
          <a:bodyPr/>
          <a:lstStyle/>
          <a:p>
            <a:endParaRPr lang="en-ID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7" y="1882499"/>
            <a:ext cx="10339918" cy="1546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7" y="1466026"/>
            <a:ext cx="10339918" cy="30544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2CBD9-235B-6598-B119-54521446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FC20F5-7912-F878-4A2C-B67F216C330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28887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28887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5053857"/>
            <a:ext cx="10310284" cy="1183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1981250"/>
            <a:ext cx="3777379" cy="23981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5" y="1528887"/>
            <a:ext cx="3777379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E53180-FC5B-DA95-DFFD-C35B813D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63814F1-CF93-D56F-3147-B5DF16716AA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93" y="620713"/>
            <a:ext cx="4883782" cy="2808287"/>
          </a:xfrm>
        </p:spPr>
        <p:txBody>
          <a:bodyPr lIns="72000"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6993" y="4028187"/>
            <a:ext cx="4883783" cy="220910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6993" y="3581262"/>
            <a:ext cx="48837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4848860" cy="26544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5" y="1069226"/>
            <a:ext cx="4848860" cy="23597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7" y="622300"/>
            <a:ext cx="4848859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992C910-DE3E-2BFA-A0A9-72216C93F42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874684" cy="1873144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874684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87468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5999" y="620713"/>
            <a:ext cx="5472113" cy="2808288"/>
          </a:xfrm>
        </p:spPr>
        <p:txBody>
          <a:bodyPr/>
          <a:lstStyle/>
          <a:p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834F27-9D34-4AFD-BDD3-678D4809F2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9" y="4028187"/>
            <a:ext cx="5472113" cy="22091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9D06244-350E-A942-0379-5798A947A9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3581262"/>
            <a:ext cx="547211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50F7-00BD-F46B-E8A3-2D672F0EDDD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628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0306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05F364-FCB9-C539-905E-F63EDD6284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0306" y="1064146"/>
            <a:ext cx="5747807" cy="22702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510EC84-838F-4411-0430-C0140C1062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0306" y="617221"/>
            <a:ext cx="5747807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410149-DC04-C474-4874-2FEAA7F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467012" cy="1873144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FA75FAB-97A3-B77D-81D4-49505959A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467012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2918563-D68F-1EAA-A66C-EEA2414D7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4670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F72335A-EBF4-421F-974F-A4FFF702169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104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1675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315016"/>
            <a:ext cx="10299699" cy="9222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6151" y="4868091"/>
            <a:ext cx="103102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CD6209-02A2-BF3A-8A0A-72C4F4053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30B0F7A-B70E-51F5-0795-C9E5D1D154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7ABD378-8F9B-F492-BE6D-D0BCC49FE7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43345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35B3792-013C-B5CD-392F-7FC661EC981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3344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3A8A999-B654-2BED-F007-AA6E12CB209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CD6209-02A2-BF3A-8A0A-72C4F4053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30B0F7A-B70E-51F5-0795-C9E5D1D154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1589440-C9D7-8898-C783-B88FC5466C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25922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5B80D61-AE71-16FE-EFE7-0297EE79B7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5921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6F63666-011D-83D1-9457-7981AF416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859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AF511DF-8A11-AAE6-F382-F593EA2488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58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0D9ABC9-16A9-D9B9-743C-F64464494B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5922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0AA6B7C-1B7D-2A96-14C4-ED0E53BC8C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25921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D7C8412-25C8-53C6-A392-21052B199D3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29425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940859" y="2669981"/>
            <a:ext cx="10310282" cy="3567305"/>
          </a:xfrm>
        </p:spPr>
        <p:txBody>
          <a:bodyPr/>
          <a:lstStyle/>
          <a:p>
            <a:endParaRPr lang="en-UZ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0858" y="1466026"/>
            <a:ext cx="10310283" cy="1092927"/>
          </a:xfrm>
        </p:spPr>
        <p:txBody>
          <a:bodyPr anchor="t">
            <a:noAutofit/>
          </a:bodyPr>
          <a:lstStyle>
            <a:lvl1pPr>
              <a:defRPr sz="1600" b="0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BE58EA0-AC0D-D6DA-71E6-C42FB1CC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659FDE2-1576-74DD-AD48-DD06164146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F411E07-C45A-4691-A726-E97D9FBC2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3860C39-0A44-80AA-E957-2917099FCD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1BB18-F53B-0A9D-2BD7-C412600A958F}"/>
              </a:ext>
            </a:extLst>
          </p:cNvPr>
          <p:cNvSpPr/>
          <p:nvPr userDrawn="1"/>
        </p:nvSpPr>
        <p:spPr>
          <a:xfrm>
            <a:off x="905596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06FA701-BEC4-CB71-D686-42BD89250C2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5596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64EA404-6138-D627-9EB1-00E8B04F82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1702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3A8DFA9-280C-C060-AE93-281941EE284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77253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9F9D8C8-2931-B2FC-32E3-323308196C2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1062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71D3946-349B-BA11-1455-AE4FC4F3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72354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59AB76-0A53-85FE-AAA3-0D278BB077B8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D3D9C9-44C6-13A5-4DF4-E40E24C726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10BD521-32D6-0649-1395-6DBCBA7EFA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1DB42FF-E1FB-66AE-B971-EE85852B3C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00FB00D-92FC-D8DD-B9EA-CCD5B2DDC1D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A0953B-1BB5-847E-3131-BBBE1E6EB41E}"/>
              </a:ext>
            </a:extLst>
          </p:cNvPr>
          <p:cNvSpPr/>
          <p:nvPr userDrawn="1"/>
        </p:nvSpPr>
        <p:spPr>
          <a:xfrm>
            <a:off x="530465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2A08028-9576-66DB-D80A-BC384A7E6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0465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9CD7245-3E57-E3B3-681B-B129B58ACB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6572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CA8DFEA-7AB7-3108-ABB3-B7DCF2AFA06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25948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A1F667C-435F-ADB4-8DB5-9490B5C2D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29757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2387D8-4D59-5A3F-8EAA-1ED539E99C53}"/>
              </a:ext>
            </a:extLst>
          </p:cNvPr>
          <p:cNvSpPr/>
          <p:nvPr userDrawn="1"/>
        </p:nvSpPr>
        <p:spPr>
          <a:xfrm>
            <a:off x="906633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D98EA48-D056-61CE-9BA9-60C1014B92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6633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BC992EC-7848-014D-6A8F-B9D937838C0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2740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6F3871-FD52-64D0-A7CC-592A5E0FFBD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87626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474C90E-CA03-75AE-199D-9201EDE0AFB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91435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656BAC0-87E5-1F7F-8AEF-0D848C57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65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256638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56638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1770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3E303E53-E883-F31F-B0EF-9C83E5286FE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EB1B023-65BE-2121-905E-EA0ADE3AC9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00FFEE-B63D-47F7-ABFA-4E8C94939027}"/>
              </a:ext>
            </a:extLst>
          </p:cNvPr>
          <p:cNvSpPr/>
          <p:nvPr userDrawn="1"/>
        </p:nvSpPr>
        <p:spPr>
          <a:xfrm>
            <a:off x="396590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9628940-DB64-CDD3-9558-3AF186CEAC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590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39543A5-8549-22B9-CE98-E46101FDFDB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2697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37178317-7AD7-1793-70C8-DAF2879EF2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50871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719D9874-DD45-5B74-2394-7B25136B8A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50871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5F80D6-5EF7-5CB9-6F66-88B028DF6879}"/>
              </a:ext>
            </a:extLst>
          </p:cNvPr>
          <p:cNvSpPr/>
          <p:nvPr userDrawn="1"/>
        </p:nvSpPr>
        <p:spPr>
          <a:xfrm>
            <a:off x="6675176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13D8E8DD-5E90-42CF-F933-07E18FCA6C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7517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31F6A87-E06E-D174-ABAA-39FB48EAB1C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3624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A20E8338-51FE-46AC-AE96-F49E349AD08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60140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CD6FDCDC-59FC-F888-2E68-6F06679ACE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60140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F241AE-8BF7-31EC-4C22-1CB4EB94C6B9}"/>
              </a:ext>
            </a:extLst>
          </p:cNvPr>
          <p:cNvSpPr/>
          <p:nvPr userDrawn="1"/>
        </p:nvSpPr>
        <p:spPr>
          <a:xfrm>
            <a:off x="938444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74D4F959-752A-68C0-5287-871E9F90C75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38444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394EAB9-10E2-55AC-9B98-384F757B19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545511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726CA4D7-F6CD-E8F3-9B1E-8E77D35C94C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069409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381E3FA4-4A4B-B8C8-54E9-0A40FA95EF9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69409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3D1B3D3-98D5-BC37-D626-2B1EDAE9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05204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CF97631-08B2-A5C2-8BF2-87E4275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AEF2AC8-5D4C-4F6A-5401-6138BD9F3F4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940858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B4BF635-21E1-B410-4131-24C6D80BBE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8160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97C538-C227-CB40-16B4-4E181B7CF3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68159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200370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CF97631-08B2-A5C2-8BF2-87E4275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1AEF2AC8-5D4C-4F6A-5401-6138BD9F3F4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894617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B4BF635-21E1-B410-4131-24C6D80BBE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0858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97C538-C227-CB40-16B4-4E181B7CF3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0857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695370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13BCE2-0A6D-C8D2-C9E1-2F8BA3EF9CA8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525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7502318D-C9B6-8FC2-BC5A-6030A7CC19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5604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9563B44-8337-5F0B-620F-9F1FC82726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1528829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3FFA6C-71B6-18D2-0CAA-ABCCD8FFB9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2189782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9734082A-7D0B-8B55-702F-E4606E5A4F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595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B92122-5778-B082-4CDC-51A34FD254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259CAA-9EC1-5241-D861-774BDA2061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A3DD6A8-9CC5-B33D-D4AB-8824720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96547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13BCE2-0A6D-C8D2-C9E1-2F8BA3EF9CA8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517D083-270D-DAA5-E043-4BFA2E20E3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45063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117B132-6BD8-6968-EB7F-8CEA629615B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745063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5B747BF6-7C58-217F-8EE5-2C6BFCA6EDD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852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1AA6A16-C864-355B-782F-35575BADED1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4852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9ADF89D-D5C7-FC8E-6818-CB775018A96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351985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4C43DE1-02ED-1EDE-0BCD-E3695F8D9CB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51985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D87C08-98C4-30D0-4A33-FB1C0A81E5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10795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EC13A86-5897-1942-DBCC-938FFC6C84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1425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6674B4D-C210-B82F-CBC5-5A26D35DB38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717717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93BF8F5-6174-4D35-3121-0A618C4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86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55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13BCE2-0A6D-C8D2-C9E1-2F8BA3EF9CA8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1F5B98D-C55C-AF9F-2AA2-6CA1E6F157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990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0FF510C-0351-5B63-4816-3D8D0B7B0E2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4168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8D1E57D-D410-0BD7-599E-5F938BCE8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44168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DD32BBF8-5D7D-0A72-B915-8978F64684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124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1C2C9E0-61BF-65F2-5DD0-835D89A250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4673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F5D5A36-A0E5-5741-E4FB-ABC9A74BEE6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4673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01132B6A-A459-6C31-551E-FF431B65BF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50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3FF07D-729D-55CA-D669-E39DE54B5AB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9300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63FC0AA-8A01-F226-15FB-BFA014C78AA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249300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B92F9F51-E628-BB5B-223C-41F2E3DF28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71759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F0FBE25F-4837-F297-1C31-20D63BCB920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51867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7A435FF-E7EC-F7E3-020E-651F29654DC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351867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434FD51-B9AB-CE23-4562-A515946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186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13BCE2-0A6D-C8D2-C9E1-2F8BA3EF9CA8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41819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819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4EA2BE9-58BC-0572-1B9E-0FA595283A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28665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61B364E-A83B-A3EA-B6CC-0E60E1E4E9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63150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43423A4-80A0-CE47-E8E1-764C1342EB5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3150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8A297F5-4590-4545-34CF-C34D16B1A8C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4999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081EB8AA-039B-103B-BDD8-DB0E0350F72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84481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A65CEB2D-F47B-3273-4E6E-51154E7100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584481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95094D9D-6294-E6FD-58B5-E6F275CA014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71327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7D12B64-998D-AAD8-3174-D0E5B970DD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5812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95C8389-B549-221C-325C-9CB19F5B37A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5812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7B70761B-8854-8EE6-9623-674706326D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2658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D35FFEB-FE3F-C0A8-609C-C3A5252506D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27143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D9FE520-4833-4DC9-8B6A-A518983651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27143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956629A6-6CB5-7F74-1BFE-CA6E5D71430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398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300" b="1" dirty="0">
                <a:solidFill>
                  <a:srgbClr val="FFFFFF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FCB15D87-1FFA-1F68-310D-3FE9AEE4796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748474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34D7EBCA-CF40-FED9-412E-9B27ECEF9F8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748474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CF97631-08B2-A5C2-8BF2-87E4275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0163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3D6FCED-51B7-3659-9F46-2A163D565CF9}"/>
              </a:ext>
            </a:extLst>
          </p:cNvPr>
          <p:cNvGrpSpPr/>
          <p:nvPr userDrawn="1"/>
        </p:nvGrpSpPr>
        <p:grpSpPr>
          <a:xfrm>
            <a:off x="4134283" y="3142237"/>
            <a:ext cx="3923434" cy="1307812"/>
            <a:chOff x="4134283" y="2771991"/>
            <a:chExt cx="3923434" cy="13078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2D6D45-D33D-2367-08C5-5121C313416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F165CB7B-DB7B-A29B-A6B8-989925DEB91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641F20B0-869E-4B19-7D47-8D75F0197B5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Arc 49">
                <a:extLst>
                  <a:ext uri="{FF2B5EF4-FFF2-40B4-BE49-F238E27FC236}">
                    <a16:creationId xmlns:a16="http://schemas.microsoft.com/office/drawing/2014/main" id="{6B07CC81-8DBB-4725-2BD1-C2037F5F45F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67742A-9D9B-72FB-08A0-576F73A82E60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84D419AC-09D2-AFBE-82CC-1CEC625F40C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C1C3CFB3-BB55-68F9-F5F3-1ED6AB0617C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34951B9-CF54-DE2F-33D9-EF35CAB87DBE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5818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1904270"/>
            <a:ext cx="3101761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2565223"/>
            <a:ext cx="3101761" cy="86377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7502318D-C9B6-8FC2-BC5A-6030A7CC19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600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9563B44-8337-5F0B-620F-9F1FC82726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4711498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53FFA6C-71B6-18D2-0CAA-ABCCD8FFB9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5372451"/>
            <a:ext cx="3101761" cy="8637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9734082A-7D0B-8B55-702F-E4606E5A4F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73811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5B92122-5778-B082-4CDC-51A34FD254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1904270"/>
            <a:ext cx="3101761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259CAA-9EC1-5241-D861-774BDA2061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2565223"/>
            <a:ext cx="3101761" cy="86377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A3DD6A8-9CC5-B33D-D4AB-88247202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307FC68-642A-7DAC-8964-5D94B6BF78D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672873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5C1B60D6-C15B-A3E8-8483-767E20F3F91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728849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8E19A06C-A121-0F95-7F6E-33621F18C9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5980685" y="433473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5310455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5E7CE-094F-A77A-7098-E3261A25F3F5}"/>
              </a:ext>
            </a:extLst>
          </p:cNvPr>
          <p:cNvGrpSpPr/>
          <p:nvPr userDrawn="1"/>
        </p:nvGrpSpPr>
        <p:grpSpPr>
          <a:xfrm>
            <a:off x="3480378" y="3142237"/>
            <a:ext cx="5231244" cy="1307812"/>
            <a:chOff x="4134283" y="3357980"/>
            <a:chExt cx="5231244" cy="13078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7F54A7-A03C-599E-EF08-C8ED0DCD2EDC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43" name="Arc 47">
                <a:extLst>
                  <a:ext uri="{FF2B5EF4-FFF2-40B4-BE49-F238E27FC236}">
                    <a16:creationId xmlns:a16="http://schemas.microsoft.com/office/drawing/2014/main" id="{38E81E1F-E1E8-79C8-B4C9-37FEAFA48B9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Arc 48">
                <a:extLst>
                  <a:ext uri="{FF2B5EF4-FFF2-40B4-BE49-F238E27FC236}">
                    <a16:creationId xmlns:a16="http://schemas.microsoft.com/office/drawing/2014/main" id="{D4793004-F594-4C3E-BFBA-906A60812CE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48F8B7-EF00-A006-AFA8-F7D3260C5BC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41" name="Arc 47">
                <a:extLst>
                  <a:ext uri="{FF2B5EF4-FFF2-40B4-BE49-F238E27FC236}">
                    <a16:creationId xmlns:a16="http://schemas.microsoft.com/office/drawing/2014/main" id="{B88231F7-03A6-A28C-07E0-E2AED4BBEA99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Arc 48">
                <a:extLst>
                  <a:ext uri="{FF2B5EF4-FFF2-40B4-BE49-F238E27FC236}">
                    <a16:creationId xmlns:a16="http://schemas.microsoft.com/office/drawing/2014/main" id="{12D21710-2607-A7D0-3205-C403449E874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925D03-5D96-F376-83B8-242DEC102CAE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186A7FE-1014-A03D-D24A-111D748E448E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09588393-4794-4A69-304D-07D6D172862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9A8FC3-86A7-9C92-E969-4301817E8243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2FD053BC-E8A1-DC73-9419-FF28495D086F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27FF3837-E993-C043-A4C8-2B5C3F99678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9892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0857" y="3109474"/>
            <a:ext cx="2211365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0857" y="3770427"/>
            <a:ext cx="2211365" cy="87053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E517D083-270D-DAA5-E043-4BFA2E20E3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48736" y="470452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117B132-6BD8-6968-EB7F-8CEA629615B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48736" y="5365481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5B747BF6-7C58-217F-8EE5-2C6BFCA6EDD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40686" y="1482872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1AA6A16-C864-355B-782F-35575BADED1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640686" y="2143825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9ADF89D-D5C7-FC8E-6818-CB775018A96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59080" y="3073491"/>
            <a:ext cx="2211365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4C43DE1-02ED-1EDE-0BCD-E3695F8D9CB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59080" y="3734444"/>
            <a:ext cx="2211365" cy="87053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FD87C08-98C4-30D0-4A33-FB1C0A81E5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0851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EC13A86-5897-1942-DBCC-938FFC6C84C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18118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6674B4D-C210-B82F-CBC5-5A26D35DB38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2771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93BF8F5-6174-4D35-3121-0A618C4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555B0678-033C-7D01-EC8C-FDF058503FD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018969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7D8FFDB4-2E26-514E-D01D-D1A021C7CC4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662680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2B47BE9B-FBB9-414D-2E8E-13397F50D23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334565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53" name="Text Placeholder 32">
            <a:extLst>
              <a:ext uri="{FF2B5EF4-FFF2-40B4-BE49-F238E27FC236}">
                <a16:creationId xmlns:a16="http://schemas.microsoft.com/office/drawing/2014/main" id="{0A99CB2D-3811-35E9-4573-74303E0D73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7942401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823637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377292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77292" y="219533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0FF510C-0351-5B63-4816-3D8D0B7B0E2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85543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8D1E57D-D410-0BD7-599E-5F938BCE8B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85543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1C2C9E0-61BF-65F2-5DD0-835D89A250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93794" y="151540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F5D5A36-A0E5-5741-E4FB-ABC9A74BEE6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93794" y="217636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3FF07D-729D-55CA-D669-E39DE54B5AB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2045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63FC0AA-8A01-F226-15FB-BFA014C78AA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2045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F0FBE25F-4837-F297-1C31-20D63BCB920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10297" y="150356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7A435FF-E7EC-F7E3-020E-651F29654DC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10297" y="216452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434FD51-B9AB-CE23-4562-A515946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5B29EE-277B-0D77-5882-FD02E4702914}"/>
              </a:ext>
            </a:extLst>
          </p:cNvPr>
          <p:cNvGrpSpPr/>
          <p:nvPr userDrawn="1"/>
        </p:nvGrpSpPr>
        <p:grpSpPr>
          <a:xfrm>
            <a:off x="2826473" y="3142237"/>
            <a:ext cx="6539055" cy="1307812"/>
            <a:chOff x="3480378" y="3357980"/>
            <a:chExt cx="6539055" cy="1307812"/>
          </a:xfrm>
        </p:grpSpPr>
        <p:sp>
          <p:nvSpPr>
            <p:cNvPr id="32" name="Arc 47">
              <a:extLst>
                <a:ext uri="{FF2B5EF4-FFF2-40B4-BE49-F238E27FC236}">
                  <a16:creationId xmlns:a16="http://schemas.microsoft.com/office/drawing/2014/main" id="{3092DDDF-3C36-CC7F-45F1-32D61799337C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47">
              <a:extLst>
                <a:ext uri="{FF2B5EF4-FFF2-40B4-BE49-F238E27FC236}">
                  <a16:creationId xmlns:a16="http://schemas.microsoft.com/office/drawing/2014/main" id="{2C9B50C7-E214-04C8-7313-3B0B541B18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Arc 48">
              <a:extLst>
                <a:ext uri="{FF2B5EF4-FFF2-40B4-BE49-F238E27FC236}">
                  <a16:creationId xmlns:a16="http://schemas.microsoft.com/office/drawing/2014/main" id="{365494F5-5677-C237-126F-D2E44E26768F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rc 47">
              <a:extLst>
                <a:ext uri="{FF2B5EF4-FFF2-40B4-BE49-F238E27FC236}">
                  <a16:creationId xmlns:a16="http://schemas.microsoft.com/office/drawing/2014/main" id="{A14E4C8B-F83F-4F16-B92C-5CE8C5DE6C64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rc 48">
              <a:extLst>
                <a:ext uri="{FF2B5EF4-FFF2-40B4-BE49-F238E27FC236}">
                  <a16:creationId xmlns:a16="http://schemas.microsoft.com/office/drawing/2014/main" id="{6C8BA7A0-55F8-BDDC-15A2-4AE4B866E54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0CCFEAA-CEA5-AA8F-C180-156622DD437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BDFA00A-0735-E082-CC40-65367940DE4E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3F8DD423-DFE6-33C2-797C-0EB043FB340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5039907-6D5E-9653-C39D-F5BEF0ADEF9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85915B2-74C0-7964-B1DE-164C0C2D1E6E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5114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91F5B98D-C55C-AF9F-2AA2-6CA1E6F157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5876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DD32BBF8-5D7D-0A72-B915-8978F64684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638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01132B6A-A459-6C31-551E-FF431B65BF9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7400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B92F9F51-E628-BB5B-223C-41F2E3DF28C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081622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26C778FA-EB24-7A30-32F7-221DD0B641A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3365064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3154D1D2-46B8-667A-C9A3-CBC9CBF73DA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98068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6EAF256E-1FC8-3338-E29A-0FD4DC71198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859630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54CB0B55-978D-9564-71EB-EBBCE2D6962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4702890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EDF547E8-096F-FB4D-36B6-BE7FFEB183E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7318511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2387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9D308A-05EA-7DAD-7A9C-6B6427E45E5F}"/>
              </a:ext>
            </a:extLst>
          </p:cNvPr>
          <p:cNvGrpSpPr/>
          <p:nvPr userDrawn="1"/>
        </p:nvGrpSpPr>
        <p:grpSpPr>
          <a:xfrm>
            <a:off x="2172567" y="3142237"/>
            <a:ext cx="7846866" cy="1307812"/>
            <a:chOff x="2105892" y="3357980"/>
            <a:chExt cx="7846866" cy="1307812"/>
          </a:xfrm>
        </p:grpSpPr>
        <p:sp>
          <p:nvSpPr>
            <p:cNvPr id="52" name="Arc 48">
              <a:extLst>
                <a:ext uri="{FF2B5EF4-FFF2-40B4-BE49-F238E27FC236}">
                  <a16:creationId xmlns:a16="http://schemas.microsoft.com/office/drawing/2014/main" id="{C5D2E2FB-5C44-86D9-0B02-6A0970DD13D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rc 47">
              <a:extLst>
                <a:ext uri="{FF2B5EF4-FFF2-40B4-BE49-F238E27FC236}">
                  <a16:creationId xmlns:a16="http://schemas.microsoft.com/office/drawing/2014/main" id="{5DB2784B-32CE-EEFD-4A65-D23DF9F61D98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Arc 47">
              <a:extLst>
                <a:ext uri="{FF2B5EF4-FFF2-40B4-BE49-F238E27FC236}">
                  <a16:creationId xmlns:a16="http://schemas.microsoft.com/office/drawing/2014/main" id="{2ED28BE4-612E-D795-362A-C7AE61C5E6C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Arc 48">
              <a:extLst>
                <a:ext uri="{FF2B5EF4-FFF2-40B4-BE49-F238E27FC236}">
                  <a16:creationId xmlns:a16="http://schemas.microsoft.com/office/drawing/2014/main" id="{1D0AD1F4-790F-F7F1-CC93-42493F00B5E3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Arc 47">
              <a:extLst>
                <a:ext uri="{FF2B5EF4-FFF2-40B4-BE49-F238E27FC236}">
                  <a16:creationId xmlns:a16="http://schemas.microsoft.com/office/drawing/2014/main" id="{B2FA0FF7-7291-1A81-AA54-10E2F7671975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Arc 48">
              <a:extLst>
                <a:ext uri="{FF2B5EF4-FFF2-40B4-BE49-F238E27FC236}">
                  <a16:creationId xmlns:a16="http://schemas.microsoft.com/office/drawing/2014/main" id="{031F97A1-7E68-2714-48AB-C113EA2CE96C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4688C10F-79F9-328D-03AE-17BC3F8693DF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AD1EB77F-4124-598E-3FF1-8B93DF78700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B1BCE312-124B-EA2B-00D9-A0B51DDCF35C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A1F9DAFF-D67C-2BF4-CB2A-293A4BAE6732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B8BA148A-9569-27BB-3D3E-B3EF0CB1AB27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4552EF2A-AF5D-DA17-CD6E-5FD69C2CB559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35D4D26-0C92-D6D2-76F0-F8DCDD903A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96473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D8CA9AE-DA67-5384-5BDB-3AFCB95BA20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2118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711B078-0F34-0C38-9CB2-9E21381F88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118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4EA2BE9-58BC-0572-1B9E-0FA595283A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0428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61B364E-A83B-A3EA-B6CC-0E60E1E4E9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3182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43423A4-80A0-CE47-E8E1-764C1342EB5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13182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E8A297F5-4590-4545-34CF-C34D16B1A8C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81209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081EB8AA-039B-103B-BDD8-DB0E0350F72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4246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A65CEB2D-F47B-3273-4E6E-51154E7100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4246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95094D9D-6294-E6FD-58B5-E6F275CA014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1990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7D12B64-998D-AAD8-3174-D0E5B970DD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75310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95C8389-B549-221C-325C-9CB19F5B37A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75310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7B70761B-8854-8EE6-9623-674706326D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2771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D35FFEB-FE3F-C0A8-609C-C3A5252506D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06374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D9FE520-4833-4DC9-8B6A-A518983651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06374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956629A6-6CB5-7F74-1BFE-CA6E5D71430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3552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/>
              <a:t>Milestone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FCB15D87-1FFA-1F68-310D-3FE9AEE4796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7438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34D7EBCA-CF40-FED9-412E-9B27ECEF9F8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7438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CF97631-08B2-A5C2-8BF2-87E4275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  <p:sp>
        <p:nvSpPr>
          <p:cNvPr id="64" name="Text Placeholder 32">
            <a:extLst>
              <a:ext uri="{FF2B5EF4-FFF2-40B4-BE49-F238E27FC236}">
                <a16:creationId xmlns:a16="http://schemas.microsoft.com/office/drawing/2014/main" id="{575B1370-7F57-AB2F-0F5B-F318AE527A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2711158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5" name="Text Placeholder 32">
            <a:extLst>
              <a:ext uri="{FF2B5EF4-FFF2-40B4-BE49-F238E27FC236}">
                <a16:creationId xmlns:a16="http://schemas.microsoft.com/office/drawing/2014/main" id="{5459C5FB-C1A0-A274-0E10-2DA1D62D6CB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532831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6" name="Text Placeholder 32">
            <a:extLst>
              <a:ext uri="{FF2B5EF4-FFF2-40B4-BE49-F238E27FC236}">
                <a16:creationId xmlns:a16="http://schemas.microsoft.com/office/drawing/2014/main" id="{EFE28EAA-B1EB-3486-FE4C-8AF1381429C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5400000">
            <a:off x="794547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7" name="Text Placeholder 32">
            <a:extLst>
              <a:ext uri="{FF2B5EF4-FFF2-40B4-BE49-F238E27FC236}">
                <a16:creationId xmlns:a16="http://schemas.microsoft.com/office/drawing/2014/main" id="{01C65DBF-009A-309C-9849-12F5CBD0989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5400000">
            <a:off x="4015894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8" name="Text Placeholder 32">
            <a:extLst>
              <a:ext uri="{FF2B5EF4-FFF2-40B4-BE49-F238E27FC236}">
                <a16:creationId xmlns:a16="http://schemas.microsoft.com/office/drawing/2014/main" id="{53CA63FB-6ED5-B354-6D9C-DB05CC436F4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6633053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  <p:sp>
        <p:nvSpPr>
          <p:cNvPr id="69" name="Text Placeholder 32">
            <a:extLst>
              <a:ext uri="{FF2B5EF4-FFF2-40B4-BE49-F238E27FC236}">
                <a16:creationId xmlns:a16="http://schemas.microsoft.com/office/drawing/2014/main" id="{8CB8851A-7250-70ED-5CF2-D60526C7DC9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9250212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826763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76" userDrawn="1">
          <p15:clr>
            <a:srgbClr val="FBAE40"/>
          </p15:clr>
        </p15:guide>
        <p15:guide id="2" pos="590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4066BA4-C530-D988-F31E-31E6227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26FCC87-3200-31A5-9997-BF4C2960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vert="vert270" lIns="91440" tIns="45720" rIns="91440" bIns="45720" rtlCol="0" anchor="ctr"/>
          <a:lstStyle>
            <a:lvl1pPr>
              <a:defRPr lang="en-ID" sz="1250" smtClean="0"/>
            </a:lvl1pPr>
          </a:lstStyle>
          <a:p>
            <a:pPr algn="ctr"/>
            <a:r>
              <a:rPr lang="en-GB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89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Website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Email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Phone Number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Location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81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54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94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Milestone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9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9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98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97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2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8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2" r:id="rId6"/>
    <p:sldLayoutId id="2147483828" r:id="rId7"/>
    <p:sldLayoutId id="2147483829" r:id="rId8"/>
    <p:sldLayoutId id="2147483830" r:id="rId9"/>
    <p:sldLayoutId id="2147483831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50441-F20F-D86E-35DF-018AB5CD96E2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7"/>
            <a:ext cx="10320867" cy="44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240674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rgbClr val="232220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620712"/>
            <a:ext cx="413319" cy="522000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rgbClr val="232220"/>
                </a:solidFill>
                <a:latin typeface="+mn-lt"/>
              </a:defRPr>
            </a:lvl1pPr>
          </a:lstStyle>
          <a:p>
            <a:r>
              <a:rPr lang="en-ID"/>
              <a:t>PRESENTATION TITLE</a:t>
            </a:r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4BF19539-7F9C-1152-E75E-E3EAE9BE39C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Group 15" hidden="1">
              <a:extLst>
                <a:ext uri="{FF2B5EF4-FFF2-40B4-BE49-F238E27FC236}">
                  <a16:creationId xmlns:a16="http://schemas.microsoft.com/office/drawing/2014/main" id="{E857EB74-1E11-BAEC-13BB-F7637F951B14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3FECE11E-F352-007E-8D4A-34C970E82E3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543CCBF1-93B5-FACE-9FB0-60BDE4F096B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AD5FC22C-F119-F8AE-853A-6775E4F1862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1A182F4D-DCA1-E52D-196F-B843383EA55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47E3927D-E4F5-AA3A-0FB8-C9150C17F5C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D67F307-FA8F-5D11-9ECB-6A6F16272E1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Frame 16" hidden="1">
              <a:extLst>
                <a:ext uri="{FF2B5EF4-FFF2-40B4-BE49-F238E27FC236}">
                  <a16:creationId xmlns:a16="http://schemas.microsoft.com/office/drawing/2014/main" id="{A04D18B3-6B5A-96A9-CCDA-C7FEC7520F5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91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D862AF7C-4E73-4D13-B741-7F846FA81906}"/>
              </a:ext>
            </a:extLst>
          </p:cNvPr>
          <p:cNvSpPr/>
          <p:nvPr userDrawn="1"/>
        </p:nvSpPr>
        <p:spPr>
          <a:xfrm>
            <a:off x="940858" y="-286160"/>
            <a:ext cx="1127760" cy="106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4D875-1616-FA9F-2147-3BBB236977F2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83" y="640080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48" r:id="rId2"/>
    <p:sldLayoutId id="2147483845" r:id="rId3"/>
    <p:sldLayoutId id="2147483851" r:id="rId4"/>
    <p:sldLayoutId id="2147483869" r:id="rId5"/>
    <p:sldLayoutId id="2147483870" r:id="rId6"/>
    <p:sldLayoutId id="2147483844" r:id="rId7"/>
    <p:sldLayoutId id="2147483858" r:id="rId8"/>
    <p:sldLayoutId id="2147483871" r:id="rId9"/>
    <p:sldLayoutId id="2147483842" r:id="rId10"/>
    <p:sldLayoutId id="2147483867" r:id="rId11"/>
    <p:sldLayoutId id="2147483865" r:id="rId12"/>
    <p:sldLayoutId id="2147483846" r:id="rId13"/>
    <p:sldLayoutId id="2147483857" r:id="rId14"/>
    <p:sldLayoutId id="2147483841" r:id="rId15"/>
    <p:sldLayoutId id="2147483843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868" r:id="rId30"/>
    <p:sldLayoutId id="2147483852" r:id="rId31"/>
    <p:sldLayoutId id="2147483853" r:id="rId32"/>
    <p:sldLayoutId id="2147483855" r:id="rId33"/>
    <p:sldLayoutId id="2147483859" r:id="rId34"/>
    <p:sldLayoutId id="2147483872" r:id="rId35"/>
    <p:sldLayoutId id="2147483873" r:id="rId36"/>
    <p:sldLayoutId id="2147483861" r:id="rId37"/>
    <p:sldLayoutId id="2147483860" r:id="rId38"/>
    <p:sldLayoutId id="2147483862" r:id="rId39"/>
    <p:sldLayoutId id="2147483866" r:id="rId40"/>
    <p:sldLayoutId id="2147483863" r:id="rId41"/>
    <p:sldLayoutId id="2147483864" r:id="rId42"/>
    <p:sldLayoutId id="2147483849" r:id="rId43"/>
    <p:sldLayoutId id="2147483847" r:id="rId44"/>
    <p:sldLayoutId id="2147483854" r:id="rId45"/>
    <p:sldLayoutId id="2147483856" r:id="rId46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393" userDrawn="1">
          <p15:clr>
            <a:srgbClr val="F26B43"/>
          </p15:clr>
        </p15:guide>
        <p15:guide id="7" pos="10636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1277" userDrawn="1">
          <p15:clr>
            <a:srgbClr val="F26B43"/>
          </p15:clr>
        </p15:guide>
        <p15:guide id="10" pos="254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5133" userDrawn="1">
          <p15:clr>
            <a:srgbClr val="F26B43"/>
          </p15:clr>
        </p15:guide>
        <p15:guide id="13" pos="6403" userDrawn="1">
          <p15:clr>
            <a:srgbClr val="F26B43"/>
          </p15:clr>
        </p15:guide>
        <p15:guide id="14" pos="71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F247-1F9C-6DEF-31A5-AA822AF2A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01119"/>
            <a:ext cx="10668000" cy="260888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Telecom Customer Churn Prediction</a:t>
            </a:r>
            <a:endParaRPr lang="en-US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02219-8DA8-064C-AC41-C731540B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016644"/>
            <a:ext cx="10668000" cy="20793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TELECOM CHURN 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Data Analysis, Model Development &amp; Business Recommendations</a:t>
            </a:r>
            <a:endParaRPr lang="en-US" dirty="0"/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Present By:[MUKULIKA BASAK]  Date: [03/02/25]</a:t>
            </a: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14283EA0-AF11-6BCE-E4D6-FEFBA60B881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68332373"/>
                  </p:ext>
                </p:extLst>
              </p:nvPr>
            </p:nvGraphicFramePr>
            <p:xfrm>
              <a:off x="3632547" y="6226478"/>
              <a:ext cx="793316" cy="17745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14283EA0-AF11-6BCE-E4D6-FEFBA60B88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2547" y="6226478"/>
                <a:ext cx="793316" cy="1774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25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CCB6-D05D-EE34-4E65-D922309F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: Business Recommendations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A511-8AA7-6939-022F-D368519328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Proactive Customer Retention:</a:t>
            </a:r>
            <a:r>
              <a:rPr lang="en-US" dirty="0">
                <a:ea typeface="+mn-lt"/>
                <a:cs typeface="+mn-lt"/>
              </a:rPr>
              <a:t> Offer special discounts &amp; custom plans.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Engagement Campaigns:</a:t>
            </a:r>
            <a:r>
              <a:rPr lang="en-US" dirty="0">
                <a:ea typeface="+mn-lt"/>
                <a:cs typeface="+mn-lt"/>
              </a:rPr>
              <a:t> Incentivize continued usage (bonus data, free minutes).</a:t>
            </a:r>
            <a:endParaRPr lang="en-US" dirty="0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2E4-DEB4-B168-68D4-8007C7D9E5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Service Improvement:</a:t>
            </a:r>
            <a:r>
              <a:rPr lang="en-US" dirty="0">
                <a:ea typeface="+mn-lt"/>
                <a:cs typeface="+mn-lt"/>
              </a:rPr>
              <a:t> Address network issues identified from complaints.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b="1">
                <a:ea typeface="+mn-lt"/>
                <a:cs typeface="+mn-lt"/>
              </a:rPr>
              <a:t>Competitor Analysis:</a:t>
            </a:r>
            <a:r>
              <a:rPr lang="en-US">
                <a:ea typeface="+mn-lt"/>
                <a:cs typeface="+mn-lt"/>
              </a:rPr>
              <a:t> Track competitive pricing &amp; respond dynamically.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7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56CF-4AD2-97B2-64EE-BE041709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A28A-A6F0-EB69-6649-7200FD3C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Predicting churn helps prevent revenue loss.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Identified key customer behavior changes before churn.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Strategic interventions can improve retention &amp; profitability.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4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B5EA-36FF-1E5C-FDA9-201B64FB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43559"/>
            <a:ext cx="10668000" cy="2505559"/>
          </a:xfrm>
        </p:spPr>
        <p:txBody>
          <a:bodyPr/>
          <a:lstStyle/>
          <a:p>
            <a:r>
              <a:rPr lang="en-US" dirty="0"/>
              <a:t>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48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D4F9-C102-6309-17E7-7D80C6026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Business Problem</a:t>
            </a:r>
            <a:endParaRPr lang="en-US"/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CF340-B270-8802-3CE7-FED016AAD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422542"/>
            <a:ext cx="10668000" cy="2673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Telecom companies face a </a:t>
            </a:r>
            <a:r>
              <a:rPr lang="en-US" b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15-25% annual churn rate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Customer retention</a:t>
            </a:r>
            <a:r>
              <a:rPr lang="en-US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is more cost-effective than acquisition.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Goal: </a:t>
            </a:r>
            <a:r>
              <a:rPr lang="en-US" b="1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Predict high-value customer churn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and identify key indicators.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6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67FC-73AE-05D9-B8CB-89F9E861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148864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Understanding Churn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5D610-D01F-64CA-DF67-D5081EBEE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794243"/>
            <a:ext cx="10668000" cy="330175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b="1">
                <a:ea typeface="+mn-lt"/>
                <a:cs typeface="+mn-lt"/>
              </a:rPr>
              <a:t>Churn Definition:</a:t>
            </a:r>
            <a:r>
              <a:rPr lang="en-US">
                <a:ea typeface="+mn-lt"/>
                <a:cs typeface="+mn-lt"/>
              </a:rPr>
              <a:t> Customers who </a:t>
            </a:r>
            <a:r>
              <a:rPr lang="en-US" b="1">
                <a:ea typeface="+mn-lt"/>
                <a:cs typeface="+mn-lt"/>
              </a:rPr>
              <a:t>stopped using calls &amp; mobile internet</a:t>
            </a:r>
            <a:r>
              <a:rPr lang="en-US">
                <a:ea typeface="+mn-lt"/>
                <a:cs typeface="+mn-lt"/>
              </a:rPr>
              <a:t> in month 9.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1.Phases of Churn: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Good Phase (Months 6-7) – Normal usage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Action Phase (Month 8) – Behavior change.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Churn Phase (Month 9) – No activity detected.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F6C4-39D8-4DEA-A20B-6398972A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Data Overview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2694-1AE3-B609-66FA-8D6AD6AD3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Dataset includes customer records for </a:t>
            </a:r>
            <a:r>
              <a:rPr lang="en-US" b="1" dirty="0">
                <a:ea typeface="+mn-lt"/>
                <a:cs typeface="+mn-lt"/>
              </a:rPr>
              <a:t>four months (June–Sept)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Key attributes include </a:t>
            </a:r>
            <a:r>
              <a:rPr lang="en-US" b="1" dirty="0">
                <a:ea typeface="+mn-lt"/>
                <a:cs typeface="+mn-lt"/>
              </a:rPr>
              <a:t>call usage, recharge amount, and internet data consumption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Focus: </a:t>
            </a:r>
            <a:r>
              <a:rPr lang="en-US" b="1" dirty="0">
                <a:ea typeface="+mn-lt"/>
                <a:cs typeface="+mn-lt"/>
              </a:rPr>
              <a:t>High-value customers (top 30% by recharge amount in months 6-7).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570F0-126F-D254-EBAC-58CB81E5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Key attributes include </a:t>
            </a:r>
            <a:r>
              <a:rPr lang="en-US" sz="3000" b="1" dirty="0"/>
              <a:t>call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6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219518-97FA-F198-3E8E-58E0E13109B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F8E2-5460-1C0F-22DE-AF2798F1C18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Handling missing values</a:t>
            </a:r>
            <a:r>
              <a:rPr lang="en-US" b="0" dirty="0">
                <a:ea typeface="+mn-lt"/>
                <a:cs typeface="+mn-lt"/>
              </a:rPr>
              <a:t> and incorrect data types.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A6198D-90B1-D171-7B8D-109DE18D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60845"/>
            <a:ext cx="3564332" cy="4741834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Data Preprocessing &amp; Feature Engineering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EEBE-7459-4B56-0E75-9E6E033B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21F1-E80F-F2D8-945C-7322D78A0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8941D-A1B1-5561-D22A-1BA116A1CB7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15BDA2-BCA4-99C1-8E10-A02E597223E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b="0">
                <a:ea typeface="Calibri"/>
                <a:cs typeface="Calibri"/>
              </a:rPr>
              <a:t>Created new features based on usage trends.</a:t>
            </a:r>
            <a:endParaRPr lang="en-US" b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0DA09A-7E05-8EEB-94FA-1E3D2B1EBD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9D430F-09E7-8736-02B3-AFBA6BECF9C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b="0" dirty="0">
                <a:ea typeface="Calibri"/>
                <a:cs typeface="Calibri"/>
              </a:rPr>
              <a:t>Removed redundant or highly correlated features.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A44B33-B3FF-175F-F299-5A17A8B49A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418D02-F5D7-FDF5-07AA-600B30EFE0D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sz="1800" baseline="0">
                <a:solidFill>
                  <a:srgbClr val="414042"/>
                </a:solidFill>
                <a:latin typeface="Calibri"/>
              </a:rPr>
              <a:t>Final dataset prepared for modeling.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725D55-B6B6-2DA1-3131-2D5949A8951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77B7AF6-2813-505D-FEF1-4B734602C5C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 b="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A365F6-ABE9-20B2-BFA5-B0E89EF1369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A89BF7A-ADE3-7D90-FA4B-C2424F6EC29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C0523C-D891-407E-BC30-518222CF046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A50278B-B27A-1AA0-CE47-0F993F87DC8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3AD64E1-F49F-1493-B630-CC7EAA05AA2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36A9745-9225-9FCA-2547-005114C2AB6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90AB-DA6E-79C0-2654-821F66BE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Exploratory Data Analysis (EDA)</a:t>
            </a:r>
            <a:endParaRPr lang="en-US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5F83-F3B5-A6D7-FEA5-7FC26911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46881"/>
            <a:ext cx="5151119" cy="1201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Churn rate: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BC27F-65EB-1A83-4DEC-A41A838B4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 patterns: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Drop in recharge amount in Month 8 for churners.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Decline in call &amp; data usage before churn.</a:t>
            </a:r>
            <a:endParaRPr lang="en-US" dirty="0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18D8F-3BC7-DA9E-381F-5C7F86F34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200" b="0" dirty="0"/>
              <a:t>~5-10% among high-value customers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B4386-2FA6-8BD5-9CB4-2F698BD982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Higher churn rate among low-engagement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DC-6770-F0D0-A523-2247FCCD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Model Development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4E581-842B-ADB3-A52F-29C591F9D7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Classification Models Used: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Logistic Regression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Random Forest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XG Boost</a:t>
            </a:r>
            <a:endParaRPr lang="en-US" dirty="0" err="1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D30C2-BBC9-356E-15C5-FE0DBCC51A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Handling Class Imbalance: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SMOTE (Synthetic Minority Oversampling Technique)</a:t>
            </a:r>
            <a:endParaRPr lang="en-US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BEF3-4E8B-4B26-3DBD-028EB86B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Model Performance Evaluation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FB3E-7C6D-E858-BB5C-5AD0326CE6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Evaluation Metrics:</a:t>
            </a:r>
            <a:r>
              <a:rPr lang="en-US" dirty="0">
                <a:ea typeface="+mn-lt"/>
                <a:cs typeface="+mn-lt"/>
              </a:rPr>
              <a:t> Accuracy, Precision, Recall, F1-Score, AUC-ROC.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b="1" dirty="0">
                <a:ea typeface="+mn-lt"/>
                <a:cs typeface="+mn-lt"/>
              </a:rPr>
              <a:t>Best Model: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(Highest AUC-ROC &amp; Recall).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08AB5-4A87-38B6-0FA7-CA0A9B28AA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>
                <a:ea typeface="+mn-lt"/>
                <a:cs typeface="+mn-lt"/>
              </a:rPr>
              <a:t>Feature Importance Analysis: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Total outgoing minutes (Month 8)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Recharge amount trend (Months 6-8)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usage drop (Month 8)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6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3E26-0E5C-45E7-DEC6-E861B8D3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Key Findings</a:t>
            </a:r>
            <a:endParaRPr lang="en-US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A833-3023-0841-7FAA-14711EF7A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Early indicators of churn:</a:t>
            </a:r>
            <a:endParaRPr lang="en-US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733D2-2FB2-8A4C-A270-DD18953BFA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Reduced recharges in action phase.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Declining call and data usage.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High T2O (operator switching) calls before churn.</a:t>
            </a:r>
            <a:endParaRPr lang="en-US" dirty="0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FB079-0470-4F89-B348-D240F21AC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Churners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34F0F-D9A9-A124-675F-DCDB422010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Churners tend to explore competitor offers in Month 8.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9960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Ash">
  <a:themeElements>
    <a:clrScheme name="Custom 170">
      <a:dk1>
        <a:sysClr val="windowText" lastClr="000000"/>
      </a:dk1>
      <a:lt1>
        <a:sysClr val="window" lastClr="FFFFFF"/>
      </a:lt1>
      <a:dk2>
        <a:srgbClr val="232220"/>
      </a:dk2>
      <a:lt2>
        <a:srgbClr val="E7E6E6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563C1"/>
      </a:hlink>
      <a:folHlink>
        <a:srgbClr val="954F72"/>
      </a:folHlink>
    </a:clrScheme>
    <a:fontScheme name="Custom 120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DBFE4FC-69DD-41D7-BE67-4E6BFB6668C5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B698292-9D5B-4353-A36A-B7B7E9D6DD4E}">
  <we:reference id="wa200005669" version="2.0.0.0" store="en-US" storeType="omex"/>
  <we:alternateReferences>
    <we:reference id="wa200005669" version="2.0.0.0" store="omex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773E7C8-6C7D-4DAC-A0B3-89CEE362797A}">
  <we:reference id="wa200003233" version="2.0.0.3" store="en-US" storeType="omex"/>
  <we:alternateReferences>
    <we:reference id="wa200003233" version="2.0.0.3" store="omex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PebbleVTI</vt:lpstr>
      <vt:lpstr>Ash</vt:lpstr>
      <vt:lpstr>Coral</vt:lpstr>
      <vt:lpstr>Telecom Customer Churn Prediction </vt:lpstr>
      <vt:lpstr>Business Problem </vt:lpstr>
      <vt:lpstr>Understanding Churn </vt:lpstr>
      <vt:lpstr>Data Overview </vt:lpstr>
      <vt:lpstr>Data Preprocessing &amp; Feature Engineering </vt:lpstr>
      <vt:lpstr>Exploratory Data Analysis (EDA) </vt:lpstr>
      <vt:lpstr>Model Development </vt:lpstr>
      <vt:lpstr>Model Performance Evaluation </vt:lpstr>
      <vt:lpstr>Key Findings </vt:lpstr>
      <vt:lpstr>: Business Recommendations  </vt:lpstr>
      <vt:lpstr>Conclusion </vt:lpstr>
      <vt:lpstr>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138</cp:revision>
  <dcterms:created xsi:type="dcterms:W3CDTF">2025-02-28T11:08:40Z</dcterms:created>
  <dcterms:modified xsi:type="dcterms:W3CDTF">2025-02-28T12:53:24Z</dcterms:modified>
</cp:coreProperties>
</file>