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3" r:id="rId6"/>
    <p:sldId id="264" r:id="rId7"/>
    <p:sldId id="272" r:id="rId8"/>
    <p:sldId id="261" r:id="rId9"/>
    <p:sldId id="269" r:id="rId10"/>
    <p:sldId id="262" r:id="rId11"/>
    <p:sldId id="274" r:id="rId12"/>
    <p:sldId id="270" r:id="rId13"/>
    <p:sldId id="273" r:id="rId14"/>
    <p:sldId id="267" r:id="rId15"/>
    <p:sldId id="266"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8509C7-6B71-4EEB-818E-A25DC6F0D069}"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145981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8509C7-6B71-4EEB-818E-A25DC6F0D069}"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356369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8509C7-6B71-4EEB-818E-A25DC6F0D069}"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168350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8509C7-6B71-4EEB-818E-A25DC6F0D069}"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2DA10-03B0-4199-B810-A95998ECF58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763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8509C7-6B71-4EEB-818E-A25DC6F0D069}"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2997710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8509C7-6B71-4EEB-818E-A25DC6F0D069}"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1107510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8509C7-6B71-4EEB-818E-A25DC6F0D069}"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4164843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509C7-6B71-4EEB-818E-A25DC6F0D069}"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3571269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509C7-6B71-4EEB-818E-A25DC6F0D069}"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329043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509C7-6B71-4EEB-818E-A25DC6F0D069}"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160911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509C7-6B71-4EEB-818E-A25DC6F0D069}"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58992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8509C7-6B71-4EEB-818E-A25DC6F0D069}"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471098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8509C7-6B71-4EEB-818E-A25DC6F0D069}"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141546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8509C7-6B71-4EEB-818E-A25DC6F0D069}"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394909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509C7-6B71-4EEB-818E-A25DC6F0D069}" type="datetimeFigureOut">
              <a:rPr lang="en-IN" smtClean="0"/>
              <a:t>16-05-2024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385910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8509C7-6B71-4EEB-818E-A25DC6F0D069}"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248368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8509C7-6B71-4EEB-818E-A25DC6F0D069}"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2DA10-03B0-4199-B810-A95998ECF58D}" type="slidenum">
              <a:rPr lang="en-IN" smtClean="0"/>
              <a:t>‹#›</a:t>
            </a:fld>
            <a:endParaRPr lang="en-IN"/>
          </a:p>
        </p:txBody>
      </p:sp>
    </p:spTree>
    <p:extLst>
      <p:ext uri="{BB962C8B-B14F-4D97-AF65-F5344CB8AC3E}">
        <p14:creationId xmlns:p14="http://schemas.microsoft.com/office/powerpoint/2010/main" val="22221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B8509C7-6B71-4EEB-818E-A25DC6F0D069}" type="datetimeFigureOut">
              <a:rPr lang="en-IN" smtClean="0"/>
              <a:t>16-05-2024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DD2DA10-03B0-4199-B810-A95998ECF58D}" type="slidenum">
              <a:rPr lang="en-IN" smtClean="0"/>
              <a:t>‹#›</a:t>
            </a:fld>
            <a:endParaRPr lang="en-IN"/>
          </a:p>
        </p:txBody>
      </p:sp>
    </p:spTree>
    <p:extLst>
      <p:ext uri="{BB962C8B-B14F-4D97-AF65-F5344CB8AC3E}">
        <p14:creationId xmlns:p14="http://schemas.microsoft.com/office/powerpoint/2010/main" val="394627843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268" y="-95250"/>
            <a:ext cx="12120732" cy="2250281"/>
          </a:xfrm>
        </p:spPr>
        <p:txBody>
          <a:bodyPr>
            <a:normAutofit/>
          </a:bodyPr>
          <a:lstStyle/>
          <a:p>
            <a:r>
              <a:rPr lang="en-US" sz="7200" b="1" i="1" u="sng" dirty="0">
                <a:latin typeface="Algerian" panose="04020705040A02060702" pitchFamily="82" charset="0"/>
              </a:rPr>
              <a:t>Weather </a:t>
            </a:r>
            <a:r>
              <a:rPr lang="en-GB" sz="7200" i="1" u="sng" dirty="0">
                <a:latin typeface="Algerian" panose="04020705040A02060702" pitchFamily="82" charset="0"/>
              </a:rPr>
              <a:t>prediction using machine learning </a:t>
            </a:r>
            <a:endParaRPr lang="en-IN" sz="7200" b="1" i="1" u="sng" dirty="0">
              <a:latin typeface="Algerian" panose="04020705040A02060702" pitchFamily="82" charset="0"/>
            </a:endParaRPr>
          </a:p>
        </p:txBody>
      </p:sp>
      <p:sp>
        <p:nvSpPr>
          <p:cNvPr id="5" name="Subtitle 4">
            <a:extLst>
              <a:ext uri="{FF2B5EF4-FFF2-40B4-BE49-F238E27FC236}">
                <a16:creationId xmlns:a16="http://schemas.microsoft.com/office/drawing/2014/main" id="{DEB22A4C-0C77-2235-A0A8-02084F6E8AAF}"/>
              </a:ext>
            </a:extLst>
          </p:cNvPr>
          <p:cNvSpPr>
            <a:spLocks noGrp="1"/>
          </p:cNvSpPr>
          <p:nvPr>
            <p:ph type="subTitle" idx="1"/>
          </p:nvPr>
        </p:nvSpPr>
        <p:spPr>
          <a:xfrm>
            <a:off x="297656" y="2631281"/>
            <a:ext cx="6500812" cy="3286125"/>
          </a:xfrm>
        </p:spPr>
        <p:txBody>
          <a:bodyPr/>
          <a:lstStyle/>
          <a:p>
            <a:pPr marL="342900" indent="-342900">
              <a:buFont typeface="Arial" panose="020B0604020202020204" pitchFamily="34" charset="0"/>
              <a:buChar char="•"/>
            </a:pPr>
            <a:r>
              <a:rPr lang="en-GB" b="1" i="1" u="sng" dirty="0"/>
              <a:t>DONE BY</a:t>
            </a:r>
            <a:r>
              <a:rPr lang="en-GB" i="1" dirty="0"/>
              <a:t>:</a:t>
            </a:r>
          </a:p>
          <a:p>
            <a:pPr marL="342900" indent="-342900">
              <a:buFont typeface="Arial" panose="020B0604020202020204" pitchFamily="34" charset="0"/>
              <a:buChar char="•"/>
            </a:pPr>
            <a:r>
              <a:rPr lang="en-GB" i="1" dirty="0"/>
              <a:t>B.GOUTHAM-(160122737171)</a:t>
            </a:r>
          </a:p>
          <a:p>
            <a:pPr marL="342900" indent="-342900">
              <a:buFont typeface="Arial" panose="020B0604020202020204" pitchFamily="34" charset="0"/>
              <a:buChar char="•"/>
            </a:pPr>
            <a:r>
              <a:rPr lang="en-GB" i="1" dirty="0"/>
              <a:t>B.SRIKAR-(160122737172)</a:t>
            </a:r>
          </a:p>
          <a:p>
            <a:pPr marL="342900" indent="-342900">
              <a:buFont typeface="Arial" panose="020B0604020202020204" pitchFamily="34" charset="0"/>
              <a:buChar char="•"/>
            </a:pPr>
            <a:r>
              <a:rPr lang="en-GB" i="1" dirty="0"/>
              <a:t>A.KUNAL-(160122737170)</a:t>
            </a:r>
            <a:endParaRPr lang="en-US" i="1" dirty="0"/>
          </a:p>
        </p:txBody>
      </p:sp>
      <p:pic>
        <p:nvPicPr>
          <p:cNvPr id="6" name="Picture 5">
            <a:extLst>
              <a:ext uri="{FF2B5EF4-FFF2-40B4-BE49-F238E27FC236}">
                <a16:creationId xmlns:a16="http://schemas.microsoft.com/office/drawing/2014/main" id="{24D8A1A4-093A-539F-BAE5-00EB72C5D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2589" y="2405063"/>
            <a:ext cx="5499955" cy="3667125"/>
          </a:xfrm>
          <a:prstGeom prst="rect">
            <a:avLst/>
          </a:prstGeom>
        </p:spPr>
      </p:pic>
    </p:spTree>
    <p:extLst>
      <p:ext uri="{BB962C8B-B14F-4D97-AF65-F5344CB8AC3E}">
        <p14:creationId xmlns:p14="http://schemas.microsoft.com/office/powerpoint/2010/main" val="3172658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C4CC-E2CF-EE60-5E7F-317B4CC1A3F0}"/>
              </a:ext>
            </a:extLst>
          </p:cNvPr>
          <p:cNvSpPr>
            <a:spLocks noGrp="1"/>
          </p:cNvSpPr>
          <p:nvPr>
            <p:ph type="title"/>
          </p:nvPr>
        </p:nvSpPr>
        <p:spPr>
          <a:xfrm>
            <a:off x="783167" y="189723"/>
            <a:ext cx="10353761" cy="1326321"/>
          </a:xfrm>
        </p:spPr>
        <p:txBody>
          <a:bodyPr/>
          <a:lstStyle/>
          <a:p>
            <a:r>
              <a:rPr lang="en-GB" i="1" u="sng" dirty="0"/>
              <a:t>USING API KEY AND JS CODE</a:t>
            </a:r>
            <a:endParaRPr lang="en-US" i="1" u="sng" dirty="0"/>
          </a:p>
        </p:txBody>
      </p:sp>
      <p:pic>
        <p:nvPicPr>
          <p:cNvPr id="4" name="Content Placeholder 3">
            <a:extLst>
              <a:ext uri="{FF2B5EF4-FFF2-40B4-BE49-F238E27FC236}">
                <a16:creationId xmlns:a16="http://schemas.microsoft.com/office/drawing/2014/main" id="{942266DE-8226-AA84-5338-516B9D0A78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096" y="1516044"/>
            <a:ext cx="8637553" cy="4823926"/>
          </a:xfrm>
        </p:spPr>
      </p:pic>
    </p:spTree>
    <p:extLst>
      <p:ext uri="{BB962C8B-B14F-4D97-AF65-F5344CB8AC3E}">
        <p14:creationId xmlns:p14="http://schemas.microsoft.com/office/powerpoint/2010/main" val="27097197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0920-1CE2-7CAE-828E-0638B795D00C}"/>
              </a:ext>
            </a:extLst>
          </p:cNvPr>
          <p:cNvSpPr>
            <a:spLocks noGrp="1"/>
          </p:cNvSpPr>
          <p:nvPr>
            <p:ph type="title"/>
          </p:nvPr>
        </p:nvSpPr>
        <p:spPr>
          <a:xfrm>
            <a:off x="745844" y="180392"/>
            <a:ext cx="10353761" cy="1326321"/>
          </a:xfrm>
        </p:spPr>
        <p:txBody>
          <a:bodyPr/>
          <a:lstStyle/>
          <a:p>
            <a:r>
              <a:rPr lang="en-IN" i="1" u="sng" dirty="0"/>
              <a:t>RESULTS</a:t>
            </a:r>
          </a:p>
        </p:txBody>
      </p:sp>
      <p:pic>
        <p:nvPicPr>
          <p:cNvPr id="5" name="Content Placeholder 4">
            <a:extLst>
              <a:ext uri="{FF2B5EF4-FFF2-40B4-BE49-F238E27FC236}">
                <a16:creationId xmlns:a16="http://schemas.microsoft.com/office/drawing/2014/main" id="{A492E1D6-0F2D-9898-8280-9B575AF911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559" y="1506713"/>
            <a:ext cx="9227976" cy="4978063"/>
          </a:xfrm>
        </p:spPr>
      </p:pic>
    </p:spTree>
    <p:extLst>
      <p:ext uri="{BB962C8B-B14F-4D97-AF65-F5344CB8AC3E}">
        <p14:creationId xmlns:p14="http://schemas.microsoft.com/office/powerpoint/2010/main" val="313833946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BD90-D56E-54DA-8990-F2B5C27169C8}"/>
              </a:ext>
            </a:extLst>
          </p:cNvPr>
          <p:cNvSpPr>
            <a:spLocks noGrp="1"/>
          </p:cNvSpPr>
          <p:nvPr>
            <p:ph type="title"/>
          </p:nvPr>
        </p:nvSpPr>
        <p:spPr>
          <a:xfrm>
            <a:off x="783166" y="105747"/>
            <a:ext cx="10353761" cy="1326321"/>
          </a:xfrm>
        </p:spPr>
        <p:txBody>
          <a:bodyPr/>
          <a:lstStyle/>
          <a:p>
            <a:r>
              <a:rPr lang="en-GB" i="1" u="sng" dirty="0"/>
              <a:t>Results</a:t>
            </a:r>
            <a:endParaRPr lang="en-IN" i="1" u="sng" dirty="0"/>
          </a:p>
        </p:txBody>
      </p:sp>
      <p:pic>
        <p:nvPicPr>
          <p:cNvPr id="6" name="Content Placeholder 5">
            <a:extLst>
              <a:ext uri="{FF2B5EF4-FFF2-40B4-BE49-F238E27FC236}">
                <a16:creationId xmlns:a16="http://schemas.microsoft.com/office/drawing/2014/main" id="{48DE63E8-E3CD-9845-3872-C19CEB56B9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919" y="1540213"/>
            <a:ext cx="10353761" cy="4756259"/>
          </a:xfrm>
        </p:spPr>
      </p:pic>
    </p:spTree>
    <p:extLst>
      <p:ext uri="{BB962C8B-B14F-4D97-AF65-F5344CB8AC3E}">
        <p14:creationId xmlns:p14="http://schemas.microsoft.com/office/powerpoint/2010/main" val="39150767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DEFE1D-96FB-D8B6-82C8-342751E3E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347" y="139959"/>
            <a:ext cx="7436497" cy="6578082"/>
          </a:xfrm>
          <a:prstGeom prst="rect">
            <a:avLst/>
          </a:prstGeom>
        </p:spPr>
      </p:pic>
    </p:spTree>
    <p:extLst>
      <p:ext uri="{BB962C8B-B14F-4D97-AF65-F5344CB8AC3E}">
        <p14:creationId xmlns:p14="http://schemas.microsoft.com/office/powerpoint/2010/main" val="265095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ECBE2E2-5509-E2A8-9B58-320DBDC8FEAB}"/>
              </a:ext>
            </a:extLst>
          </p:cNvPr>
          <p:cNvSpPr>
            <a:spLocks noGrp="1"/>
          </p:cNvSpPr>
          <p:nvPr>
            <p:ph idx="1"/>
          </p:nvPr>
        </p:nvSpPr>
        <p:spPr>
          <a:xfrm>
            <a:off x="913795" y="1226344"/>
            <a:ext cx="10353762" cy="4564856"/>
          </a:xfrm>
        </p:spPr>
        <p:txBody>
          <a:bodyPr/>
          <a:lstStyle/>
          <a:p>
            <a:r>
              <a:rPr lang="en-GB" dirty="0"/>
              <a:t>In conclusion, machine learning offers promising avenues for weather prediction, leveraging vast datasets and advanced algorithms to enhance accuracy and provide timely forecasts. However, continued research and development are crucial to address challenges such as data quality, model interpretability, and adapting to evolving climate patterns, ensuring reliable predictions for various applications and stakeholders.</a:t>
            </a:r>
          </a:p>
          <a:p>
            <a:r>
              <a:rPr lang="en-GB" dirty="0"/>
              <a:t>By analysing historical weather data, the project aims to develop predictive models that can anticipate future weather conditions with greater precision.</a:t>
            </a:r>
          </a:p>
          <a:p>
            <a:r>
              <a:rPr lang="en-GB" dirty="0"/>
              <a:t>Ultimately, the project contributes to advancing our understanding of weather prediction methodologies and serves as a foundation for future research and innovation in this critical field.</a:t>
            </a:r>
            <a:endParaRPr lang="en-US" dirty="0"/>
          </a:p>
        </p:txBody>
      </p:sp>
      <p:sp>
        <p:nvSpPr>
          <p:cNvPr id="7" name="Title 6">
            <a:extLst>
              <a:ext uri="{FF2B5EF4-FFF2-40B4-BE49-F238E27FC236}">
                <a16:creationId xmlns:a16="http://schemas.microsoft.com/office/drawing/2014/main" id="{338DD8F4-10C3-8F34-965D-63DC5BE64995}"/>
              </a:ext>
            </a:extLst>
          </p:cNvPr>
          <p:cNvSpPr>
            <a:spLocks noGrp="1"/>
          </p:cNvSpPr>
          <p:nvPr>
            <p:ph type="title"/>
          </p:nvPr>
        </p:nvSpPr>
        <p:spPr>
          <a:xfrm>
            <a:off x="913795" y="97631"/>
            <a:ext cx="10353761" cy="1326321"/>
          </a:xfrm>
        </p:spPr>
        <p:txBody>
          <a:bodyPr/>
          <a:lstStyle/>
          <a:p>
            <a:r>
              <a:rPr lang="en-GB" i="1" u="sng" dirty="0"/>
              <a:t>Conclusion</a:t>
            </a:r>
            <a:endParaRPr lang="en-US" i="1" u="sng" dirty="0"/>
          </a:p>
        </p:txBody>
      </p:sp>
    </p:spTree>
    <p:extLst>
      <p:ext uri="{BB962C8B-B14F-4D97-AF65-F5344CB8AC3E}">
        <p14:creationId xmlns:p14="http://schemas.microsoft.com/office/powerpoint/2010/main" val="1881334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0278-0685-BF58-22D0-CD9CB457B00D}"/>
              </a:ext>
            </a:extLst>
          </p:cNvPr>
          <p:cNvSpPr>
            <a:spLocks noGrp="1"/>
          </p:cNvSpPr>
          <p:nvPr>
            <p:ph type="title"/>
          </p:nvPr>
        </p:nvSpPr>
        <p:spPr>
          <a:xfrm>
            <a:off x="1040416" y="275252"/>
            <a:ext cx="10353761" cy="839756"/>
          </a:xfrm>
        </p:spPr>
        <p:txBody>
          <a:bodyPr/>
          <a:lstStyle/>
          <a:p>
            <a:r>
              <a:rPr lang="en-GB" i="1" u="sng" dirty="0"/>
              <a:t>References</a:t>
            </a:r>
            <a:endParaRPr lang="en-US" i="1" u="sng" dirty="0"/>
          </a:p>
        </p:txBody>
      </p:sp>
      <p:sp>
        <p:nvSpPr>
          <p:cNvPr id="5" name="Content Placeholder 4">
            <a:extLst>
              <a:ext uri="{FF2B5EF4-FFF2-40B4-BE49-F238E27FC236}">
                <a16:creationId xmlns:a16="http://schemas.microsoft.com/office/drawing/2014/main" id="{DB5A14E3-0ED0-734C-C86B-D87AD624818B}"/>
              </a:ext>
            </a:extLst>
          </p:cNvPr>
          <p:cNvSpPr>
            <a:spLocks noGrp="1"/>
          </p:cNvSpPr>
          <p:nvPr>
            <p:ph idx="1"/>
          </p:nvPr>
        </p:nvSpPr>
        <p:spPr>
          <a:xfrm>
            <a:off x="913795" y="1285875"/>
            <a:ext cx="10353762" cy="4965635"/>
          </a:xfrm>
        </p:spPr>
        <p:txBody>
          <a:bodyPr>
            <a:normAutofit fontScale="92500" lnSpcReduction="10000"/>
          </a:bodyPr>
          <a:lstStyle/>
          <a:p>
            <a:r>
              <a:rPr lang="en-GB" dirty="0"/>
              <a:t>Department of Environmental and Construction Engineering, University of Central Florida, Orlando, FL.
 Department of Computer Science, University of USA(1) Massachusetts Boston, Boston,
 </a:t>
            </a:r>
            <a:r>
              <a:rPr lang="en-GB" dirty="0" err="1"/>
              <a:t>Climateof</a:t>
            </a:r>
            <a:r>
              <a:rPr lang="en-GB" dirty="0"/>
              <a:t> Iowa, [online] Available: http://www.crh.noaa.gov/Image/dvn/downloads/Clim_IA_01.pdf.
Google Scholar 
NOAA
H. L. </a:t>
            </a:r>
            <a:r>
              <a:rPr lang="en-GB" dirty="0" err="1"/>
              <a:t>Cloke</a:t>
            </a:r>
            <a:r>
              <a:rPr lang="en-GB" dirty="0"/>
              <a:t> and F. </a:t>
            </a:r>
            <a:r>
              <a:rPr lang="en-GB" dirty="0" err="1"/>
              <a:t>Pappenberger</a:t>
            </a:r>
            <a:r>
              <a:rPr lang="en-GB" dirty="0"/>
              <a:t>, “Ensemble flood forecasting: a review”, Journal of Hydrology, vol. 375, no. 3, pp. 613-626, 2009
J. </a:t>
            </a:r>
            <a:r>
              <a:rPr lang="en-GB" dirty="0" err="1"/>
              <a:t>Thielen</a:t>
            </a:r>
            <a:r>
              <a:rPr lang="en-GB" dirty="0"/>
              <a:t>, K. </a:t>
            </a:r>
            <a:r>
              <a:rPr lang="en-GB" dirty="0" err="1"/>
              <a:t>Bogner</a:t>
            </a:r>
            <a:r>
              <a:rPr lang="en-GB" dirty="0"/>
              <a:t>, F. </a:t>
            </a:r>
            <a:r>
              <a:rPr lang="en-GB" dirty="0" err="1"/>
              <a:t>Pappenberger</a:t>
            </a:r>
            <a:r>
              <a:rPr lang="en-GB" dirty="0"/>
              <a:t>, M. </a:t>
            </a:r>
            <a:r>
              <a:rPr lang="en-GB" dirty="0" err="1"/>
              <a:t>Kalas</a:t>
            </a:r>
            <a:r>
              <a:rPr lang="en-GB" dirty="0"/>
              <a:t>, M. Del Medico and A. De </a:t>
            </a:r>
            <a:r>
              <a:rPr lang="en-GB" dirty="0" err="1"/>
              <a:t>Roo</a:t>
            </a:r>
            <a:r>
              <a:rPr lang="en-GB" dirty="0"/>
              <a:t>, “Monthly – medium – and short – range flood warning: testing the limits of predictability”, Meteorological Applications, vol. 16, no. 1, pp. 77-90, 2009.</a:t>
            </a:r>
            <a:endParaRPr lang="en-US" dirty="0"/>
          </a:p>
        </p:txBody>
      </p:sp>
    </p:spTree>
    <p:extLst>
      <p:ext uri="{BB962C8B-B14F-4D97-AF65-F5344CB8AC3E}">
        <p14:creationId xmlns:p14="http://schemas.microsoft.com/office/powerpoint/2010/main" val="14439596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6B3E7319-EA64-F013-FEAB-33A389119F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pic>
        <p:nvPicPr>
          <p:cNvPr id="11" name="Picture 10">
            <a:extLst>
              <a:ext uri="{FF2B5EF4-FFF2-40B4-BE49-F238E27FC236}">
                <a16:creationId xmlns:a16="http://schemas.microsoft.com/office/drawing/2014/main" id="{68801366-249E-A625-6E6C-1444AB6A60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4823" y="719665"/>
            <a:ext cx="3456604" cy="5418667"/>
          </a:xfrm>
          <a:prstGeom prst="rect">
            <a:avLst/>
          </a:prstGeom>
        </p:spPr>
      </p:pic>
    </p:spTree>
    <p:extLst>
      <p:ext uri="{BB962C8B-B14F-4D97-AF65-F5344CB8AC3E}">
        <p14:creationId xmlns:p14="http://schemas.microsoft.com/office/powerpoint/2010/main" val="106008673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950890"/>
            <a:ext cx="10353761" cy="534270"/>
          </a:xfrm>
        </p:spPr>
        <p:txBody>
          <a:bodyPr>
            <a:normAutofit fontScale="90000"/>
          </a:bodyPr>
          <a:lstStyle/>
          <a:p>
            <a:br>
              <a:rPr lang="en-US" dirty="0"/>
            </a:br>
            <a:br>
              <a:rPr lang="en-IN" dirty="0"/>
            </a:br>
            <a:br>
              <a:rPr lang="en-IN" dirty="0"/>
            </a:br>
            <a:br>
              <a:rPr lang="en-IN" dirty="0"/>
            </a:br>
            <a:br>
              <a:rPr lang="en-IN" dirty="0"/>
            </a:br>
            <a:br>
              <a:rPr lang="en-IN" dirty="0"/>
            </a:br>
            <a:br>
              <a:rPr lang="en-IN" dirty="0"/>
            </a:br>
            <a:r>
              <a:rPr lang="en-GB" i="1" u="sng" dirty="0"/>
              <a:t>Abstract</a:t>
            </a: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3" name="Content Placeholder 2"/>
          <p:cNvSpPr>
            <a:spLocks noGrp="1"/>
          </p:cNvSpPr>
          <p:nvPr>
            <p:ph idx="1"/>
          </p:nvPr>
        </p:nvSpPr>
        <p:spPr>
          <a:xfrm>
            <a:off x="167424" y="1275009"/>
            <a:ext cx="11809927" cy="4632101"/>
          </a:xfrm>
        </p:spPr>
        <p:txBody>
          <a:bodyPr/>
          <a:lstStyle/>
          <a:p>
            <a:r>
              <a:rPr lang="en-GB" dirty="0"/>
              <a:t>Revolutionizing Weather Forecasting: Machine Learning Approaches for Enhanced Prediction”
This abstract highlights the innovative use of machine learning in weather prediction, promising advancements in accuracy and reliability. It suggests a departure from traditional methods towards more sophisticated techniques, aiming to improve forecasting capabilities.</a:t>
            </a:r>
          </a:p>
          <a:p>
            <a:r>
              <a:rPr lang="en-GB" dirty="0"/>
              <a:t>Traditional forecasting methods often face challenges in accurately predicting complex atmospheric phenomena. Leveraging advancements in machine learning, this study aims to improve the accuracy and reliability of weather predictions.</a:t>
            </a:r>
          </a:p>
          <a:p>
            <a:r>
              <a:rPr lang="en-GB" dirty="0"/>
              <a:t>By analysing vast datasets of historical weather data and employing sophisticated machine learning algorithms, this research endeavours' to extract meaningful patterns and relationships to forecast future weather conditions with greater precision.</a:t>
            </a:r>
            <a:endParaRPr lang="en-IN" dirty="0"/>
          </a:p>
        </p:txBody>
      </p:sp>
    </p:spTree>
    <p:extLst>
      <p:ext uri="{BB962C8B-B14F-4D97-AF65-F5344CB8AC3E}">
        <p14:creationId xmlns:p14="http://schemas.microsoft.com/office/powerpoint/2010/main" val="36024688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58840"/>
            <a:ext cx="10353761" cy="1326321"/>
          </a:xfrm>
        </p:spPr>
        <p:txBody>
          <a:bodyPr/>
          <a:lstStyle/>
          <a:p>
            <a:r>
              <a:rPr lang="en-GB" i="1" u="sng" dirty="0"/>
              <a:t>Introduction </a:t>
            </a:r>
            <a:endParaRPr lang="en-IN" i="1" u="sng" dirty="0"/>
          </a:p>
        </p:txBody>
      </p:sp>
      <p:sp>
        <p:nvSpPr>
          <p:cNvPr id="3" name="Content Placeholder 2"/>
          <p:cNvSpPr>
            <a:spLocks noGrp="1"/>
          </p:cNvSpPr>
          <p:nvPr>
            <p:ph idx="1"/>
          </p:nvPr>
        </p:nvSpPr>
        <p:spPr>
          <a:xfrm>
            <a:off x="584060" y="1229177"/>
            <a:ext cx="11226285" cy="5147460"/>
          </a:xfrm>
        </p:spPr>
        <p:txBody>
          <a:bodyPr>
            <a:normAutofit/>
          </a:bodyPr>
          <a:lstStyle/>
          <a:p>
            <a:r>
              <a:rPr lang="en-GB" dirty="0"/>
              <a:t>Weather forecasting is the process of predicting the state of the atmosphere and its effects on Earth’s surface for a future time and specific location.
The goal of weather forecasting is to provide accurate and timely information about upcoming weather conditions, which can help people prepare for potential hazards such as severe storms, floods, or heat wave
 Machine learning (ML) is increasingly being used in weather forecasting to improve the accuracy of weather predictions.</a:t>
            </a:r>
          </a:p>
          <a:p>
            <a:r>
              <a:rPr lang="en-GB" dirty="0"/>
              <a:t>Practical Applications: By harnessing the potential of machine learning, weather prediction models can provide valuable insights into future weather conditions, enabling better planning and risk management strategies across various sectors.</a:t>
            </a:r>
          </a:p>
          <a:p>
            <a:r>
              <a:rPr lang="en-GB" dirty="0"/>
              <a:t>With access to vast repositories of historical weather data, machine learning algorithms can discern complex patterns and relationships to generate more precise forecasts.</a:t>
            </a:r>
            <a:endParaRPr lang="en-IN" dirty="0"/>
          </a:p>
        </p:txBody>
      </p:sp>
    </p:spTree>
    <p:extLst>
      <p:ext uri="{BB962C8B-B14F-4D97-AF65-F5344CB8AC3E}">
        <p14:creationId xmlns:p14="http://schemas.microsoft.com/office/powerpoint/2010/main" val="1725250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006" y="96592"/>
            <a:ext cx="10353761" cy="1326321"/>
          </a:xfrm>
        </p:spPr>
        <p:txBody>
          <a:bodyPr/>
          <a:lstStyle/>
          <a:p>
            <a:r>
              <a:rPr lang="en-GB" i="1" u="sng" dirty="0"/>
              <a:t>Literature survey</a:t>
            </a:r>
            <a:endParaRPr lang="en-IN" i="1" u="sng" dirty="0"/>
          </a:p>
        </p:txBody>
      </p:sp>
      <p:sp>
        <p:nvSpPr>
          <p:cNvPr id="3" name="Content Placeholder 2"/>
          <p:cNvSpPr>
            <a:spLocks noGrp="1"/>
          </p:cNvSpPr>
          <p:nvPr>
            <p:ph idx="1"/>
          </p:nvPr>
        </p:nvSpPr>
        <p:spPr>
          <a:xfrm>
            <a:off x="128789" y="1184988"/>
            <a:ext cx="11887200" cy="5576420"/>
          </a:xfrm>
        </p:spPr>
        <p:txBody>
          <a:bodyPr>
            <a:normAutofit/>
          </a:bodyPr>
          <a:lstStyle/>
          <a:p>
            <a:r>
              <a:rPr lang="en-GB" dirty="0"/>
              <a:t>The reconciliation of HTML, CSS, and JavaScript empowers the production of an outwardly engaging and intelligent connection point, upgrading ease of use and client commitment. Through cautious plan and execution, the application looks to meet the different necessities of clients looking for climate data for individual, sporting, or proficient purposes.
This paper presents an outline of the application’s engineering, featuring key plan contemplations and specialized highlights. Furthermore, it talks about the usage of outside APIs, like the Open Weather Map Programming interface, to recover climate information and shows how JavaScript works with dynamic substance updates and client connections.
By and large, this paper means to exhibit the capability of online advances in conveying important administrations to clients and cultivating development in the domain of climate applications. It highlights the significance of client driven plan and strong specialized execution in making viable and effective web applications. Through proceeded with investigation and refinement, online climate applications can proceed to advance and adjust to meet the always changing necessities of clients in an undeniably computerized world.</a:t>
            </a:r>
            <a:endParaRPr lang="en-IN" dirty="0"/>
          </a:p>
        </p:txBody>
      </p:sp>
    </p:spTree>
    <p:extLst>
      <p:ext uri="{BB962C8B-B14F-4D97-AF65-F5344CB8AC3E}">
        <p14:creationId xmlns:p14="http://schemas.microsoft.com/office/powerpoint/2010/main" val="3252977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FBCB-095C-100C-F2E7-BA0DB8DEDC29}"/>
              </a:ext>
            </a:extLst>
          </p:cNvPr>
          <p:cNvSpPr>
            <a:spLocks noGrp="1"/>
          </p:cNvSpPr>
          <p:nvPr>
            <p:ph type="title"/>
          </p:nvPr>
        </p:nvSpPr>
        <p:spPr>
          <a:xfrm>
            <a:off x="759014" y="403640"/>
            <a:ext cx="10353761" cy="953674"/>
          </a:xfrm>
        </p:spPr>
        <p:txBody>
          <a:bodyPr/>
          <a:lstStyle/>
          <a:p>
            <a:r>
              <a:rPr lang="en-GB" i="1" u="sng" dirty="0"/>
              <a:t>Problem statement </a:t>
            </a:r>
            <a:endParaRPr lang="en-US" i="1" u="sng" dirty="0"/>
          </a:p>
        </p:txBody>
      </p:sp>
      <p:sp>
        <p:nvSpPr>
          <p:cNvPr id="3" name="Content Placeholder 2">
            <a:extLst>
              <a:ext uri="{FF2B5EF4-FFF2-40B4-BE49-F238E27FC236}">
                <a16:creationId xmlns:a16="http://schemas.microsoft.com/office/drawing/2014/main" id="{4D53322D-1C6E-9652-1E77-C5B75902F154}"/>
              </a:ext>
            </a:extLst>
          </p:cNvPr>
          <p:cNvSpPr>
            <a:spLocks noGrp="1"/>
          </p:cNvSpPr>
          <p:nvPr>
            <p:ph idx="1"/>
          </p:nvPr>
        </p:nvSpPr>
        <p:spPr>
          <a:xfrm>
            <a:off x="175608" y="1524001"/>
            <a:ext cx="7596792" cy="4774161"/>
          </a:xfrm>
        </p:spPr>
        <p:txBody>
          <a:bodyPr>
            <a:normAutofit/>
          </a:bodyPr>
          <a:lstStyle/>
          <a:p>
            <a:r>
              <a:rPr lang="en-GB" dirty="0"/>
              <a:t>Weather prediction using machine learning involves developing models that can accurately forecast various weather parameters such as temperature, humidity, precipitation, wind speed, and direction. This typically includes collecting historical weather data, preprocessing it, selecting relevant features, choosing appropriate algorithms, training the model, and evaluating its performance. The goal is to build models that can provide accurate and reliable weather forecasts for specific locations and time intervals, aiding in decision-making processes for various industries and applications.</a:t>
            </a:r>
            <a:endParaRPr lang="en-US" dirty="0"/>
          </a:p>
        </p:txBody>
      </p:sp>
      <p:pic>
        <p:nvPicPr>
          <p:cNvPr id="4" name="Picture 3">
            <a:extLst>
              <a:ext uri="{FF2B5EF4-FFF2-40B4-BE49-F238E27FC236}">
                <a16:creationId xmlns:a16="http://schemas.microsoft.com/office/drawing/2014/main" id="{191B603D-7F64-C80F-0F52-ECB209883A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2026" y="1357314"/>
            <a:ext cx="3410960" cy="5114397"/>
          </a:xfrm>
          <a:prstGeom prst="rect">
            <a:avLst/>
          </a:prstGeom>
        </p:spPr>
      </p:pic>
    </p:spTree>
    <p:extLst>
      <p:ext uri="{BB962C8B-B14F-4D97-AF65-F5344CB8AC3E}">
        <p14:creationId xmlns:p14="http://schemas.microsoft.com/office/powerpoint/2010/main" val="1024831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B2CF-F6FF-BC6F-9589-C405707A630D}"/>
              </a:ext>
            </a:extLst>
          </p:cNvPr>
          <p:cNvSpPr>
            <a:spLocks noGrp="1"/>
          </p:cNvSpPr>
          <p:nvPr>
            <p:ph type="title"/>
          </p:nvPr>
        </p:nvSpPr>
        <p:spPr>
          <a:xfrm>
            <a:off x="913795" y="145256"/>
            <a:ext cx="10353761" cy="1326321"/>
          </a:xfrm>
        </p:spPr>
        <p:txBody>
          <a:bodyPr/>
          <a:lstStyle/>
          <a:p>
            <a:r>
              <a:rPr lang="en-GB" i="1" u="sng" dirty="0"/>
              <a:t>Methodology  </a:t>
            </a:r>
            <a:endParaRPr lang="en-US" i="1" u="sng" dirty="0"/>
          </a:p>
        </p:txBody>
      </p:sp>
      <p:pic>
        <p:nvPicPr>
          <p:cNvPr id="4" name="Content Placeholder 3">
            <a:extLst>
              <a:ext uri="{FF2B5EF4-FFF2-40B4-BE49-F238E27FC236}">
                <a16:creationId xmlns:a16="http://schemas.microsoft.com/office/drawing/2014/main" id="{F1DF1D56-7499-79AD-4A50-7911EF3D5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032" y="1471612"/>
            <a:ext cx="9916666" cy="4517231"/>
          </a:xfrm>
        </p:spPr>
      </p:pic>
    </p:spTree>
    <p:extLst>
      <p:ext uri="{BB962C8B-B14F-4D97-AF65-F5344CB8AC3E}">
        <p14:creationId xmlns:p14="http://schemas.microsoft.com/office/powerpoint/2010/main" val="3410278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D395-6B5D-82C4-4CEF-D19D34A5CC61}"/>
              </a:ext>
            </a:extLst>
          </p:cNvPr>
          <p:cNvSpPr>
            <a:spLocks noGrp="1"/>
          </p:cNvSpPr>
          <p:nvPr>
            <p:ph type="title"/>
          </p:nvPr>
        </p:nvSpPr>
        <p:spPr>
          <a:xfrm>
            <a:off x="829821" y="292359"/>
            <a:ext cx="10353761" cy="1326321"/>
          </a:xfrm>
        </p:spPr>
        <p:txBody>
          <a:bodyPr/>
          <a:lstStyle/>
          <a:p>
            <a:r>
              <a:rPr lang="en-IN" i="1" u="sng" dirty="0"/>
              <a:t>PROPOSED SYSTEM</a:t>
            </a:r>
          </a:p>
        </p:txBody>
      </p:sp>
      <p:sp>
        <p:nvSpPr>
          <p:cNvPr id="3" name="Content Placeholder 2">
            <a:extLst>
              <a:ext uri="{FF2B5EF4-FFF2-40B4-BE49-F238E27FC236}">
                <a16:creationId xmlns:a16="http://schemas.microsoft.com/office/drawing/2014/main" id="{C26BF4E1-8ECD-3840-E58D-3721D51778B4}"/>
              </a:ext>
            </a:extLst>
          </p:cNvPr>
          <p:cNvSpPr>
            <a:spLocks noGrp="1"/>
          </p:cNvSpPr>
          <p:nvPr>
            <p:ph idx="1"/>
          </p:nvPr>
        </p:nvSpPr>
        <p:spPr>
          <a:xfrm>
            <a:off x="389672" y="1618679"/>
            <a:ext cx="11234057" cy="4946961"/>
          </a:xfrm>
        </p:spPr>
        <p:txBody>
          <a:bodyPr/>
          <a:lstStyle/>
          <a:p>
            <a:r>
              <a:rPr lang="en-GB" dirty="0"/>
              <a:t>In our model type of weather prediction, the user gives any input(City, state, country, etc .)</a:t>
            </a:r>
          </a:p>
          <a:p>
            <a:r>
              <a:rPr lang="en-GB" dirty="0"/>
              <a:t>That particular city or country name information is fetched from the weather database with the help of API KEY.</a:t>
            </a:r>
          </a:p>
          <a:p>
            <a:r>
              <a:rPr lang="en-GB" dirty="0"/>
              <a:t>The information fetched by API key shows the weather details of place mentioned.</a:t>
            </a:r>
          </a:p>
          <a:p>
            <a:r>
              <a:rPr lang="en-GB" dirty="0"/>
              <a:t>With the help of the weather details the output is given out to the user .</a:t>
            </a:r>
          </a:p>
          <a:p>
            <a:r>
              <a:rPr lang="en-GB" dirty="0"/>
              <a:t>The output gives the user the data of the weather with an image of the place he wants and it also gives the user the data for the next one week </a:t>
            </a:r>
          </a:p>
          <a:p>
            <a:r>
              <a:rPr lang="en-GB" dirty="0"/>
              <a:t>It also shows the humidity and wind speed for the user and it also predicts if any natural disaster is going show or if its safe to go out.</a:t>
            </a:r>
            <a:endParaRPr lang="en-US" dirty="0"/>
          </a:p>
          <a:p>
            <a:endParaRPr lang="en-IN" dirty="0"/>
          </a:p>
        </p:txBody>
      </p:sp>
    </p:spTree>
    <p:extLst>
      <p:ext uri="{BB962C8B-B14F-4D97-AF65-F5344CB8AC3E}">
        <p14:creationId xmlns:p14="http://schemas.microsoft.com/office/powerpoint/2010/main" val="2251894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757" y="199053"/>
            <a:ext cx="10353761" cy="1326321"/>
          </a:xfrm>
        </p:spPr>
        <p:txBody>
          <a:bodyPr/>
          <a:lstStyle/>
          <a:p>
            <a:r>
              <a:rPr lang="en-US" i="1" u="sng" dirty="0"/>
              <a:t>HTML CO</a:t>
            </a:r>
            <a:r>
              <a:rPr lang="en-GB" i="1" u="sng" dirty="0"/>
              <a:t>de</a:t>
            </a:r>
            <a:endParaRPr lang="en-IN" i="1" u="sng" dirty="0"/>
          </a:p>
        </p:txBody>
      </p:sp>
      <p:pic>
        <p:nvPicPr>
          <p:cNvPr id="4" name="Content Placeholder 3">
            <a:extLst>
              <a:ext uri="{FF2B5EF4-FFF2-40B4-BE49-F238E27FC236}">
                <a16:creationId xmlns:a16="http://schemas.microsoft.com/office/drawing/2014/main" id="{A479F7F6-CAEC-B614-98E0-05F76DBF2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694" y="1525374"/>
            <a:ext cx="7249886" cy="4739951"/>
          </a:xfrm>
        </p:spPr>
      </p:pic>
    </p:spTree>
    <p:extLst>
      <p:ext uri="{BB962C8B-B14F-4D97-AF65-F5344CB8AC3E}">
        <p14:creationId xmlns:p14="http://schemas.microsoft.com/office/powerpoint/2010/main" val="3706885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602D-6E22-3CC9-3961-F4F0FC7D0DD6}"/>
              </a:ext>
            </a:extLst>
          </p:cNvPr>
          <p:cNvSpPr>
            <a:spLocks noGrp="1"/>
          </p:cNvSpPr>
          <p:nvPr>
            <p:ph type="title"/>
          </p:nvPr>
        </p:nvSpPr>
        <p:spPr>
          <a:xfrm>
            <a:off x="755175" y="133739"/>
            <a:ext cx="10353761" cy="1326321"/>
          </a:xfrm>
        </p:spPr>
        <p:txBody>
          <a:bodyPr/>
          <a:lstStyle/>
          <a:p>
            <a:r>
              <a:rPr lang="en-US" i="1" u="sng" dirty="0"/>
              <a:t>CSS CODE</a:t>
            </a:r>
            <a:endParaRPr lang="en-IN" i="1" u="sng" dirty="0"/>
          </a:p>
        </p:txBody>
      </p:sp>
      <p:pic>
        <p:nvPicPr>
          <p:cNvPr id="5" name="Content Placeholder 4">
            <a:extLst>
              <a:ext uri="{FF2B5EF4-FFF2-40B4-BE49-F238E27FC236}">
                <a16:creationId xmlns:a16="http://schemas.microsoft.com/office/drawing/2014/main" id="{818D11C1-27E7-048E-8DEC-93477FBFAD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5796" y="1315616"/>
            <a:ext cx="6354147" cy="4945225"/>
          </a:xfrm>
        </p:spPr>
      </p:pic>
    </p:spTree>
    <p:extLst>
      <p:ext uri="{BB962C8B-B14F-4D97-AF65-F5344CB8AC3E}">
        <p14:creationId xmlns:p14="http://schemas.microsoft.com/office/powerpoint/2010/main" val="461516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155</TotalTime>
  <Words>1024</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Bookman Old Style</vt:lpstr>
      <vt:lpstr>Rockwell</vt:lpstr>
      <vt:lpstr>Damask</vt:lpstr>
      <vt:lpstr>Weather prediction using machine learning </vt:lpstr>
      <vt:lpstr>       Abstract          </vt:lpstr>
      <vt:lpstr>Introduction </vt:lpstr>
      <vt:lpstr>Literature survey</vt:lpstr>
      <vt:lpstr>Problem statement </vt:lpstr>
      <vt:lpstr>Methodology  </vt:lpstr>
      <vt:lpstr>PROPOSED SYSTEM</vt:lpstr>
      <vt:lpstr>HTML COde</vt:lpstr>
      <vt:lpstr>CSS CODE</vt:lpstr>
      <vt:lpstr>USING API KEY AND JS CODE</vt:lpstr>
      <vt:lpstr>RESULTS</vt:lpstr>
      <vt:lpstr>Results</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application</dc:title>
  <dc:creator>CBIT</dc:creator>
  <cp:lastModifiedBy>Srikar Bulusu</cp:lastModifiedBy>
  <cp:revision>16</cp:revision>
  <dcterms:created xsi:type="dcterms:W3CDTF">2024-04-25T08:54:45Z</dcterms:created>
  <dcterms:modified xsi:type="dcterms:W3CDTF">2024-05-16T10:25:06Z</dcterms:modified>
</cp:coreProperties>
</file>