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58" r:id="rId3"/>
    <p:sldId id="259" r:id="rId4"/>
    <p:sldId id="261" r:id="rId5"/>
    <p:sldId id="262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A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5"/>
          <a:stretch/>
        </p:blipFill>
        <p:spPr>
          <a:xfrm>
            <a:off x="716612" y="306326"/>
            <a:ext cx="11091297" cy="62388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4" name="Прямоугольник 13"/>
          <p:cNvSpPr/>
          <p:nvPr userDrawn="1"/>
        </p:nvSpPr>
        <p:spPr>
          <a:xfrm>
            <a:off x="5774506" y="306326"/>
            <a:ext cx="6033403" cy="6238854"/>
          </a:xfrm>
          <a:prstGeom prst="rect">
            <a:avLst/>
          </a:prstGeom>
          <a:solidFill>
            <a:srgbClr val="E6E6E6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391887" y="306326"/>
            <a:ext cx="5382619" cy="6252542"/>
          </a:xfrm>
          <a:prstGeom prst="rect">
            <a:avLst/>
          </a:prstGeom>
          <a:gradFill>
            <a:gsLst>
              <a:gs pos="0">
                <a:srgbClr val="27A530"/>
              </a:gs>
              <a:gs pos="67000">
                <a:srgbClr val="15ADD6"/>
              </a:gs>
              <a:gs pos="46000">
                <a:srgbClr val="99CE68"/>
              </a:gs>
              <a:gs pos="27000">
                <a:srgbClr val="EAE225"/>
              </a:gs>
              <a:gs pos="92000">
                <a:srgbClr val="2589CA"/>
              </a:gs>
            </a:gsLst>
            <a:lin ang="19200000" scaled="0"/>
          </a:gradFill>
          <a:ln w="587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BC5F2EB-A7EF-7341-95C5-1D35103D9A8D}"/>
              </a:ext>
            </a:extLst>
          </p:cNvPr>
          <p:cNvSpPr/>
          <p:nvPr userDrawn="1"/>
        </p:nvSpPr>
        <p:spPr>
          <a:xfrm>
            <a:off x="8928100" y="6104068"/>
            <a:ext cx="2879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Проект ПЕРЕЗАПУСК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6706" y="3048714"/>
            <a:ext cx="5257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Заголовок 1"/>
          <p:cNvSpPr>
            <a:spLocks noGrp="1"/>
          </p:cNvSpPr>
          <p:nvPr>
            <p:ph type="ctrTitle"/>
          </p:nvPr>
        </p:nvSpPr>
        <p:spPr>
          <a:xfrm>
            <a:off x="516706" y="1366982"/>
            <a:ext cx="5257800" cy="16099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5" name="Рисунок 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79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165506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6/5/2023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000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6" name="Рисунок 15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7" name="Рисунок 16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8" name="Рисунок 17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9" name="Рисунок 18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1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44839"/>
          </a:xfrm>
        </p:spPr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1650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54453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1650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754453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315363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7804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1505527"/>
            <a:ext cx="6172200" cy="5037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505527"/>
            <a:ext cx="3932237" cy="50377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 flipV="1">
            <a:off x="4977606" y="1505527"/>
            <a:ext cx="794" cy="5037713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pic>
        <p:nvPicPr>
          <p:cNvPr id="4" name="Рисунок 3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1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2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7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6/5/2023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5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713526" y="715959"/>
            <a:ext cx="3528959" cy="71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48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FB6F-ACA5-4987-9D7D-422181772236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29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6" r:id="rId5"/>
    <p:sldLayoutId id="2147483655" r:id="rId6"/>
    <p:sldLayoutId id="2147483654" r:id="rId7"/>
    <p:sldLayoutId id="2147483649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um1987/Project" TargetMode="Externa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" TargetMode="External"/><Relationship Id="rId2" Type="http://schemas.openxmlformats.org/officeDocument/2006/relationships/hyperlink" Target="https://pyvis.readthedocs.io/en/latest/" TargetMode="Externa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685800" y="2575046"/>
            <a:ext cx="11170840" cy="19050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lvl="0" algn="ctr">
              <a:defRPr/>
            </a:pPr>
            <a:r>
              <a:rPr lang="ru-RU" sz="5400" b="1" dirty="0" smtClean="0">
                <a:solidFill>
                  <a:srgbClr val="333F48"/>
                </a:solidFill>
                <a:latin typeface="SB Sans Display Semibold"/>
              </a:rPr>
              <a:t>Визуализация гр</a:t>
            </a:r>
            <a:r>
              <a:rPr lang="ru-RU" sz="5400" b="1" dirty="0">
                <a:solidFill>
                  <a:srgbClr val="333F48"/>
                </a:solidFill>
                <a:latin typeface="SB Sans Display Semibold"/>
              </a:rPr>
              <a:t>а</a:t>
            </a:r>
            <a:r>
              <a:rPr lang="ru-RU" sz="5400" b="1" dirty="0" smtClean="0">
                <a:solidFill>
                  <a:srgbClr val="333F48"/>
                </a:solidFill>
                <a:latin typeface="SB Sans Display Semibold"/>
              </a:rPr>
              <a:t>фов финансовых связей клиентов</a:t>
            </a:r>
            <a:endParaRPr dirty="0"/>
          </a:p>
        </p:txBody>
      </p:sp>
      <p:sp>
        <p:nvSpPr>
          <p:cNvPr id="5" name="Text Placeholder 3"/>
          <p:cNvSpPr>
            <a:spLocks/>
          </p:cNvSpPr>
          <p:nvPr/>
        </p:nvSpPr>
        <p:spPr bwMode="auto">
          <a:xfrm>
            <a:off x="685800" y="5229200"/>
            <a:ext cx="10793228" cy="552685"/>
          </a:xfrm>
          <a:prstGeom prst="rect">
            <a:avLst/>
          </a:prstGeom>
        </p:spPr>
        <p:txBody>
          <a:bodyPr lIns="0" tIns="0" rIns="0" bIns="0"/>
          <a:lstStyle/>
          <a:p>
            <a:pPr algn="ctr" defTabSz="360000">
              <a:buFont typeface="Arial"/>
              <a:buNone/>
            </a:pPr>
            <a:r>
              <a:rPr lang="ru-RU" sz="2000" b="1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Маннапов Булат </a:t>
            </a:r>
            <a:r>
              <a:rPr lang="ru-RU" sz="2000" b="1" dirty="0" err="1" smtClean="0">
                <a:solidFill>
                  <a:srgbClr val="333F48"/>
                </a:solidFill>
                <a:latin typeface="SB Sans Text Light"/>
                <a:cs typeface="SB Sans Text Light"/>
              </a:rPr>
              <a:t>Ильгизович</a:t>
            </a:r>
            <a:endParaRPr lang="ru-RU" sz="2000" b="1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1424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85800" y="1608413"/>
            <a:ext cx="10515600" cy="4351338"/>
          </a:xfrm>
        </p:spPr>
        <p:txBody>
          <a:bodyPr/>
          <a:lstStyle/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Маннапов Булат </a:t>
            </a:r>
            <a:r>
              <a:rPr lang="ru-RU" sz="1400" dirty="0" err="1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Ильгизович</a:t>
            </a: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Высшее</a:t>
            </a: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Опыт работы в </a:t>
            </a:r>
            <a:r>
              <a:rPr lang="ru-RU" sz="1400" dirty="0" err="1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Сбере</a:t>
            </a: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 более 11 лет:</a:t>
            </a: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Char char="-"/>
              <a:defRPr/>
            </a:pP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в УВА ТБ 9 лет (менеджер направления, проведение внутренних аудиторских проверок)</a:t>
            </a: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Char char="-"/>
              <a:defRPr/>
            </a:pP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в Штабе бизнес блока ЦА 2 года (планирование расходов ИТ)</a:t>
            </a: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Москва, готов к переезду за рубеж.</a:t>
            </a: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en-US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BIMannapov@sberbank.ru</a:t>
            </a: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endParaRPr lang="ru-RU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B6D7231B-53C1-4487-8733-E95AF26CF49D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 себе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44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85800" y="1608413"/>
            <a:ext cx="10515600" cy="4351338"/>
          </a:xfrm>
        </p:spPr>
        <p:txBody>
          <a:bodyPr/>
          <a:lstStyle/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Код помогает преобразовать табличный реестр финансовых транзакций в визуализацию финансовых связей между клиентами, что облегчает анализ данных и наглядно визуализирует связи, в </a:t>
            </a:r>
            <a:r>
              <a:rPr lang="ru-RU" sz="1400" dirty="0" err="1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т.ч</a:t>
            </a: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. по различным условиям, в моем случае заемщик (флаг может быть любым, сотрудник банка, фигурант Стоп-листа и т.д. и т.п.).</a:t>
            </a:r>
          </a:p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en-US" sz="1400" dirty="0">
                <a:latin typeface="SB Sans Text Light" panose="020B0303040504020204" pitchFamily="34" charset="0"/>
                <a:cs typeface="SB Sans Text Light" panose="020B0303040504020204" pitchFamily="34" charset="0"/>
                <a:hlinkClick r:id="rId2"/>
              </a:rPr>
              <a:t>https://</a:t>
            </a:r>
            <a:r>
              <a:rPr lang="en-US" sz="1400" dirty="0" smtClean="0">
                <a:latin typeface="SB Sans Text Light" panose="020B0303040504020204" pitchFamily="34" charset="0"/>
                <a:cs typeface="SB Sans Text Light" panose="020B0303040504020204" pitchFamily="34" charset="0"/>
                <a:hlinkClick r:id="rId2"/>
              </a:rPr>
              <a:t>github.com/Bum1987/Project</a:t>
            </a:r>
            <a:endParaRPr lang="ru-RU" sz="1400" dirty="0" smtClean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endParaRPr lang="ru-RU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88276C2A-4D48-44C7-85A8-D12D1D76BD0E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Описание проекта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16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b="33789"/>
          <a:stretch/>
        </p:blipFill>
        <p:spPr>
          <a:xfrm>
            <a:off x="5333998" y="4036276"/>
            <a:ext cx="4518214" cy="2552782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85800" y="1608413"/>
            <a:ext cx="10515600" cy="435133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На вход подается реестр данных в формате </a:t>
            </a:r>
            <a:r>
              <a:rPr lang="en-US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CSV </a:t>
            </a: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в котором есть столбцы получатель, отправитель, сумма транзакции</a:t>
            </a:r>
          </a:p>
          <a:p>
            <a:pPr marL="342900" indent="-342900">
              <a:buAutoNum type="arabicPeriod"/>
            </a:pP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Скрипт обрабатывает данный реестр и собирает уникальные пары получатель-отправитель, подсчитывает сумму переводов и количество транзакций, добавляет из справочника признаки по клиентам (флаги).</a:t>
            </a:r>
          </a:p>
          <a:p>
            <a:pPr marL="342900" indent="-342900">
              <a:buAutoNum type="arabicPeriod"/>
            </a:pP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На основе файла строится визуализация графов связи (</a:t>
            </a:r>
            <a:r>
              <a:rPr lang="en-US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HTML </a:t>
            </a: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файл):</a:t>
            </a:r>
          </a:p>
          <a:p>
            <a:pPr marL="0" indent="0">
              <a:buNone/>
            </a:pP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- Ребра указаны линией со стрелкой, которая указывает вектор направления перевода;</a:t>
            </a:r>
          </a:p>
          <a:p>
            <a:pPr marL="0" indent="0">
              <a:buNone/>
            </a:pP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- Вершины указаны кружками рядом с ними выводится наименование клиента, цвета вершин зависит от флагов (в моем случае признак заемщика – вершина красная;</a:t>
            </a:r>
          </a:p>
          <a:p>
            <a:pPr marL="0" indent="0">
              <a:buNone/>
            </a:pP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- При наведении на ребра и вершины показаны лейблы с основной информацией о связи клиента (см. рис.) </a:t>
            </a: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78C9B23E-E816-4331-B0A0-3EF4B512AA60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Бизнес-логика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036276"/>
            <a:ext cx="3818962" cy="255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37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A9F1CD1E-6F3A-4CAC-86F3-1385472E0977}"/>
              </a:ext>
            </a:extLst>
          </p:cNvPr>
          <p:cNvSpPr txBox="1">
            <a:spLocks/>
          </p:cNvSpPr>
          <p:nvPr/>
        </p:nvSpPr>
        <p:spPr bwMode="auto">
          <a:xfrm>
            <a:off x="685799" y="639501"/>
            <a:ext cx="11264153" cy="2910523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Модель </a:t>
            </a:r>
            <a:r>
              <a:rPr lang="ru-RU" sz="40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данных</a:t>
            </a:r>
          </a:p>
          <a:p>
            <a:pPr>
              <a:lnSpc>
                <a:spcPct val="100000"/>
              </a:lnSpc>
            </a:pPr>
            <a:endParaRPr lang="ru-RU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ru-RU" sz="24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Синтезированные данные финансовых транзакций, 713 строк, содержат  сто</a:t>
            </a:r>
            <a:r>
              <a:rPr lang="ru-RU" sz="24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л</a:t>
            </a:r>
            <a:r>
              <a:rPr lang="ru-RU" sz="24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бцы – </a:t>
            </a:r>
            <a:r>
              <a:rPr lang="en-US" sz="24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Sum (</a:t>
            </a:r>
            <a:r>
              <a:rPr lang="ru-RU" sz="24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сумма транзакции), </a:t>
            </a:r>
            <a:r>
              <a:rPr lang="en-US" sz="24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Payer (</a:t>
            </a:r>
            <a:r>
              <a:rPr lang="ru-RU" sz="24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наименование клиента отправителя</a:t>
            </a:r>
            <a:r>
              <a:rPr lang="en-US" sz="24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)</a:t>
            </a:r>
            <a:r>
              <a:rPr lang="ru-RU" sz="24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, </a:t>
            </a:r>
            <a:r>
              <a:rPr lang="en-US" sz="24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Recipient (</a:t>
            </a:r>
            <a:r>
              <a:rPr lang="ru-RU" sz="24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наименование клиента </a:t>
            </a:r>
            <a:r>
              <a:rPr lang="ru-RU" sz="24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получателя)</a:t>
            </a:r>
            <a:endParaRPr lang="ru-RU" sz="2400" dirty="0" smtClean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33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85800" y="1706356"/>
            <a:ext cx="10515600" cy="4351338"/>
          </a:xfrm>
        </p:spPr>
        <p:txBody>
          <a:bodyPr>
            <a:normAutofit/>
          </a:bodyPr>
          <a:lstStyle/>
          <a:p>
            <a:r>
              <a:rPr lang="ru-RU" sz="2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Использованы библиотеки </a:t>
            </a:r>
            <a:r>
              <a:rPr lang="en-US" sz="2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pandas </a:t>
            </a:r>
            <a:r>
              <a:rPr lang="ru-RU" sz="2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и </a:t>
            </a:r>
            <a:r>
              <a:rPr lang="en-US" sz="2400" dirty="0" err="1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pyvis</a:t>
            </a:r>
            <a:endParaRPr lang="en-US" sz="2400" dirty="0" smtClean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endParaRPr lang="en-US" sz="2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r>
              <a:rPr lang="en-US" sz="2400" dirty="0">
                <a:latin typeface="SB Sans Text Light" panose="020B0303040504020204" pitchFamily="34" charset="0"/>
                <a:cs typeface="SB Sans Text Light" panose="020B0303040504020204" pitchFamily="34" charset="0"/>
                <a:hlinkClick r:id="rId2"/>
              </a:rPr>
              <a:t>https://pyvis.readthedocs.io/en/latest</a:t>
            </a:r>
            <a:r>
              <a:rPr lang="en-US" sz="2400" dirty="0" smtClean="0">
                <a:latin typeface="SB Sans Text Light" panose="020B0303040504020204" pitchFamily="34" charset="0"/>
                <a:cs typeface="SB Sans Text Light" panose="020B0303040504020204" pitchFamily="34" charset="0"/>
                <a:hlinkClick r:id="rId2"/>
              </a:rPr>
              <a:t>/</a:t>
            </a:r>
            <a:endParaRPr lang="en-US" sz="2400" dirty="0" smtClean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r>
              <a:rPr lang="en-US" sz="2400" dirty="0">
                <a:latin typeface="SB Sans Text Light" panose="020B0303040504020204" pitchFamily="34" charset="0"/>
                <a:cs typeface="SB Sans Text Light" panose="020B0303040504020204" pitchFamily="34" charset="0"/>
                <a:hlinkClick r:id="rId3"/>
              </a:rPr>
              <a:t>https://pandas.pydata.org</a:t>
            </a:r>
            <a:r>
              <a:rPr lang="en-US" sz="2400" dirty="0" smtClean="0">
                <a:latin typeface="SB Sans Text Light" panose="020B0303040504020204" pitchFamily="34" charset="0"/>
                <a:cs typeface="SB Sans Text Light" panose="020B0303040504020204" pitchFamily="34" charset="0"/>
                <a:hlinkClick r:id="rId3"/>
              </a:rPr>
              <a:t>/</a:t>
            </a:r>
            <a:endParaRPr lang="en-US" sz="2400" dirty="0" smtClean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endParaRPr lang="en-US" sz="2400" dirty="0" smtClean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endParaRPr lang="en-US" sz="2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endParaRPr lang="ru-RU" sz="2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BE3829DA-390E-46E2-8E16-B1C69E159BEE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Используемые технологии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84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274</Words>
  <Application>Microsoft Office PowerPoint</Application>
  <PresentationFormat>Широкоэкранный</PresentationFormat>
  <Paragraphs>30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SB Sans Display Light</vt:lpstr>
      <vt:lpstr>SB Sans Display Semibold</vt:lpstr>
      <vt:lpstr>SB Sans Text Light</vt:lpstr>
      <vt:lpstr>SBSansDisplay-Light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Шумихина Ольга Ивановна</dc:creator>
  <cp:lastModifiedBy>Булат Маннапов</cp:lastModifiedBy>
  <cp:revision>18</cp:revision>
  <dcterms:created xsi:type="dcterms:W3CDTF">2021-02-19T10:44:02Z</dcterms:created>
  <dcterms:modified xsi:type="dcterms:W3CDTF">2023-06-05T19:58:00Z</dcterms:modified>
</cp:coreProperties>
</file>