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58" r:id="rId3"/>
    <p:sldId id="259" r:id="rId4"/>
    <p:sldId id="261" r:id="rId5"/>
    <p:sldId id="293" r:id="rId6"/>
    <p:sldId id="262" r:id="rId7"/>
    <p:sldId id="260"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A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07" d="100"/>
          <a:sy n="107" d="100"/>
        </p:scale>
        <p:origin x="7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http://5F3561395DBB97F94E65BA0FB0B41BEA.dms.sberbank.ru/5F3561395DBB97F94E65BA0FB0B41BEA-1D846AA072F743AD1555F56CEEB1F010-18BA1A6A97BDED12AD01C044E4EA46AF/1.png"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http://5F3561395DBB97F94E65BA0FB0B41BEA.dms.sberbank.ru/5F3561395DBB97F94E65BA0FB0B41BEA-1D846AA072F743AD1555F56CEEB1F010-18BA1A6A97BDED12AD01C044E4EA46AF/1.pn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http://5F3561395DBB97F94E65BA0FB0B41BEA.dms.sberbank.ru/5F3561395DBB97F94E65BA0FB0B41BEA-1D846AA072F743AD1555F56CEEB1F010-18BA1A6A97BDED12AD01C044E4EA46AF/1.png"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pic>
        <p:nvPicPr>
          <p:cNvPr id="13" name="Рисунок 12"/>
          <p:cNvPicPr>
            <a:picLocks noChangeAspect="1"/>
          </p:cNvPicPr>
          <p:nvPr userDrawn="1"/>
        </p:nvPicPr>
        <p:blipFill rotWithShape="1">
          <a:blip r:embed="rId2">
            <a:extLst>
              <a:ext uri="{28A0092B-C50C-407E-A947-70E740481C1C}">
                <a14:useLocalDpi xmlns:a14="http://schemas.microsoft.com/office/drawing/2010/main" val="0"/>
              </a:ext>
            </a:extLst>
          </a:blip>
          <a:srcRect t="17835"/>
          <a:stretch/>
        </p:blipFill>
        <p:spPr>
          <a:xfrm>
            <a:off x="716612" y="306326"/>
            <a:ext cx="11091297" cy="6238854"/>
          </a:xfrm>
          <a:prstGeom prst="rect">
            <a:avLst/>
          </a:prstGeom>
          <a:solidFill>
            <a:schemeClr val="accent5">
              <a:lumMod val="20000"/>
              <a:lumOff val="80000"/>
            </a:schemeClr>
          </a:solidFill>
        </p:spPr>
      </p:pic>
      <p:sp>
        <p:nvSpPr>
          <p:cNvPr id="14" name="Прямоугольник 13"/>
          <p:cNvSpPr/>
          <p:nvPr userDrawn="1"/>
        </p:nvSpPr>
        <p:spPr>
          <a:xfrm>
            <a:off x="5774506" y="306326"/>
            <a:ext cx="6033403" cy="6238854"/>
          </a:xfrm>
          <a:prstGeom prst="rect">
            <a:avLst/>
          </a:prstGeom>
          <a:solidFill>
            <a:srgbClr val="E6E6E6">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userDrawn="1"/>
        </p:nvSpPr>
        <p:spPr>
          <a:xfrm>
            <a:off x="391887" y="306326"/>
            <a:ext cx="5382619" cy="6252542"/>
          </a:xfrm>
          <a:prstGeom prst="rect">
            <a:avLst/>
          </a:prstGeom>
          <a:gradFill>
            <a:gsLst>
              <a:gs pos="0">
                <a:srgbClr val="27A530"/>
              </a:gs>
              <a:gs pos="67000">
                <a:srgbClr val="15ADD6"/>
              </a:gs>
              <a:gs pos="46000">
                <a:srgbClr val="99CE68"/>
              </a:gs>
              <a:gs pos="27000">
                <a:srgbClr val="EAE225"/>
              </a:gs>
              <a:gs pos="92000">
                <a:srgbClr val="2589CA"/>
              </a:gs>
            </a:gsLst>
            <a:lin ang="19200000" scaled="0"/>
          </a:gradFill>
          <a:ln w="5873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p>
        </p:txBody>
      </p:sp>
      <p:sp>
        <p:nvSpPr>
          <p:cNvPr id="18" name="Прямоугольник 17">
            <a:extLst>
              <a:ext uri="{FF2B5EF4-FFF2-40B4-BE49-F238E27FC236}">
                <a16:creationId xmlns:a16="http://schemas.microsoft.com/office/drawing/2014/main" id="{CBC5F2EB-A7EF-7341-95C5-1D35103D9A8D}"/>
              </a:ext>
            </a:extLst>
          </p:cNvPr>
          <p:cNvSpPr/>
          <p:nvPr userDrawn="1"/>
        </p:nvSpPr>
        <p:spPr>
          <a:xfrm>
            <a:off x="8928100" y="6104068"/>
            <a:ext cx="2879809" cy="369332"/>
          </a:xfrm>
          <a:prstGeom prst="rect">
            <a:avLst/>
          </a:prstGeom>
        </p:spPr>
        <p:txBody>
          <a:bodyPr wrap="square">
            <a:spAutoFit/>
          </a:bodyPr>
          <a:lstStyle/>
          <a:p>
            <a:pPr>
              <a:lnSpc>
                <a:spcPct val="75000"/>
              </a:lnSpc>
            </a:pPr>
            <a:r>
              <a:rPr lang="ru-RU" sz="2400" dirty="0">
                <a:ln w="0"/>
                <a:solidFill>
                  <a:schemeClr val="bg1"/>
                </a:solidFill>
                <a:effectLst>
                  <a:outerShdw blurRad="38100" dist="19050" dir="2700000" algn="tl" rotWithShape="0">
                    <a:schemeClr val="dk1">
                      <a:alpha val="40000"/>
                    </a:schemeClr>
                  </a:outerShdw>
                </a:effectLst>
                <a:latin typeface="+mj-lt"/>
              </a:rPr>
              <a:t>Проект ПЕРЕЗАПУСК</a:t>
            </a:r>
          </a:p>
        </p:txBody>
      </p:sp>
      <p:sp>
        <p:nvSpPr>
          <p:cNvPr id="3" name="Текст 2"/>
          <p:cNvSpPr>
            <a:spLocks noGrp="1"/>
          </p:cNvSpPr>
          <p:nvPr>
            <p:ph type="body" idx="1"/>
          </p:nvPr>
        </p:nvSpPr>
        <p:spPr>
          <a:xfrm>
            <a:off x="516706" y="3048714"/>
            <a:ext cx="52578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Образец текста</a:t>
            </a:r>
          </a:p>
        </p:txBody>
      </p:sp>
      <p:sp>
        <p:nvSpPr>
          <p:cNvPr id="19" name="Заголовок 1"/>
          <p:cNvSpPr>
            <a:spLocks noGrp="1"/>
          </p:cNvSpPr>
          <p:nvPr>
            <p:ph type="ctrTitle"/>
          </p:nvPr>
        </p:nvSpPr>
        <p:spPr>
          <a:xfrm>
            <a:off x="516706" y="1366982"/>
            <a:ext cx="5257800" cy="1609952"/>
          </a:xfrm>
        </p:spPr>
        <p:txBody>
          <a:bodyPr anchor="b"/>
          <a:lstStyle>
            <a:lvl1pPr algn="l">
              <a:defRPr sz="6000">
                <a:solidFill>
                  <a:schemeClr val="bg1"/>
                </a:solidFill>
                <a:effectLst>
                  <a:outerShdw blurRad="38100" dist="38100" dir="2700000" algn="tl">
                    <a:srgbClr val="000000">
                      <a:alpha val="43137"/>
                    </a:srgbClr>
                  </a:outerShdw>
                </a:effectLst>
              </a:defRPr>
            </a:lvl1pPr>
          </a:lstStyle>
          <a:p>
            <a:r>
              <a:rPr lang="ru-RU" dirty="0"/>
              <a:t>Образец заголовка</a:t>
            </a:r>
          </a:p>
        </p:txBody>
      </p:sp>
      <p:pic>
        <p:nvPicPr>
          <p:cNvPr id="5" name="Рисунок 4" descr="http://5F3561395DBB97F94E65BA0FB0B41BEA.dms.sberbank.ru/5F3561395DBB97F94E65BA0FB0B41BEA-1D846AA072F743AD1555F56CEEB1F010-18BA1A6A97BDED12AD01C044E4EA46AF/1.png"/>
          <p:cNvPicPr>
            <a:picLocks/>
          </p:cNvPicPr>
          <p:nvPr userDrawn="1"/>
        </p:nvPicPr>
        <p:blipFill>
          <a:blip r:link="rId3"/>
          <a:stretch>
            <a:fillRect/>
          </a:stretch>
        </p:blipFill>
        <p:spPr>
          <a:xfrm>
            <a:off x="0" y="0"/>
            <a:ext cx="1588" cy="1588"/>
          </a:xfrm>
          <a:prstGeom prst="rect">
            <a:avLst/>
          </a:prstGeom>
        </p:spPr>
      </p:pic>
    </p:spTree>
    <p:extLst>
      <p:ext uri="{BB962C8B-B14F-4D97-AF65-F5344CB8AC3E}">
        <p14:creationId xmlns:p14="http://schemas.microsoft.com/office/powerpoint/2010/main" val="238647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userDrawn="1">
  <p:cSld name="Two Content">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a:off x="0" y="0"/>
            <a:ext cx="12188952" cy="1655063"/>
          </a:xfrm>
          <a:prstGeom prst="rect">
            <a:avLst/>
          </a:prstGeom>
          <a:blipFill>
            <a:blip r:embed="rId2"/>
            <a:stretch/>
          </a:blipFill>
        </p:spPr>
        <p:txBody>
          <a:bodyPr wrap="square" lIns="0" tIns="0" rIns="0" bIns="0" rtlCol="0"/>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2/9/2024</a:t>
            </a:fld>
            <a:endParaRPr lang="en-US"/>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extLst>
      <p:ext uri="{BB962C8B-B14F-4D97-AF65-F5344CB8AC3E}">
        <p14:creationId xmlns:p14="http://schemas.microsoft.com/office/powerpoint/2010/main" val="134000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rgbClr val="2BA630"/>
                </a:solidFill>
              </a:defRPr>
            </a:lvl1pPr>
          </a:lstStyle>
          <a:p>
            <a:r>
              <a:rPr lang="ru-RU" dirty="0"/>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cxnSp>
        <p:nvCxnSpPr>
          <p:cNvPr id="7" name="Прямая соединительная линия 6"/>
          <p:cNvCxnSpPr/>
          <p:nvPr userDrawn="1"/>
        </p:nvCxnSpPr>
        <p:spPr>
          <a:xfrm>
            <a:off x="838200" y="1191488"/>
            <a:ext cx="10515600" cy="1"/>
          </a:xfrm>
          <a:prstGeom prst="line">
            <a:avLst/>
          </a:prstGeom>
          <a:ln w="127000">
            <a:gradFill flip="none" rotWithShape="1">
              <a:gsLst>
                <a:gs pos="10000">
                  <a:srgbClr val="2BA630"/>
                </a:gs>
                <a:gs pos="30000">
                  <a:srgbClr val="E5E027"/>
                </a:gs>
                <a:gs pos="50000">
                  <a:srgbClr val="47B9AC"/>
                </a:gs>
                <a:gs pos="75000">
                  <a:srgbClr val="1CAED0"/>
                </a:gs>
                <a:gs pos="90000">
                  <a:srgbClr val="3B93CD"/>
                </a:gs>
              </a:gsLst>
              <a:lin ang="19200000" scaled="0"/>
              <a:tileRect/>
            </a:gradFill>
          </a:ln>
        </p:spPr>
        <p:style>
          <a:lnRef idx="1">
            <a:schemeClr val="accent1"/>
          </a:lnRef>
          <a:fillRef idx="0">
            <a:schemeClr val="accent1"/>
          </a:fillRef>
          <a:effectRef idx="0">
            <a:schemeClr val="accent1"/>
          </a:effectRef>
          <a:fontRef idx="minor">
            <a:schemeClr val="tx1"/>
          </a:fontRef>
        </p:style>
      </p:cxnSp>
      <p:pic>
        <p:nvPicPr>
          <p:cNvPr id="15" name="Рисунок 14" descr="http://5F3561395DBB97F94E65BA0FB0B41BEA.dms.sberbank.ru/5F3561395DBB97F94E65BA0FB0B41BEA-1D846AA072F743AD1555F56CEEB1F010-18BA1A6A97BDED12AD01C044E4EA46AF/1.png"/>
          <p:cNvPicPr>
            <a:picLocks/>
          </p:cNvPicPr>
          <p:nvPr userDrawn="1"/>
        </p:nvPicPr>
        <p:blipFill>
          <a:blip r:link="rId2"/>
          <a:stretch>
            <a:fillRect/>
          </a:stretch>
        </p:blipFill>
        <p:spPr>
          <a:xfrm>
            <a:off x="0" y="0"/>
            <a:ext cx="1588" cy="1588"/>
          </a:xfrm>
          <a:prstGeom prst="rect">
            <a:avLst/>
          </a:prstGeom>
        </p:spPr>
      </p:pic>
      <p:pic>
        <p:nvPicPr>
          <p:cNvPr id="16" name="Рисунок 15" descr="http://5F3561395DBB97F94E65BA0FB0B41BEA.dms.sberbank.ru/5F3561395DBB97F94E65BA0FB0B41BEA-1D846AA072F743AD1555F56CEEB1F010-18BA1A6A97BDED12AD01C044E4EA46AF/1.png"/>
          <p:cNvPicPr>
            <a:picLocks/>
          </p:cNvPicPr>
          <p:nvPr userDrawn="1"/>
        </p:nvPicPr>
        <p:blipFill>
          <a:blip r:link="rId2"/>
          <a:stretch>
            <a:fillRect/>
          </a:stretch>
        </p:blipFill>
        <p:spPr>
          <a:xfrm>
            <a:off x="0" y="0"/>
            <a:ext cx="1588" cy="1588"/>
          </a:xfrm>
          <a:prstGeom prst="rect">
            <a:avLst/>
          </a:prstGeom>
        </p:spPr>
      </p:pic>
      <p:pic>
        <p:nvPicPr>
          <p:cNvPr id="17" name="Рисунок 16" descr="http://5F3561395DBB97F94E65BA0FB0B41BEA.dms.sberbank.ru/5F3561395DBB97F94E65BA0FB0B41BEA-1D846AA072F743AD1555F56CEEB1F010-18BA1A6A97BDED12AD01C044E4EA46AF/1.png"/>
          <p:cNvPicPr>
            <a:picLocks/>
          </p:cNvPicPr>
          <p:nvPr userDrawn="1"/>
        </p:nvPicPr>
        <p:blipFill>
          <a:blip r:link="rId2"/>
          <a:stretch>
            <a:fillRect/>
          </a:stretch>
        </p:blipFill>
        <p:spPr>
          <a:xfrm>
            <a:off x="0" y="0"/>
            <a:ext cx="1588" cy="1588"/>
          </a:xfrm>
          <a:prstGeom prst="rect">
            <a:avLst/>
          </a:prstGeom>
        </p:spPr>
      </p:pic>
      <p:pic>
        <p:nvPicPr>
          <p:cNvPr id="18" name="Рисунок 17" descr="http://5F3561395DBB97F94E65BA0FB0B41BEA.dms.sberbank.ru/5F3561395DBB97F94E65BA0FB0B41BEA-1D846AA072F743AD1555F56CEEB1F010-18BA1A6A97BDED12AD01C044E4EA46AF/1.png"/>
          <p:cNvPicPr>
            <a:picLocks/>
          </p:cNvPicPr>
          <p:nvPr userDrawn="1"/>
        </p:nvPicPr>
        <p:blipFill>
          <a:blip r:link="rId2"/>
          <a:stretch>
            <a:fillRect/>
          </a:stretch>
        </p:blipFill>
        <p:spPr>
          <a:xfrm>
            <a:off x="0" y="0"/>
            <a:ext cx="1588" cy="1588"/>
          </a:xfrm>
          <a:prstGeom prst="rect">
            <a:avLst/>
          </a:prstGeom>
        </p:spPr>
      </p:pic>
      <p:pic>
        <p:nvPicPr>
          <p:cNvPr id="19" name="Рисунок 18" descr="http://5F3561395DBB97F94E65BA0FB0B41BEA.dms.sberbank.ru/5F3561395DBB97F94E65BA0FB0B41BEA-1D846AA072F743AD1555F56CEEB1F010-18BA1A6A97BDED12AD01C044E4EA46AF/1.png"/>
          <p:cNvPicPr>
            <a:picLocks/>
          </p:cNvPicPr>
          <p:nvPr userDrawn="1"/>
        </p:nvPicPr>
        <p:blipFill>
          <a:blip r:link="rId2"/>
          <a:stretch>
            <a:fillRect/>
          </a:stretch>
        </p:blipFill>
        <p:spPr>
          <a:xfrm>
            <a:off x="0" y="0"/>
            <a:ext cx="1588" cy="1588"/>
          </a:xfrm>
          <a:prstGeom prst="rect">
            <a:avLst/>
          </a:prstGeom>
        </p:spPr>
      </p:pic>
    </p:spTree>
    <p:extLst>
      <p:ext uri="{BB962C8B-B14F-4D97-AF65-F5344CB8AC3E}">
        <p14:creationId xmlns:p14="http://schemas.microsoft.com/office/powerpoint/2010/main" val="32170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rgbClr val="2BA630"/>
                </a:solidFill>
              </a:defRPr>
            </a:lvl1pPr>
          </a:lstStyle>
          <a:p>
            <a:r>
              <a:rPr lang="ru-RU" dirty="0"/>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583FB6F-ACA5-4987-9D7D-422181772236}" type="datetimeFigureOut">
              <a:rPr lang="ru-RU" smtClean="0"/>
              <a:t>09.02.2024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68B4B64-B256-43B6-8BF9-C980E1618A92}" type="slidenum">
              <a:rPr lang="ru-RU" smtClean="0"/>
              <a:t>‹#›</a:t>
            </a:fld>
            <a:endParaRPr lang="ru-RU"/>
          </a:p>
        </p:txBody>
      </p:sp>
      <p:cxnSp>
        <p:nvCxnSpPr>
          <p:cNvPr id="8" name="Прямая соединительная линия 7"/>
          <p:cNvCxnSpPr/>
          <p:nvPr userDrawn="1"/>
        </p:nvCxnSpPr>
        <p:spPr>
          <a:xfrm>
            <a:off x="838200" y="1191488"/>
            <a:ext cx="10515600" cy="1"/>
          </a:xfrm>
          <a:prstGeom prst="line">
            <a:avLst/>
          </a:prstGeom>
          <a:ln w="127000">
            <a:gradFill flip="none" rotWithShape="1">
              <a:gsLst>
                <a:gs pos="10000">
                  <a:srgbClr val="2BA630"/>
                </a:gs>
                <a:gs pos="30000">
                  <a:srgbClr val="E5E027"/>
                </a:gs>
                <a:gs pos="50000">
                  <a:srgbClr val="47B9AC"/>
                </a:gs>
                <a:gs pos="75000">
                  <a:srgbClr val="1CAED0"/>
                </a:gs>
                <a:gs pos="90000">
                  <a:srgbClr val="3B93CD"/>
                </a:gs>
              </a:gsLst>
              <a:lin ang="19200000" scaled="0"/>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31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844839"/>
          </a:xfrm>
        </p:spPr>
        <p:txBody>
          <a:bodyPr/>
          <a:lstStyle>
            <a:lvl1pPr>
              <a:defRPr>
                <a:solidFill>
                  <a:srgbClr val="2BA630"/>
                </a:solidFill>
              </a:defRPr>
            </a:lvl1pPr>
          </a:lstStyle>
          <a:p>
            <a:r>
              <a:rPr lang="ru-RU" dirty="0"/>
              <a:t>Образец заголовка</a:t>
            </a:r>
          </a:p>
        </p:txBody>
      </p:sp>
      <p:sp>
        <p:nvSpPr>
          <p:cNvPr id="3" name="Текст 2"/>
          <p:cNvSpPr>
            <a:spLocks noGrp="1"/>
          </p:cNvSpPr>
          <p:nvPr>
            <p:ph type="body" idx="1"/>
          </p:nvPr>
        </p:nvSpPr>
        <p:spPr>
          <a:xfrm>
            <a:off x="839788" y="161650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754453"/>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1650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754453"/>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1" name="Прямоугольник 10"/>
          <p:cNvSpPr/>
          <p:nvPr userDrawn="1"/>
        </p:nvSpPr>
        <p:spPr>
          <a:xfrm flipV="1">
            <a:off x="282629" y="283028"/>
            <a:ext cx="11626342" cy="6346369"/>
          </a:xfrm>
          <a:prstGeom prst="rect">
            <a:avLst/>
          </a:prstGeom>
          <a:noFill/>
          <a:ln w="76200">
            <a:gradFill>
              <a:gsLst>
                <a:gs pos="10000">
                  <a:srgbClr val="2BA630"/>
                </a:gs>
                <a:gs pos="30000">
                  <a:srgbClr val="E8E127"/>
                </a:gs>
                <a:gs pos="50000">
                  <a:srgbClr val="72C488"/>
                </a:gs>
                <a:gs pos="90000">
                  <a:srgbClr val="2589CA"/>
                </a:gs>
                <a:gs pos="75000">
                  <a:srgbClr val="15ACD6"/>
                </a:gs>
              </a:gsLst>
              <a:lin ang="19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p>
        </p:txBody>
      </p:sp>
    </p:spTree>
    <p:extLst>
      <p:ext uri="{BB962C8B-B14F-4D97-AF65-F5344CB8AC3E}">
        <p14:creationId xmlns:p14="http://schemas.microsoft.com/office/powerpoint/2010/main" val="315363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10515600" cy="780473"/>
          </a:xfrm>
        </p:spPr>
        <p:txBody>
          <a:bodyPr anchor="b"/>
          <a:lstStyle>
            <a:lvl1pPr>
              <a:defRPr sz="3200"/>
            </a:lvl1pPr>
          </a:lstStyle>
          <a:p>
            <a:r>
              <a:rPr lang="ru-RU" dirty="0"/>
              <a:t>Образец заголовка</a:t>
            </a:r>
          </a:p>
        </p:txBody>
      </p:sp>
      <p:sp>
        <p:nvSpPr>
          <p:cNvPr id="3" name="Объект 2"/>
          <p:cNvSpPr>
            <a:spLocks noGrp="1"/>
          </p:cNvSpPr>
          <p:nvPr>
            <p:ph idx="1"/>
          </p:nvPr>
        </p:nvSpPr>
        <p:spPr>
          <a:xfrm>
            <a:off x="5183188" y="1505527"/>
            <a:ext cx="6172200" cy="50377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1505527"/>
            <a:ext cx="3932237" cy="50377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cxnSp>
        <p:nvCxnSpPr>
          <p:cNvPr id="8" name="Прямая соединительная линия 7"/>
          <p:cNvCxnSpPr/>
          <p:nvPr userDrawn="1"/>
        </p:nvCxnSpPr>
        <p:spPr>
          <a:xfrm flipV="1">
            <a:off x="4977606" y="1505527"/>
            <a:ext cx="794" cy="5037713"/>
          </a:xfrm>
          <a:prstGeom prst="line">
            <a:avLst/>
          </a:prstGeom>
          <a:ln w="127000">
            <a:gradFill flip="none" rotWithShape="1">
              <a:gsLst>
                <a:gs pos="10000">
                  <a:srgbClr val="2BA630"/>
                </a:gs>
                <a:gs pos="30000">
                  <a:srgbClr val="E5E027"/>
                </a:gs>
                <a:gs pos="50000">
                  <a:srgbClr val="47B9AC"/>
                </a:gs>
                <a:gs pos="75000">
                  <a:srgbClr val="1CAED0"/>
                </a:gs>
                <a:gs pos="90000">
                  <a:srgbClr val="3B93CD"/>
                </a:gs>
              </a:gsLst>
              <a:lin ang="19200000" scaled="0"/>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54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Прямоугольник 4"/>
          <p:cNvSpPr/>
          <p:nvPr userDrawn="1"/>
        </p:nvSpPr>
        <p:spPr>
          <a:xfrm flipV="1">
            <a:off x="282629" y="283028"/>
            <a:ext cx="11626342" cy="6346369"/>
          </a:xfrm>
          <a:prstGeom prst="rect">
            <a:avLst/>
          </a:prstGeom>
          <a:noFill/>
          <a:ln w="76200">
            <a:gradFill>
              <a:gsLst>
                <a:gs pos="10000">
                  <a:srgbClr val="2BA630"/>
                </a:gs>
                <a:gs pos="30000">
                  <a:srgbClr val="E8E127"/>
                </a:gs>
                <a:gs pos="50000">
                  <a:srgbClr val="72C488"/>
                </a:gs>
                <a:gs pos="90000">
                  <a:srgbClr val="2589CA"/>
                </a:gs>
                <a:gs pos="75000">
                  <a:srgbClr val="15ACD6"/>
                </a:gs>
              </a:gsLst>
              <a:lin ang="19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p>
        </p:txBody>
      </p:sp>
      <p:pic>
        <p:nvPicPr>
          <p:cNvPr id="4" name="Рисунок 3" descr="http://5F3561395DBB97F94E65BA0FB0B41BEA.dms.sberbank.ru/5F3561395DBB97F94E65BA0FB0B41BEA-1D846AA072F743AD1555F56CEEB1F010-18BA1A6A97BDED12AD01C044E4EA46AF/1.png"/>
          <p:cNvPicPr>
            <a:picLocks/>
          </p:cNvPicPr>
          <p:nvPr userDrawn="1"/>
        </p:nvPicPr>
        <p:blipFill>
          <a:blip r:link="rId2"/>
          <a:stretch>
            <a:fillRect/>
          </a:stretch>
        </p:blipFill>
        <p:spPr>
          <a:xfrm>
            <a:off x="0" y="0"/>
            <a:ext cx="1588" cy="1588"/>
          </a:xfrm>
          <a:prstGeom prst="rect">
            <a:avLst/>
          </a:prstGeom>
        </p:spPr>
      </p:pic>
    </p:spTree>
    <p:extLst>
      <p:ext uri="{BB962C8B-B14F-4D97-AF65-F5344CB8AC3E}">
        <p14:creationId xmlns:p14="http://schemas.microsoft.com/office/powerpoint/2010/main" val="221071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rgbClr val="2BA630"/>
                </a:solidFill>
              </a:defRPr>
            </a:lvl1pPr>
          </a:lstStyle>
          <a:p>
            <a:r>
              <a:rPr lang="ru-RU" dirty="0"/>
              <a:t>Образец заголовка</a:t>
            </a:r>
          </a:p>
        </p:txBody>
      </p:sp>
      <p:cxnSp>
        <p:nvCxnSpPr>
          <p:cNvPr id="6" name="Прямая соединительная линия 5"/>
          <p:cNvCxnSpPr/>
          <p:nvPr userDrawn="1"/>
        </p:nvCxnSpPr>
        <p:spPr>
          <a:xfrm>
            <a:off x="838200" y="1191488"/>
            <a:ext cx="10515600" cy="1"/>
          </a:xfrm>
          <a:prstGeom prst="line">
            <a:avLst/>
          </a:prstGeom>
          <a:ln w="127000">
            <a:gradFill flip="none" rotWithShape="1">
              <a:gsLst>
                <a:gs pos="10000">
                  <a:srgbClr val="2BA630"/>
                </a:gs>
                <a:gs pos="30000">
                  <a:srgbClr val="E5E027"/>
                </a:gs>
                <a:gs pos="50000">
                  <a:srgbClr val="47B9AC"/>
                </a:gs>
                <a:gs pos="75000">
                  <a:srgbClr val="1CAED0"/>
                </a:gs>
                <a:gs pos="90000">
                  <a:srgbClr val="3B93CD"/>
                </a:gs>
              </a:gsLst>
              <a:lin ang="19200000" scaled="0"/>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92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dirty="0"/>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4583FB6F-ACA5-4987-9D7D-422181772236}" type="datetimeFigureOut">
              <a:rPr lang="ru-RU" smtClean="0"/>
              <a:t>09.02.2024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8B4B64-B256-43B6-8BF9-C980E1618A92}" type="slidenum">
              <a:rPr lang="ru-RU" smtClean="0"/>
              <a:t>‹#›</a:t>
            </a:fld>
            <a:endParaRPr lang="ru-RU"/>
          </a:p>
        </p:txBody>
      </p:sp>
    </p:spTree>
    <p:extLst>
      <p:ext uri="{BB962C8B-B14F-4D97-AF65-F5344CB8AC3E}">
        <p14:creationId xmlns:p14="http://schemas.microsoft.com/office/powerpoint/2010/main" val="303387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obj" userDrawn="1">
  <p:cSld name="1_Title Only">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rot="10800000">
            <a:off x="0" y="0"/>
            <a:ext cx="12188952" cy="2667000"/>
          </a:xfrm>
          <a:prstGeom prst="rect">
            <a:avLst/>
          </a:prstGeom>
          <a:blipFill>
            <a:blip r:embed="rId2"/>
            <a:stretch/>
          </a:blipFill>
        </p:spPr>
        <p:txBody>
          <a:bodyPr wrap="square" lIns="0" tIns="0" rIns="0" bIns="0" rtlCol="0"/>
          <a:lstStyle/>
          <a:p>
            <a:pPr>
              <a:defRPr/>
            </a:pPr>
            <a:endParaRPr/>
          </a:p>
        </p:txBody>
      </p:sp>
      <p:sp>
        <p:nvSpPr>
          <p:cNvPr id="5"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6"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2/9/2024</a:t>
            </a:fld>
            <a:endParaRPr lang="en-US"/>
          </a:p>
        </p:txBody>
      </p:sp>
      <p:sp>
        <p:nvSpPr>
          <p:cNvPr id="8"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pic>
        <p:nvPicPr>
          <p:cNvPr id="9" name="Рисунок 5"/>
          <p:cNvPicPr>
            <a:picLocks noChangeAspect="1"/>
          </p:cNvPicPr>
          <p:nvPr userDrawn="1"/>
        </p:nvPicPr>
        <p:blipFill>
          <a:blip r:embed="rId3"/>
          <a:stretch/>
        </p:blipFill>
        <p:spPr bwMode="auto">
          <a:xfrm>
            <a:off x="713526" y="715959"/>
            <a:ext cx="3528959" cy="717426"/>
          </a:xfrm>
          <a:prstGeom prst="rect">
            <a:avLst/>
          </a:prstGeom>
        </p:spPr>
      </p:pic>
    </p:spTree>
    <p:extLst>
      <p:ext uri="{BB962C8B-B14F-4D97-AF65-F5344CB8AC3E}">
        <p14:creationId xmlns:p14="http://schemas.microsoft.com/office/powerpoint/2010/main" val="300754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52475"/>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3FB6F-ACA5-4987-9D7D-422181772236}" type="datetimeFigureOut">
              <a:rPr lang="ru-RU" smtClean="0"/>
              <a:t>09.02.2024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B4B64-B256-43B6-8BF9-C980E1618A92}" type="slidenum">
              <a:rPr lang="ru-RU" smtClean="0"/>
              <a:t>‹#›</a:t>
            </a:fld>
            <a:endParaRPr lang="ru-RU"/>
          </a:p>
        </p:txBody>
      </p:sp>
    </p:spTree>
    <p:extLst>
      <p:ext uri="{BB962C8B-B14F-4D97-AF65-F5344CB8AC3E}">
        <p14:creationId xmlns:p14="http://schemas.microsoft.com/office/powerpoint/2010/main" val="3875292924"/>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6" r:id="rId5"/>
    <p:sldLayoutId id="2147483655" r:id="rId6"/>
    <p:sldLayoutId id="2147483654" r:id="rId7"/>
    <p:sldLayoutId id="2147483649"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hyperlink" Target="mailto:bmannapov08@gmail.com" TargetMode="External"/><Relationship Id="rId2" Type="http://schemas.openxmlformats.org/officeDocument/2006/relationships/hyperlink" Target="mailto:BIMannapov@sberbank.ru"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hyperlink" Target="https://github.com/Bum1987/Proj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pyvis.readthedocs.io/en/latest/"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Заголовок 4"/>
          <p:cNvSpPr>
            <a:spLocks/>
          </p:cNvSpPr>
          <p:nvPr/>
        </p:nvSpPr>
        <p:spPr bwMode="auto">
          <a:xfrm>
            <a:off x="685800" y="2575046"/>
            <a:ext cx="11170840" cy="1905000"/>
          </a:xfrm>
          <a:prstGeom prst="rect">
            <a:avLst/>
          </a:prstGeom>
        </p:spPr>
        <p:txBody>
          <a:bodyPr vert="horz" lIns="0" tIns="0" rIns="0" bIns="0" anchor="t" anchorCtr="0"/>
          <a:lstStyle>
            <a:lvl1pPr>
              <a:defRPr sz="6000" b="0" i="0">
                <a:latin typeface="SB Sans Display Light"/>
                <a:ea typeface="+mj-ea"/>
                <a:cs typeface="SB Sans Display Light"/>
              </a:defRPr>
            </a:lvl1pPr>
          </a:lstStyle>
          <a:p>
            <a:pPr lvl="0" algn="ctr">
              <a:defRPr/>
            </a:pPr>
            <a:r>
              <a:rPr lang="en-US" sz="5400" b="1" dirty="0">
                <a:solidFill>
                  <a:srgbClr val="333F48"/>
                </a:solidFill>
                <a:latin typeface="SB Sans Display Semibold"/>
              </a:rPr>
              <a:t>Visualization of graphs of financial connections of clients</a:t>
            </a:r>
            <a:endParaRPr dirty="0"/>
          </a:p>
        </p:txBody>
      </p:sp>
      <p:sp>
        <p:nvSpPr>
          <p:cNvPr id="5" name="Text Placeholder 3"/>
          <p:cNvSpPr>
            <a:spLocks/>
          </p:cNvSpPr>
          <p:nvPr/>
        </p:nvSpPr>
        <p:spPr bwMode="auto">
          <a:xfrm>
            <a:off x="685800" y="5229200"/>
            <a:ext cx="10793228" cy="552685"/>
          </a:xfrm>
          <a:prstGeom prst="rect">
            <a:avLst/>
          </a:prstGeom>
        </p:spPr>
        <p:txBody>
          <a:bodyPr lIns="0" tIns="0" rIns="0" bIns="0"/>
          <a:lstStyle/>
          <a:p>
            <a:pPr algn="ctr" defTabSz="360000">
              <a:buFont typeface="Arial"/>
              <a:buNone/>
            </a:pPr>
            <a:r>
              <a:rPr lang="en-US" sz="2000" b="1" dirty="0" err="1" smtClean="0">
                <a:solidFill>
                  <a:srgbClr val="333F48"/>
                </a:solidFill>
                <a:cs typeface="SB Sans Text Light"/>
              </a:rPr>
              <a:t>Bulat</a:t>
            </a:r>
            <a:r>
              <a:rPr lang="en-US" sz="2000" b="1" dirty="0" smtClean="0">
                <a:solidFill>
                  <a:srgbClr val="333F48"/>
                </a:solidFill>
                <a:cs typeface="SB Sans Text Light"/>
              </a:rPr>
              <a:t> </a:t>
            </a:r>
            <a:r>
              <a:rPr lang="en-US" sz="2000" b="1" dirty="0" err="1" smtClean="0">
                <a:solidFill>
                  <a:srgbClr val="333F48"/>
                </a:solidFill>
                <a:cs typeface="SB Sans Text Light"/>
              </a:rPr>
              <a:t>Mannapov</a:t>
            </a:r>
            <a:endParaRPr lang="ru-RU" sz="2000" b="1" dirty="0">
              <a:solidFill>
                <a:srgbClr val="333F48"/>
              </a:solidFill>
              <a:cs typeface="SB Sans Text Light"/>
            </a:endParaRPr>
          </a:p>
        </p:txBody>
      </p:sp>
    </p:spTree>
    <p:custDataLst>
      <p:tags r:id="rId1"/>
    </p:custDataLst>
    <p:extLst>
      <p:ext uri="{BB962C8B-B14F-4D97-AF65-F5344CB8AC3E}">
        <p14:creationId xmlns:p14="http://schemas.microsoft.com/office/powerpoint/2010/main" val="43142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685800" y="1608413"/>
            <a:ext cx="10515600" cy="4351338"/>
          </a:xfrm>
        </p:spPr>
        <p:txBody>
          <a:bodyPr>
            <a:normAutofit/>
          </a:bodyPr>
          <a:lstStyle/>
          <a:p>
            <a:pPr defTabSz="360000" fontAlgn="base">
              <a:lnSpc>
                <a:spcPct val="100000"/>
              </a:lnSpc>
              <a:spcBef>
                <a:spcPts val="0"/>
              </a:spcBef>
              <a:spcAft>
                <a:spcPct val="0"/>
              </a:spcAft>
              <a:defRPr/>
            </a:pPr>
            <a:r>
              <a:rPr lang="en-US" sz="1600" b="1" dirty="0" err="1" smtClean="0">
                <a:cs typeface="SB Sans Text Light" panose="020B0303040504020204" pitchFamily="34" charset="0"/>
              </a:rPr>
              <a:t>Mannapov</a:t>
            </a:r>
            <a:r>
              <a:rPr lang="en-US" sz="1600" b="1" dirty="0" smtClean="0">
                <a:cs typeface="SB Sans Text Light" panose="020B0303040504020204" pitchFamily="34" charset="0"/>
              </a:rPr>
              <a:t> </a:t>
            </a:r>
            <a:r>
              <a:rPr lang="en-US" sz="1600" b="1" dirty="0" err="1" smtClean="0">
                <a:cs typeface="SB Sans Text Light" panose="020B0303040504020204" pitchFamily="34" charset="0"/>
              </a:rPr>
              <a:t>Bulat</a:t>
            </a:r>
            <a:endParaRPr lang="ru-RU" sz="1600" b="1" dirty="0">
              <a:cs typeface="SB Sans Text Light" panose="020B0303040504020204" pitchFamily="34" charset="0"/>
            </a:endParaRPr>
          </a:p>
          <a:p>
            <a:pPr defTabSz="360000" fontAlgn="base">
              <a:lnSpc>
                <a:spcPct val="100000"/>
              </a:lnSpc>
              <a:spcBef>
                <a:spcPts val="0"/>
              </a:spcBef>
              <a:spcAft>
                <a:spcPct val="0"/>
              </a:spcAft>
              <a:defRPr/>
            </a:pPr>
            <a:r>
              <a:rPr lang="en-US" sz="1600" b="1" dirty="0">
                <a:cs typeface="SB Sans Text Light" panose="020B0303040504020204" pitchFamily="34" charset="0"/>
              </a:rPr>
              <a:t>H</a:t>
            </a:r>
            <a:r>
              <a:rPr lang="en-US" sz="1600" b="1" dirty="0" smtClean="0">
                <a:cs typeface="SB Sans Text Light" panose="020B0303040504020204" pitchFamily="34" charset="0"/>
              </a:rPr>
              <a:t>igher education</a:t>
            </a:r>
            <a:endParaRPr lang="ru-RU" sz="1600" b="1" dirty="0" smtClean="0">
              <a:cs typeface="SB Sans Text Light" panose="020B0303040504020204" pitchFamily="34" charset="0"/>
            </a:endParaRPr>
          </a:p>
          <a:p>
            <a:pPr defTabSz="360000" fontAlgn="base">
              <a:lnSpc>
                <a:spcPct val="100000"/>
              </a:lnSpc>
              <a:spcBef>
                <a:spcPts val="0"/>
              </a:spcBef>
              <a:spcAft>
                <a:spcPct val="0"/>
              </a:spcAft>
              <a:defRPr/>
            </a:pPr>
            <a:r>
              <a:rPr lang="en-US" sz="1600" b="1" dirty="0" smtClean="0">
                <a:cs typeface="SB Sans Text Light" panose="020B0303040504020204" pitchFamily="34" charset="0"/>
              </a:rPr>
              <a:t>More than 11 years of experience in </a:t>
            </a:r>
            <a:r>
              <a:rPr lang="en-US" sz="1600" b="1" dirty="0" err="1" smtClean="0">
                <a:cs typeface="SB Sans Text Light" panose="020B0303040504020204" pitchFamily="34" charset="0"/>
              </a:rPr>
              <a:t>Sber</a:t>
            </a:r>
            <a:r>
              <a:rPr lang="en-US" sz="1600" b="1" dirty="0" smtClean="0">
                <a:cs typeface="SB Sans Text Light" panose="020B0303040504020204" pitchFamily="34" charset="0"/>
              </a:rPr>
              <a:t>:</a:t>
            </a:r>
            <a:endParaRPr lang="ru-RU" sz="1600" b="1" dirty="0" smtClean="0">
              <a:cs typeface="SB Sans Text Light" panose="020B0303040504020204" pitchFamily="34" charset="0"/>
            </a:endParaRPr>
          </a:p>
          <a:p>
            <a:pPr marL="0" indent="0" defTabSz="360000" fontAlgn="base">
              <a:lnSpc>
                <a:spcPct val="100000"/>
              </a:lnSpc>
              <a:spcBef>
                <a:spcPts val="0"/>
              </a:spcBef>
              <a:spcAft>
                <a:spcPct val="0"/>
              </a:spcAft>
              <a:buNone/>
              <a:defRPr/>
            </a:pPr>
            <a:r>
              <a:rPr lang="ru-RU" sz="1600" b="1" dirty="0" smtClean="0">
                <a:cs typeface="SB Sans Text Light" panose="020B0303040504020204" pitchFamily="34" charset="0"/>
              </a:rPr>
              <a:t>	</a:t>
            </a:r>
            <a:r>
              <a:rPr lang="en-US" sz="1600" b="1" dirty="0">
                <a:cs typeface="SB Sans Text Light" panose="020B0303040504020204" pitchFamily="34" charset="0"/>
              </a:rPr>
              <a:t>- 9 years in the Internal Audit Service (direction manager, conducting internal audits</a:t>
            </a:r>
            <a:r>
              <a:rPr lang="en-US" sz="1600" b="1" dirty="0" smtClean="0">
                <a:cs typeface="SB Sans Text Light" panose="020B0303040504020204" pitchFamily="34" charset="0"/>
              </a:rPr>
              <a:t>)</a:t>
            </a:r>
            <a:endParaRPr lang="ru-RU" sz="1600" b="1" dirty="0" smtClean="0">
              <a:cs typeface="SB Sans Text Light" panose="020B0303040504020204" pitchFamily="34" charset="0"/>
            </a:endParaRPr>
          </a:p>
          <a:p>
            <a:pPr marL="0" indent="0" defTabSz="360000" fontAlgn="base">
              <a:lnSpc>
                <a:spcPct val="100000"/>
              </a:lnSpc>
              <a:spcBef>
                <a:spcPts val="0"/>
              </a:spcBef>
              <a:spcAft>
                <a:spcPct val="0"/>
              </a:spcAft>
              <a:buNone/>
              <a:defRPr/>
            </a:pPr>
            <a:r>
              <a:rPr lang="ru-RU" sz="1600" b="1" dirty="0">
                <a:cs typeface="SB Sans Text Light" panose="020B0303040504020204" pitchFamily="34" charset="0"/>
              </a:rPr>
              <a:t>	</a:t>
            </a:r>
            <a:r>
              <a:rPr lang="en-US" sz="1600" b="1" dirty="0" smtClean="0">
                <a:cs typeface="SB Sans Text Light" panose="020B0303040504020204" pitchFamily="34" charset="0"/>
              </a:rPr>
              <a:t>- </a:t>
            </a:r>
            <a:r>
              <a:rPr lang="en-US" sz="1600" b="1" dirty="0">
                <a:cs typeface="SB Sans Text Light" panose="020B0303040504020204" pitchFamily="34" charset="0"/>
              </a:rPr>
              <a:t>at the Headquarters of the B2C business block 2 years (IT cost planning</a:t>
            </a:r>
            <a:r>
              <a:rPr lang="en-US" sz="1600" b="1" dirty="0" smtClean="0">
                <a:cs typeface="SB Sans Text Light" panose="020B0303040504020204" pitchFamily="34" charset="0"/>
              </a:rPr>
              <a:t>)</a:t>
            </a:r>
            <a:endParaRPr lang="ru-RU" sz="1600" b="1" dirty="0" smtClean="0">
              <a:cs typeface="SB Sans Text Light" panose="020B0303040504020204" pitchFamily="34" charset="0"/>
            </a:endParaRPr>
          </a:p>
          <a:p>
            <a:pPr defTabSz="360000" fontAlgn="base">
              <a:lnSpc>
                <a:spcPct val="100000"/>
              </a:lnSpc>
              <a:spcBef>
                <a:spcPts val="0"/>
              </a:spcBef>
              <a:spcAft>
                <a:spcPct val="0"/>
              </a:spcAft>
              <a:defRPr/>
            </a:pPr>
            <a:r>
              <a:rPr lang="en-US" sz="1600" b="1" dirty="0" smtClean="0">
                <a:cs typeface="SB Sans Text Light" panose="020B0303040504020204" pitchFamily="34" charset="0"/>
                <a:hlinkClick r:id="rId2"/>
              </a:rPr>
              <a:t>BIMannapov@sberbank.ru</a:t>
            </a:r>
            <a:r>
              <a:rPr lang="en-US" sz="1600" b="1" dirty="0" smtClean="0">
                <a:cs typeface="SB Sans Text Light" panose="020B0303040504020204" pitchFamily="34" charset="0"/>
              </a:rPr>
              <a:t>, </a:t>
            </a:r>
            <a:r>
              <a:rPr lang="en-US" sz="1600" b="1" dirty="0" smtClean="0">
                <a:cs typeface="SB Sans Text Light" panose="020B0303040504020204" pitchFamily="34" charset="0"/>
                <a:hlinkClick r:id="rId3"/>
              </a:rPr>
              <a:t>bmannapov08@gmail.com</a:t>
            </a:r>
            <a:endParaRPr lang="en-US" sz="1600" b="1" dirty="0" smtClean="0">
              <a:cs typeface="SB Sans Text Light" panose="020B0303040504020204" pitchFamily="34" charset="0"/>
            </a:endParaRPr>
          </a:p>
          <a:p>
            <a:pPr defTabSz="360000" fontAlgn="base">
              <a:lnSpc>
                <a:spcPct val="100000"/>
              </a:lnSpc>
              <a:spcBef>
                <a:spcPts val="0"/>
              </a:spcBef>
              <a:spcAft>
                <a:spcPct val="0"/>
              </a:spcAft>
              <a:defRPr/>
            </a:pPr>
            <a:r>
              <a:rPr lang="en-US" sz="1600" b="1" dirty="0" smtClean="0">
                <a:cs typeface="SB Sans Text Light" panose="020B0303040504020204" pitchFamily="34" charset="0"/>
              </a:rPr>
              <a:t>Moscow</a:t>
            </a:r>
            <a:r>
              <a:rPr lang="ru-RU" sz="1600" b="1" dirty="0" smtClean="0">
                <a:cs typeface="SB Sans Text Light" panose="020B0303040504020204" pitchFamily="34" charset="0"/>
              </a:rPr>
              <a:t>,</a:t>
            </a:r>
            <a:r>
              <a:rPr lang="en-US" sz="1600" b="1" dirty="0" smtClean="0">
                <a:cs typeface="SB Sans Text Light" panose="020B0303040504020204" pitchFamily="34" charset="0"/>
              </a:rPr>
              <a:t> New York.</a:t>
            </a:r>
            <a:endParaRPr lang="ru-RU" sz="1600" b="1" dirty="0">
              <a:cs typeface="SB Sans Text Light" panose="020B0303040504020204" pitchFamily="34" charset="0"/>
            </a:endParaRPr>
          </a:p>
          <a:p>
            <a:pPr defTabSz="360000" fontAlgn="base">
              <a:lnSpc>
                <a:spcPct val="100000"/>
              </a:lnSpc>
              <a:spcBef>
                <a:spcPts val="0"/>
              </a:spcBef>
              <a:spcAft>
                <a:spcPct val="0"/>
              </a:spcAft>
              <a:defRPr/>
            </a:pPr>
            <a:endParaRPr lang="ru-RU" sz="1600" b="1" dirty="0">
              <a:cs typeface="SB Sans Text Light" panose="020B0303040504020204" pitchFamily="34" charset="0"/>
            </a:endParaRPr>
          </a:p>
          <a:p>
            <a:endParaRPr lang="ru-RU" sz="3200" b="1" dirty="0"/>
          </a:p>
        </p:txBody>
      </p:sp>
      <p:sp>
        <p:nvSpPr>
          <p:cNvPr id="4" name="Title 7">
            <a:extLst>
              <a:ext uri="{FF2B5EF4-FFF2-40B4-BE49-F238E27FC236}">
                <a16:creationId xmlns:a16="http://schemas.microsoft.com/office/drawing/2014/main" id="{B6D7231B-53C1-4487-8733-E95AF26CF49D}"/>
              </a:ext>
            </a:extLst>
          </p:cNvPr>
          <p:cNvSpPr txBox="1">
            <a:spLocks/>
          </p:cNvSpPr>
          <p:nvPr/>
        </p:nvSpPr>
        <p:spPr bwMode="auto">
          <a:xfrm>
            <a:off x="685800" y="639501"/>
            <a:ext cx="10820400" cy="1937825"/>
          </a:xfrm>
          <a:prstGeom prst="rect">
            <a:avLst/>
          </a:prstGeom>
        </p:spPr>
        <p:txBody>
          <a:bodyPr lIns="0" tIns="0" rIns="0" bIns="0"/>
          <a:lstStyle>
            <a:lvl1pPr algn="l" defTabSz="914400" rtl="0" eaLnBrk="1" latinLnBrk="0" hangingPunct="1">
              <a:lnSpc>
                <a:spcPct val="90000"/>
              </a:lnSpc>
              <a:spcBef>
                <a:spcPct val="0"/>
              </a:spcBef>
              <a:buNone/>
              <a:defRPr sz="4400" b="0" i="0" kern="1200">
                <a:solidFill>
                  <a:schemeClr val="tx1"/>
                </a:solidFill>
                <a:latin typeface="SB Sans Display Regular" panose="020B0503040504020204" pitchFamily="34" charset="0"/>
                <a:ea typeface="+mj-ea"/>
                <a:cs typeface="+mj-cs"/>
              </a:defRPr>
            </a:lvl1pPr>
          </a:lstStyle>
          <a:p>
            <a:pPr>
              <a:lnSpc>
                <a:spcPct val="100000"/>
              </a:lnSpc>
            </a:pPr>
            <a:r>
              <a:rPr lang="en-US" sz="4000" dirty="0">
                <a:solidFill>
                  <a:srgbClr val="333F48"/>
                </a:solidFill>
                <a:latin typeface="SB Sans Display Light" panose="020B0303040504020204" pitchFamily="34" charset="0"/>
                <a:cs typeface="SB Sans Display Light" panose="020B0303040504020204" pitchFamily="34" charset="0"/>
              </a:rPr>
              <a:t>About Me</a:t>
            </a:r>
          </a:p>
        </p:txBody>
      </p:sp>
    </p:spTree>
    <p:extLst>
      <p:ext uri="{BB962C8B-B14F-4D97-AF65-F5344CB8AC3E}">
        <p14:creationId xmlns:p14="http://schemas.microsoft.com/office/powerpoint/2010/main" val="235544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a:srcRect l="8438" t="20967" r="78021" b="49444"/>
          <a:stretch/>
        </p:blipFill>
        <p:spPr>
          <a:xfrm>
            <a:off x="4794202" y="1186996"/>
            <a:ext cx="1485575" cy="1487162"/>
          </a:xfrm>
          <a:prstGeom prst="rect">
            <a:avLst/>
          </a:prstGeom>
        </p:spPr>
      </p:pic>
      <p:pic>
        <p:nvPicPr>
          <p:cNvPr id="2" name="Рисунок 1"/>
          <p:cNvPicPr>
            <a:picLocks noChangeAspect="1"/>
          </p:cNvPicPr>
          <p:nvPr/>
        </p:nvPicPr>
        <p:blipFill rotWithShape="1">
          <a:blip r:embed="rId3"/>
          <a:srcRect l="8750" t="10371" r="32395" b="24258"/>
          <a:stretch/>
        </p:blipFill>
        <p:spPr>
          <a:xfrm>
            <a:off x="8380198" y="1025631"/>
            <a:ext cx="3622942" cy="2263538"/>
          </a:xfrm>
          <a:prstGeom prst="rect">
            <a:avLst/>
          </a:prstGeom>
        </p:spPr>
      </p:pic>
      <p:sp>
        <p:nvSpPr>
          <p:cNvPr id="3" name="Объект 2"/>
          <p:cNvSpPr>
            <a:spLocks noGrp="1"/>
          </p:cNvSpPr>
          <p:nvPr>
            <p:ph idx="4294967295"/>
          </p:nvPr>
        </p:nvSpPr>
        <p:spPr>
          <a:xfrm>
            <a:off x="685800" y="1644272"/>
            <a:ext cx="10515600" cy="4351338"/>
          </a:xfrm>
        </p:spPr>
        <p:txBody>
          <a:bodyPr>
            <a:normAutofit/>
          </a:bodyPr>
          <a:lstStyle/>
          <a:p>
            <a:pPr algn="just" defTabSz="360000" fontAlgn="base">
              <a:lnSpc>
                <a:spcPct val="100000"/>
              </a:lnSpc>
              <a:spcBef>
                <a:spcPts val="0"/>
              </a:spcBef>
              <a:spcAft>
                <a:spcPct val="0"/>
              </a:spcAft>
              <a:defRPr/>
            </a:pPr>
            <a:r>
              <a:rPr lang="en-US" sz="1600" b="1" dirty="0">
                <a:cs typeface="SB Sans Text Light" panose="020B0303040504020204" pitchFamily="34" charset="0"/>
              </a:rPr>
              <a:t>How to transform a table with transactions </a:t>
            </a:r>
            <a:r>
              <a:rPr lang="ru-RU" sz="1600" b="1" dirty="0" smtClean="0">
                <a:cs typeface="SB Sans Text Light" panose="020B0303040504020204" pitchFamily="34" charset="0"/>
              </a:rPr>
              <a:t>                                 </a:t>
            </a:r>
            <a:r>
              <a:rPr lang="en-US" sz="1600" b="1" dirty="0" smtClean="0">
                <a:cs typeface="SB Sans Text Light" panose="020B0303040504020204" pitchFamily="34" charset="0"/>
              </a:rPr>
              <a:t>into </a:t>
            </a:r>
            <a:r>
              <a:rPr lang="en-US" sz="1600" b="1" dirty="0">
                <a:cs typeface="SB Sans Text Light" panose="020B0303040504020204" pitchFamily="34" charset="0"/>
              </a:rPr>
              <a:t>an interactive </a:t>
            </a:r>
            <a:r>
              <a:rPr lang="en-US" sz="1600" b="1" dirty="0" smtClean="0">
                <a:cs typeface="SB Sans Text Light" panose="020B0303040504020204" pitchFamily="34" charset="0"/>
              </a:rPr>
              <a:t>visual</a:t>
            </a:r>
            <a:endParaRPr lang="ru-RU" sz="1600" b="1" dirty="0" smtClean="0">
              <a:cs typeface="SB Sans Text Light" panose="020B0303040504020204" pitchFamily="34" charset="0"/>
            </a:endParaRPr>
          </a:p>
          <a:p>
            <a:pPr marL="0" indent="0" algn="just" defTabSz="360000" fontAlgn="base">
              <a:lnSpc>
                <a:spcPct val="100000"/>
              </a:lnSpc>
              <a:spcBef>
                <a:spcPts val="0"/>
              </a:spcBef>
              <a:spcAft>
                <a:spcPct val="0"/>
              </a:spcAft>
              <a:buNone/>
              <a:defRPr/>
            </a:pPr>
            <a:r>
              <a:rPr lang="ru-RU" sz="1600" b="1" dirty="0" smtClean="0">
                <a:cs typeface="SB Sans Text Light" panose="020B0303040504020204" pitchFamily="34" charset="0"/>
              </a:rPr>
              <a:t>                                                                                                                      </a:t>
            </a:r>
            <a:r>
              <a:rPr lang="en-US" sz="1600" b="1" dirty="0" smtClean="0">
                <a:cs typeface="SB Sans Text Light" panose="020B0303040504020204" pitchFamily="34" charset="0"/>
              </a:rPr>
              <a:t>graph </a:t>
            </a:r>
            <a:r>
              <a:rPr lang="en-US" sz="1600" b="1" dirty="0">
                <a:cs typeface="SB Sans Text Light" panose="020B0303040504020204" pitchFamily="34" charset="0"/>
              </a:rPr>
              <a:t>of relationships</a:t>
            </a:r>
            <a:endParaRPr lang="en-US" sz="1600" b="1" dirty="0" smtClean="0">
              <a:cs typeface="SB Sans Text Light" panose="020B0303040504020204" pitchFamily="34" charset="0"/>
            </a:endParaRPr>
          </a:p>
          <a:p>
            <a:pPr algn="just" defTabSz="360000" fontAlgn="base">
              <a:lnSpc>
                <a:spcPct val="100000"/>
              </a:lnSpc>
              <a:spcBef>
                <a:spcPts val="0"/>
              </a:spcBef>
              <a:spcAft>
                <a:spcPct val="0"/>
              </a:spcAft>
              <a:defRPr/>
            </a:pPr>
            <a:endParaRPr lang="en-US" sz="1600" b="1" dirty="0" smtClean="0">
              <a:cs typeface="SB Sans Text Light" panose="020B0303040504020204" pitchFamily="34" charset="0"/>
            </a:endParaRPr>
          </a:p>
          <a:p>
            <a:pPr algn="just" defTabSz="360000" fontAlgn="base">
              <a:lnSpc>
                <a:spcPct val="100000"/>
              </a:lnSpc>
              <a:spcBef>
                <a:spcPts val="0"/>
              </a:spcBef>
              <a:spcAft>
                <a:spcPct val="0"/>
              </a:spcAft>
              <a:defRPr/>
            </a:pPr>
            <a:endParaRPr lang="en-US" sz="1600" b="1" dirty="0">
              <a:cs typeface="SB Sans Text Light" panose="020B0303040504020204" pitchFamily="34" charset="0"/>
            </a:endParaRPr>
          </a:p>
          <a:p>
            <a:pPr algn="just" defTabSz="360000" fontAlgn="base">
              <a:lnSpc>
                <a:spcPct val="100000"/>
              </a:lnSpc>
              <a:spcBef>
                <a:spcPts val="0"/>
              </a:spcBef>
              <a:spcAft>
                <a:spcPct val="0"/>
              </a:spcAft>
              <a:defRPr/>
            </a:pPr>
            <a:endParaRPr lang="en-US" sz="1600" b="1" dirty="0" smtClean="0">
              <a:cs typeface="SB Sans Text Light" panose="020B0303040504020204" pitchFamily="34" charset="0"/>
            </a:endParaRPr>
          </a:p>
          <a:p>
            <a:pPr algn="just" defTabSz="360000" fontAlgn="base">
              <a:lnSpc>
                <a:spcPct val="100000"/>
              </a:lnSpc>
              <a:spcBef>
                <a:spcPts val="0"/>
              </a:spcBef>
              <a:spcAft>
                <a:spcPct val="0"/>
              </a:spcAft>
              <a:defRPr/>
            </a:pPr>
            <a:endParaRPr lang="en-US" sz="1600" b="1" dirty="0">
              <a:cs typeface="SB Sans Text Light" panose="020B0303040504020204" pitchFamily="34" charset="0"/>
            </a:endParaRPr>
          </a:p>
          <a:p>
            <a:pPr algn="just" defTabSz="360000" fontAlgn="base">
              <a:lnSpc>
                <a:spcPct val="100000"/>
              </a:lnSpc>
              <a:spcBef>
                <a:spcPts val="0"/>
              </a:spcBef>
              <a:spcAft>
                <a:spcPct val="0"/>
              </a:spcAft>
              <a:defRPr/>
            </a:pPr>
            <a:endParaRPr lang="en-US" sz="1600" b="1" dirty="0" smtClean="0">
              <a:cs typeface="SB Sans Text Light" panose="020B0303040504020204" pitchFamily="34" charset="0"/>
            </a:endParaRPr>
          </a:p>
          <a:p>
            <a:pPr algn="just" defTabSz="360000" fontAlgn="base">
              <a:lnSpc>
                <a:spcPct val="100000"/>
              </a:lnSpc>
              <a:spcBef>
                <a:spcPts val="0"/>
              </a:spcBef>
              <a:spcAft>
                <a:spcPct val="0"/>
              </a:spcAft>
              <a:defRPr/>
            </a:pPr>
            <a:endParaRPr lang="en-US" sz="1600" b="1" dirty="0" smtClean="0">
              <a:cs typeface="SB Sans Text Light" panose="020B0303040504020204" pitchFamily="34" charset="0"/>
            </a:endParaRPr>
          </a:p>
          <a:p>
            <a:pPr algn="just" defTabSz="360000" fontAlgn="base">
              <a:lnSpc>
                <a:spcPct val="100000"/>
              </a:lnSpc>
              <a:spcBef>
                <a:spcPts val="0"/>
              </a:spcBef>
              <a:spcAft>
                <a:spcPct val="0"/>
              </a:spcAft>
              <a:defRPr/>
            </a:pPr>
            <a:endParaRPr lang="en-US" sz="1600" b="1" dirty="0" smtClean="0">
              <a:cs typeface="SB Sans Text Light" panose="020B0303040504020204" pitchFamily="34" charset="0"/>
            </a:endParaRPr>
          </a:p>
          <a:p>
            <a:pPr algn="just" defTabSz="360000" fontAlgn="base">
              <a:lnSpc>
                <a:spcPct val="100000"/>
              </a:lnSpc>
              <a:spcBef>
                <a:spcPts val="0"/>
              </a:spcBef>
              <a:spcAft>
                <a:spcPct val="0"/>
              </a:spcAft>
              <a:defRPr/>
            </a:pPr>
            <a:r>
              <a:rPr lang="en-US" sz="1600" b="1" dirty="0" smtClean="0">
                <a:cs typeface="SB Sans Text Light" panose="020B0303040504020204" pitchFamily="34" charset="0"/>
              </a:rPr>
              <a:t>The </a:t>
            </a:r>
            <a:r>
              <a:rPr lang="en-US" sz="1600" b="1" dirty="0">
                <a:cs typeface="SB Sans Text Light" panose="020B0303040504020204" pitchFamily="34" charset="0"/>
              </a:rPr>
              <a:t>code helps transform a tabular register of financial transactions into a visualization of financial relationships between clients, which facilitates data analysis and clearly visualizes relationships, incl. under various conditions, in my case the borrower (the flag can be any, a bank employee, persons on various negative lists, etc., etc</a:t>
            </a:r>
            <a:r>
              <a:rPr lang="en-US" sz="1600" b="1" dirty="0" smtClean="0">
                <a:cs typeface="SB Sans Text Light" panose="020B0303040504020204" pitchFamily="34" charset="0"/>
              </a:rPr>
              <a:t>.).</a:t>
            </a:r>
          </a:p>
          <a:p>
            <a:pPr marL="0" indent="0" algn="just" defTabSz="360000" fontAlgn="base">
              <a:lnSpc>
                <a:spcPct val="100000"/>
              </a:lnSpc>
              <a:spcBef>
                <a:spcPts val="0"/>
              </a:spcBef>
              <a:spcAft>
                <a:spcPct val="0"/>
              </a:spcAft>
              <a:buNone/>
              <a:defRPr/>
            </a:pPr>
            <a:endParaRPr lang="ru-RU" sz="1600" b="1" dirty="0">
              <a:cs typeface="SB Sans Text Light" panose="020B0303040504020204" pitchFamily="34" charset="0"/>
            </a:endParaRPr>
          </a:p>
          <a:p>
            <a:pPr defTabSz="360000" fontAlgn="base">
              <a:lnSpc>
                <a:spcPct val="100000"/>
              </a:lnSpc>
              <a:spcBef>
                <a:spcPts val="0"/>
              </a:spcBef>
              <a:spcAft>
                <a:spcPct val="0"/>
              </a:spcAft>
              <a:defRPr/>
            </a:pPr>
            <a:r>
              <a:rPr lang="en-US" sz="1600" b="1" dirty="0">
                <a:cs typeface="SB Sans Text Light" panose="020B0303040504020204" pitchFamily="34" charset="0"/>
                <a:hlinkClick r:id="rId4"/>
              </a:rPr>
              <a:t>https://</a:t>
            </a:r>
            <a:r>
              <a:rPr lang="en-US" sz="1600" b="1" dirty="0" smtClean="0">
                <a:cs typeface="SB Sans Text Light" panose="020B0303040504020204" pitchFamily="34" charset="0"/>
                <a:hlinkClick r:id="rId4"/>
              </a:rPr>
              <a:t>github.com/Bum1987/Project</a:t>
            </a:r>
            <a:endParaRPr lang="ru-RU" sz="1600" b="1" dirty="0" smtClean="0">
              <a:cs typeface="SB Sans Text Light" panose="020B0303040504020204" pitchFamily="34" charset="0"/>
            </a:endParaRPr>
          </a:p>
          <a:p>
            <a:pPr defTabSz="360000" fontAlgn="base">
              <a:lnSpc>
                <a:spcPct val="100000"/>
              </a:lnSpc>
              <a:spcBef>
                <a:spcPts val="0"/>
              </a:spcBef>
              <a:spcAft>
                <a:spcPct val="0"/>
              </a:spcAft>
              <a:defRPr/>
            </a:pPr>
            <a:endParaRPr lang="ru-RU" sz="1600" b="1" dirty="0"/>
          </a:p>
        </p:txBody>
      </p:sp>
      <p:sp>
        <p:nvSpPr>
          <p:cNvPr id="4" name="Title 7">
            <a:extLst>
              <a:ext uri="{FF2B5EF4-FFF2-40B4-BE49-F238E27FC236}">
                <a16:creationId xmlns:a16="http://schemas.microsoft.com/office/drawing/2014/main" id="{88276C2A-4D48-44C7-85A8-D12D1D76BD0E}"/>
              </a:ext>
            </a:extLst>
          </p:cNvPr>
          <p:cNvSpPr txBox="1">
            <a:spLocks/>
          </p:cNvSpPr>
          <p:nvPr/>
        </p:nvSpPr>
        <p:spPr bwMode="auto">
          <a:xfrm>
            <a:off x="685800" y="380940"/>
            <a:ext cx="10820400" cy="1937825"/>
          </a:xfrm>
          <a:prstGeom prst="rect">
            <a:avLst/>
          </a:prstGeom>
        </p:spPr>
        <p:txBody>
          <a:bodyPr lIns="0" tIns="0" rIns="0" bIns="0"/>
          <a:lstStyle>
            <a:lvl1pPr algn="l" defTabSz="914400" rtl="0" eaLnBrk="1" latinLnBrk="0" hangingPunct="1">
              <a:lnSpc>
                <a:spcPct val="90000"/>
              </a:lnSpc>
              <a:spcBef>
                <a:spcPct val="0"/>
              </a:spcBef>
              <a:buNone/>
              <a:defRPr sz="4400" b="0" i="0" kern="1200">
                <a:solidFill>
                  <a:schemeClr val="tx1"/>
                </a:solidFill>
                <a:latin typeface="SB Sans Display Regular" panose="020B0503040504020204" pitchFamily="34" charset="0"/>
                <a:ea typeface="+mj-ea"/>
                <a:cs typeface="+mj-cs"/>
              </a:defRPr>
            </a:lvl1pPr>
          </a:lstStyle>
          <a:p>
            <a:pPr>
              <a:lnSpc>
                <a:spcPct val="100000"/>
              </a:lnSpc>
            </a:pPr>
            <a:r>
              <a:rPr lang="en-US" sz="4000" dirty="0">
                <a:solidFill>
                  <a:srgbClr val="333F48"/>
                </a:solidFill>
                <a:latin typeface="SB Sans Display Light" panose="020B0303040504020204" pitchFamily="34" charset="0"/>
                <a:cs typeface="SB Sans Display Light" panose="020B0303040504020204" pitchFamily="34" charset="0"/>
              </a:rPr>
              <a:t>Project </a:t>
            </a:r>
            <a:r>
              <a:rPr lang="en-US" sz="4000" dirty="0" smtClean="0">
                <a:solidFill>
                  <a:srgbClr val="333F48"/>
                </a:solidFill>
                <a:latin typeface="SB Sans Display Light" panose="020B0303040504020204" pitchFamily="34" charset="0"/>
                <a:cs typeface="SB Sans Display Light" panose="020B0303040504020204" pitchFamily="34" charset="0"/>
              </a:rPr>
              <a:t>Description</a:t>
            </a:r>
            <a:endParaRPr lang="en-US" sz="4000" dirty="0">
              <a:solidFill>
                <a:srgbClr val="333F48"/>
              </a:solidFill>
              <a:latin typeface="SB Sans Display Light" panose="020B0303040504020204" pitchFamily="34" charset="0"/>
              <a:cs typeface="SB Sans Display Light" panose="020B0303040504020204" pitchFamily="34" charset="0"/>
            </a:endParaRPr>
          </a:p>
        </p:txBody>
      </p:sp>
    </p:spTree>
    <p:extLst>
      <p:ext uri="{BB962C8B-B14F-4D97-AF65-F5344CB8AC3E}">
        <p14:creationId xmlns:p14="http://schemas.microsoft.com/office/powerpoint/2010/main" val="202016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685800" y="1330507"/>
            <a:ext cx="10820400" cy="4351338"/>
          </a:xfrm>
        </p:spPr>
        <p:txBody>
          <a:bodyPr>
            <a:normAutofit/>
          </a:bodyPr>
          <a:lstStyle/>
          <a:p>
            <a:pPr marL="342900" indent="-342900">
              <a:buAutoNum type="arabicPeriod"/>
            </a:pPr>
            <a:r>
              <a:rPr lang="en-US" sz="1600" b="1" dirty="0">
                <a:cs typeface="SB Sans Text Light" panose="020B0303040504020204" pitchFamily="34" charset="0"/>
              </a:rPr>
              <a:t>The input is a data register in CSV format, which contains columns recipient, sender, transaction </a:t>
            </a:r>
            <a:r>
              <a:rPr lang="en-US" sz="1600" b="1" dirty="0" smtClean="0">
                <a:cs typeface="SB Sans Text Light" panose="020B0303040504020204" pitchFamily="34" charset="0"/>
              </a:rPr>
              <a:t>amount</a:t>
            </a:r>
          </a:p>
          <a:p>
            <a:pPr marL="342900" indent="-342900">
              <a:buAutoNum type="arabicPeriod"/>
            </a:pPr>
            <a:r>
              <a:rPr lang="en-US" sz="1600" b="1" dirty="0" smtClean="0">
                <a:cs typeface="SB Sans Text Light" panose="020B0303040504020204" pitchFamily="34" charset="0"/>
              </a:rPr>
              <a:t>The </a:t>
            </a:r>
            <a:r>
              <a:rPr lang="en-US" sz="1600" b="1" dirty="0">
                <a:cs typeface="SB Sans Text Light" panose="020B0303040504020204" pitchFamily="34" charset="0"/>
              </a:rPr>
              <a:t>script processes this register and collects unique recipient-sender pairs, calculates the amount of transfers and the number of transactions, and adds client characteristics (flags) from the directory</a:t>
            </a:r>
            <a:r>
              <a:rPr lang="en-US" sz="1600" b="1" dirty="0" smtClean="0">
                <a:cs typeface="SB Sans Text Light" panose="020B0303040504020204" pitchFamily="34" charset="0"/>
              </a:rPr>
              <a:t>.</a:t>
            </a:r>
          </a:p>
          <a:p>
            <a:pPr marL="342900" indent="-342900">
              <a:buAutoNum type="arabicPeriod"/>
            </a:pPr>
            <a:r>
              <a:rPr lang="en-US" sz="1600" b="1" dirty="0" smtClean="0">
                <a:cs typeface="SB Sans Text Light" panose="020B0303040504020204" pitchFamily="34" charset="0"/>
              </a:rPr>
              <a:t>Based </a:t>
            </a:r>
            <a:r>
              <a:rPr lang="en-US" sz="1600" b="1" dirty="0">
                <a:cs typeface="SB Sans Text Light" panose="020B0303040504020204" pitchFamily="34" charset="0"/>
              </a:rPr>
              <a:t>on the file, a visualization of communication graphs is built (HTML file</a:t>
            </a:r>
            <a:r>
              <a:rPr lang="en-US" sz="1600" b="1" dirty="0" smtClean="0">
                <a:cs typeface="SB Sans Text Light" panose="020B0303040504020204" pitchFamily="34" charset="0"/>
              </a:rPr>
              <a:t>):</a:t>
            </a:r>
          </a:p>
          <a:p>
            <a:pPr>
              <a:buFontTx/>
              <a:buChar char="-"/>
            </a:pPr>
            <a:r>
              <a:rPr lang="en-US" sz="1600" b="1" dirty="0" smtClean="0">
                <a:cs typeface="SB Sans Text Light" panose="020B0303040504020204" pitchFamily="34" charset="0"/>
              </a:rPr>
              <a:t>The </a:t>
            </a:r>
            <a:r>
              <a:rPr lang="en-US" sz="1600" b="1" dirty="0">
                <a:cs typeface="SB Sans Text Light" panose="020B0303040504020204" pitchFamily="34" charset="0"/>
              </a:rPr>
              <a:t>edges are indicated by a line with an arrow, which indicates the translation direction vector</a:t>
            </a:r>
            <a:r>
              <a:rPr lang="en-US" sz="1600" b="1" dirty="0" smtClean="0">
                <a:cs typeface="SB Sans Text Light" panose="020B0303040504020204" pitchFamily="34" charset="0"/>
              </a:rPr>
              <a:t>;</a:t>
            </a:r>
          </a:p>
          <a:p>
            <a:pPr>
              <a:buFontTx/>
              <a:buChar char="-"/>
            </a:pPr>
            <a:r>
              <a:rPr lang="en-US" sz="1600" b="1" dirty="0" smtClean="0">
                <a:cs typeface="SB Sans Text Light" panose="020B0303040504020204" pitchFamily="34" charset="0"/>
              </a:rPr>
              <a:t>The </a:t>
            </a:r>
            <a:r>
              <a:rPr lang="en-US" sz="1600" b="1" dirty="0">
                <a:cs typeface="SB Sans Text Light" panose="020B0303040504020204" pitchFamily="34" charset="0"/>
              </a:rPr>
              <a:t>vertices are indicated by circles, the name of the client is displayed next to them, the colors of the vertices depend on the flags (in my case, the sign of the borrower is a red </a:t>
            </a:r>
            <a:r>
              <a:rPr lang="en-US" sz="1600" b="1" dirty="0" smtClean="0">
                <a:cs typeface="SB Sans Text Light" panose="020B0303040504020204" pitchFamily="34" charset="0"/>
              </a:rPr>
              <a:t>vertex);</a:t>
            </a:r>
          </a:p>
          <a:p>
            <a:pPr>
              <a:buFontTx/>
              <a:buChar char="-"/>
            </a:pPr>
            <a:r>
              <a:rPr lang="en-US" sz="1600" b="1" dirty="0" smtClean="0">
                <a:cs typeface="SB Sans Text Light" panose="020B0303040504020204" pitchFamily="34" charset="0"/>
              </a:rPr>
              <a:t>When </a:t>
            </a:r>
            <a:r>
              <a:rPr lang="en-US" sz="1600" b="1" dirty="0">
                <a:cs typeface="SB Sans Text Light" panose="020B0303040504020204" pitchFamily="34" charset="0"/>
              </a:rPr>
              <a:t>you hover over edges and vertices, labels with basic information about the client connection are shown (see figure)</a:t>
            </a:r>
            <a:endParaRPr lang="ru-RU" sz="1600" b="1" dirty="0">
              <a:cs typeface="SB Sans Text Light" panose="020B0303040504020204" pitchFamily="34" charset="0"/>
            </a:endParaRPr>
          </a:p>
          <a:p>
            <a:pPr marL="0" indent="0">
              <a:buNone/>
            </a:pPr>
            <a:endParaRPr lang="ru-RU" sz="1600" b="1" dirty="0"/>
          </a:p>
        </p:txBody>
      </p:sp>
      <p:sp>
        <p:nvSpPr>
          <p:cNvPr id="4" name="Title 7">
            <a:extLst>
              <a:ext uri="{FF2B5EF4-FFF2-40B4-BE49-F238E27FC236}">
                <a16:creationId xmlns:a16="http://schemas.microsoft.com/office/drawing/2014/main" id="{78C9B23E-E816-4331-B0A0-3EF4B512AA60}"/>
              </a:ext>
            </a:extLst>
          </p:cNvPr>
          <p:cNvSpPr txBox="1">
            <a:spLocks/>
          </p:cNvSpPr>
          <p:nvPr/>
        </p:nvSpPr>
        <p:spPr bwMode="auto">
          <a:xfrm>
            <a:off x="685800" y="639501"/>
            <a:ext cx="10820400" cy="1937825"/>
          </a:xfrm>
          <a:prstGeom prst="rect">
            <a:avLst/>
          </a:prstGeom>
        </p:spPr>
        <p:txBody>
          <a:bodyPr lIns="0" tIns="0" rIns="0" bIns="0"/>
          <a:lstStyle>
            <a:lvl1pPr algn="l" defTabSz="914400" rtl="0" eaLnBrk="1" latinLnBrk="0" hangingPunct="1">
              <a:lnSpc>
                <a:spcPct val="90000"/>
              </a:lnSpc>
              <a:spcBef>
                <a:spcPct val="0"/>
              </a:spcBef>
              <a:buNone/>
              <a:defRPr sz="4400" b="0" i="0" kern="1200">
                <a:solidFill>
                  <a:schemeClr val="tx1"/>
                </a:solidFill>
                <a:latin typeface="SB Sans Display Regular" panose="020B0503040504020204" pitchFamily="34" charset="0"/>
                <a:ea typeface="+mj-ea"/>
                <a:cs typeface="+mj-cs"/>
              </a:defRPr>
            </a:lvl1pPr>
          </a:lstStyle>
          <a:p>
            <a:pPr>
              <a:lnSpc>
                <a:spcPct val="100000"/>
              </a:lnSpc>
            </a:pPr>
            <a:r>
              <a:rPr lang="en-US" sz="4000" dirty="0">
                <a:solidFill>
                  <a:srgbClr val="333F48"/>
                </a:solidFill>
                <a:latin typeface="SB Sans Display Light" panose="020B0303040504020204" pitchFamily="34" charset="0"/>
                <a:cs typeface="SB Sans Display Light" panose="020B0303040504020204" pitchFamily="34" charset="0"/>
              </a:rPr>
              <a:t>Business </a:t>
            </a:r>
            <a:r>
              <a:rPr lang="en-US" sz="4000" dirty="0" smtClean="0">
                <a:solidFill>
                  <a:srgbClr val="333F48"/>
                </a:solidFill>
                <a:latin typeface="SB Sans Display Light" panose="020B0303040504020204" pitchFamily="34" charset="0"/>
                <a:cs typeface="SB Sans Display Light" panose="020B0303040504020204" pitchFamily="34" charset="0"/>
              </a:rPr>
              <a:t>logic</a:t>
            </a:r>
            <a:endParaRPr lang="en-US" sz="4000" dirty="0">
              <a:solidFill>
                <a:srgbClr val="333F48"/>
              </a:solidFill>
              <a:latin typeface="SB Sans Display Light" panose="020B0303040504020204" pitchFamily="34" charset="0"/>
              <a:cs typeface="SB Sans Display Light" panose="020B0303040504020204" pitchFamily="34" charset="0"/>
            </a:endParaRPr>
          </a:p>
        </p:txBody>
      </p:sp>
      <p:pic>
        <p:nvPicPr>
          <p:cNvPr id="7" name="Рисунок 6"/>
          <p:cNvPicPr>
            <a:picLocks noChangeAspect="1"/>
          </p:cNvPicPr>
          <p:nvPr/>
        </p:nvPicPr>
        <p:blipFill rotWithShape="1">
          <a:blip r:embed="rId2"/>
          <a:srcRect l="7187" t="16667" r="14167" b="18519"/>
          <a:stretch/>
        </p:blipFill>
        <p:spPr>
          <a:xfrm>
            <a:off x="5362575" y="3758275"/>
            <a:ext cx="6143625" cy="2890176"/>
          </a:xfrm>
          <a:prstGeom prst="rect">
            <a:avLst/>
          </a:prstGeom>
        </p:spPr>
      </p:pic>
      <p:pic>
        <p:nvPicPr>
          <p:cNvPr id="8" name="Рисунок 7"/>
          <p:cNvPicPr>
            <a:picLocks noChangeAspect="1"/>
          </p:cNvPicPr>
          <p:nvPr/>
        </p:nvPicPr>
        <p:blipFill rotWithShape="1">
          <a:blip r:embed="rId3"/>
          <a:srcRect l="9479" t="18324" r="36458" b="25555"/>
          <a:stretch/>
        </p:blipFill>
        <p:spPr>
          <a:xfrm>
            <a:off x="619125" y="3758274"/>
            <a:ext cx="4552949" cy="2614578"/>
          </a:xfrm>
          <a:prstGeom prst="rect">
            <a:avLst/>
          </a:prstGeom>
        </p:spPr>
      </p:pic>
    </p:spTree>
    <p:extLst>
      <p:ext uri="{BB962C8B-B14F-4D97-AF65-F5344CB8AC3E}">
        <p14:creationId xmlns:p14="http://schemas.microsoft.com/office/powerpoint/2010/main" val="275937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685800" y="1608413"/>
            <a:ext cx="10820400" cy="4351338"/>
          </a:xfrm>
        </p:spPr>
        <p:txBody>
          <a:bodyPr>
            <a:normAutofit/>
          </a:bodyPr>
          <a:lstStyle/>
          <a:p>
            <a:pPr marL="0" indent="0">
              <a:buNone/>
            </a:pPr>
            <a:r>
              <a:rPr lang="en-US" sz="1600" b="1" dirty="0">
                <a:cs typeface="SB Sans Text Light" panose="020B0303040504020204" pitchFamily="34" charset="0"/>
              </a:rPr>
              <a:t>Where can this tool or approach be used to benefit</a:t>
            </a:r>
            <a:r>
              <a:rPr lang="en-US" sz="1600" b="1" dirty="0" smtClean="0">
                <a:cs typeface="SB Sans Text Light" panose="020B0303040504020204" pitchFamily="34" charset="0"/>
              </a:rPr>
              <a:t>?</a:t>
            </a:r>
            <a:endParaRPr lang="en-US" sz="1600" b="1" dirty="0" smtClean="0">
              <a:cs typeface="SB Sans Text Light" panose="020B0303040504020204" pitchFamily="34" charset="0"/>
            </a:endParaRPr>
          </a:p>
          <a:p>
            <a:pPr marL="342900" indent="-342900">
              <a:buAutoNum type="arabicPeriod"/>
            </a:pPr>
            <a:r>
              <a:rPr lang="en-US" sz="1600" b="1" dirty="0" smtClean="0">
                <a:cs typeface="SB Sans Text Light" panose="020B0303040504020204" pitchFamily="34" charset="0"/>
              </a:rPr>
              <a:t>Compliance (in terms of AML) – to analyze the connections of clients performing dubious transactions and identify additional participants in dubious cash-out schemes.</a:t>
            </a:r>
          </a:p>
          <a:p>
            <a:pPr marL="342900" indent="-342900">
              <a:buAutoNum type="arabicPeriod"/>
            </a:pPr>
            <a:r>
              <a:rPr lang="en-US" sz="1600" b="1" dirty="0" smtClean="0">
                <a:cs typeface="SB Sans Text Light" panose="020B0303040504020204" pitchFamily="34" charset="0"/>
              </a:rPr>
              <a:t>General </a:t>
            </a:r>
            <a:r>
              <a:rPr lang="en-US" sz="1600" b="1" dirty="0">
                <a:cs typeface="SB Sans Text Light" panose="020B0303040504020204" pitchFamily="34" charset="0"/>
              </a:rPr>
              <a:t>compliance – search for financial relationships between </a:t>
            </a:r>
            <a:r>
              <a:rPr lang="en-US" sz="1600" b="1" dirty="0" smtClean="0">
                <a:cs typeface="SB Sans Text Light" panose="020B0303040504020204" pitchFamily="34" charset="0"/>
              </a:rPr>
              <a:t>employees </a:t>
            </a:r>
            <a:r>
              <a:rPr lang="en-US" sz="1600" b="1" dirty="0">
                <a:cs typeface="SB Sans Text Light" panose="020B0303040504020204" pitchFamily="34" charset="0"/>
              </a:rPr>
              <a:t>working in the same </a:t>
            </a:r>
            <a:r>
              <a:rPr lang="en-US" sz="1600" b="1" dirty="0" smtClean="0">
                <a:cs typeface="SB Sans Text Light" panose="020B0303040504020204" pitchFamily="34" charset="0"/>
              </a:rPr>
              <a:t>process. </a:t>
            </a:r>
            <a:r>
              <a:rPr lang="en-US" sz="1600" b="1" dirty="0">
                <a:cs typeface="SB Sans Text Light" panose="020B0303040504020204" pitchFamily="34" charset="0"/>
              </a:rPr>
              <a:t>I</a:t>
            </a:r>
            <a:r>
              <a:rPr lang="en-US" sz="1600" b="1" dirty="0" smtClean="0">
                <a:cs typeface="SB Sans Text Light" panose="020B0303040504020204" pitchFamily="34" charset="0"/>
              </a:rPr>
              <a:t>nternal </a:t>
            </a:r>
            <a:r>
              <a:rPr lang="en-US" sz="1600" b="1" dirty="0">
                <a:cs typeface="SB Sans Text Light" panose="020B0303040504020204" pitchFamily="34" charset="0"/>
              </a:rPr>
              <a:t>audit/internal control - to analyze facts of various abuses, for example, analysis of transactions of credits to employee accounts from bank clients who are included in negative lists (“cashers”, “credit fraudsters”, etc</a:t>
            </a:r>
            <a:r>
              <a:rPr lang="en-US" sz="1600" b="1" dirty="0" smtClean="0">
                <a:cs typeface="SB Sans Text Light" panose="020B0303040504020204" pitchFamily="34" charset="0"/>
              </a:rPr>
              <a:t>.).</a:t>
            </a:r>
          </a:p>
          <a:p>
            <a:pPr marL="342900" indent="-342900">
              <a:buAutoNum type="arabicPeriod"/>
            </a:pPr>
            <a:r>
              <a:rPr lang="en-US" sz="1600" b="1" dirty="0" smtClean="0">
                <a:cs typeface="SB Sans Text Light" panose="020B0303040504020204" pitchFamily="34" charset="0"/>
              </a:rPr>
              <a:t>Risk </a:t>
            </a:r>
            <a:r>
              <a:rPr lang="en-US" sz="1600" b="1" dirty="0">
                <a:cs typeface="SB Sans Text Light" panose="020B0303040504020204" pitchFamily="34" charset="0"/>
              </a:rPr>
              <a:t>function in terms of managing loan portfolios - to identify groups of related borrowers, analysis of legal entities/individuals who are not included in the State Insurance Fund, but after receiving a loan have a stable financial connection with the NHS, which has exhausted its lending limit</a:t>
            </a:r>
            <a:r>
              <a:rPr lang="en-US" sz="1600" b="1" dirty="0" smtClean="0">
                <a:cs typeface="SB Sans Text Light" panose="020B0303040504020204" pitchFamily="34" charset="0"/>
              </a:rPr>
              <a:t>.</a:t>
            </a:r>
          </a:p>
          <a:p>
            <a:pPr marL="342900" indent="-342900">
              <a:buAutoNum type="arabicPeriod"/>
            </a:pPr>
            <a:r>
              <a:rPr lang="en-US" sz="1600" b="1" dirty="0" smtClean="0">
                <a:cs typeface="SB Sans Text Light" panose="020B0303040504020204" pitchFamily="34" charset="0"/>
              </a:rPr>
              <a:t>The </a:t>
            </a:r>
            <a:r>
              <a:rPr lang="en-US" sz="1600" b="1" dirty="0">
                <a:cs typeface="SB Sans Text Light" panose="020B0303040504020204" pitchFamily="34" charset="0"/>
              </a:rPr>
              <a:t>business function is to search for clients of certain categories (with special features in service) who receive credits from the Pension </a:t>
            </a:r>
            <a:r>
              <a:rPr lang="en-US" sz="1600" b="1" dirty="0" smtClean="0">
                <a:cs typeface="SB Sans Text Light" panose="020B0303040504020204" pitchFamily="34" charset="0"/>
              </a:rPr>
              <a:t>Fund</a:t>
            </a:r>
            <a:r>
              <a:rPr lang="en-US" sz="1600" b="1" dirty="0">
                <a:cs typeface="SB Sans Text Light" panose="020B0303040504020204" pitchFamily="34" charset="0"/>
              </a:rPr>
              <a:t>s</a:t>
            </a:r>
            <a:r>
              <a:rPr lang="en-US" sz="1600" b="1" dirty="0" smtClean="0">
                <a:cs typeface="SB Sans Text Light" panose="020B0303040504020204" pitchFamily="34" charset="0"/>
              </a:rPr>
              <a:t> before </a:t>
            </a:r>
            <a:r>
              <a:rPr lang="en-US" sz="1600" b="1" dirty="0">
                <a:cs typeface="SB Sans Text Light" panose="020B0303040504020204" pitchFamily="34" charset="0"/>
              </a:rPr>
              <a:t>reaching retirement age, if they are financially related to clients whom we have clearly identified in the system as “special”.</a:t>
            </a:r>
            <a:endParaRPr lang="ru-RU" sz="1600" b="1" dirty="0" smtClean="0">
              <a:cs typeface="SB Sans Text Light" panose="020B0303040504020204" pitchFamily="34" charset="0"/>
            </a:endParaRPr>
          </a:p>
          <a:p>
            <a:endParaRPr lang="ru-RU" sz="1600" b="1" dirty="0">
              <a:cs typeface="SB Sans Text Light" panose="020B0303040504020204" pitchFamily="34" charset="0"/>
            </a:endParaRPr>
          </a:p>
          <a:p>
            <a:pPr marL="0" indent="0">
              <a:buNone/>
            </a:pPr>
            <a:endParaRPr lang="ru-RU" sz="1600" b="1" dirty="0"/>
          </a:p>
        </p:txBody>
      </p:sp>
      <p:sp>
        <p:nvSpPr>
          <p:cNvPr id="4" name="Title 7">
            <a:extLst>
              <a:ext uri="{FF2B5EF4-FFF2-40B4-BE49-F238E27FC236}">
                <a16:creationId xmlns:a16="http://schemas.microsoft.com/office/drawing/2014/main" id="{78C9B23E-E816-4331-B0A0-3EF4B512AA60}"/>
              </a:ext>
            </a:extLst>
          </p:cNvPr>
          <p:cNvSpPr txBox="1">
            <a:spLocks/>
          </p:cNvSpPr>
          <p:nvPr/>
        </p:nvSpPr>
        <p:spPr bwMode="auto">
          <a:xfrm>
            <a:off x="685800" y="639501"/>
            <a:ext cx="10820400" cy="1937825"/>
          </a:xfrm>
          <a:prstGeom prst="rect">
            <a:avLst/>
          </a:prstGeom>
        </p:spPr>
        <p:txBody>
          <a:bodyPr lIns="0" tIns="0" rIns="0" bIns="0"/>
          <a:lstStyle>
            <a:lvl1pPr algn="l" defTabSz="914400" rtl="0" eaLnBrk="1" latinLnBrk="0" hangingPunct="1">
              <a:lnSpc>
                <a:spcPct val="90000"/>
              </a:lnSpc>
              <a:spcBef>
                <a:spcPct val="0"/>
              </a:spcBef>
              <a:buNone/>
              <a:defRPr sz="4400" b="0" i="0" kern="1200">
                <a:solidFill>
                  <a:schemeClr val="tx1"/>
                </a:solidFill>
                <a:latin typeface="SB Sans Display Regular" panose="020B0503040504020204" pitchFamily="34" charset="0"/>
                <a:ea typeface="+mj-ea"/>
                <a:cs typeface="+mj-cs"/>
              </a:defRPr>
            </a:lvl1pPr>
          </a:lstStyle>
          <a:p>
            <a:pPr>
              <a:lnSpc>
                <a:spcPct val="100000"/>
              </a:lnSpc>
            </a:pPr>
            <a:r>
              <a:rPr lang="en-US" sz="4000" dirty="0">
                <a:solidFill>
                  <a:srgbClr val="333F48"/>
                </a:solidFill>
                <a:latin typeface="SB Sans Display Light" panose="020B0303040504020204" pitchFamily="34" charset="0"/>
                <a:cs typeface="SB Sans Display Light" panose="020B0303040504020204" pitchFamily="34" charset="0"/>
              </a:rPr>
              <a:t>Business </a:t>
            </a:r>
            <a:r>
              <a:rPr lang="en-US" sz="4000" dirty="0" smtClean="0">
                <a:solidFill>
                  <a:srgbClr val="333F48"/>
                </a:solidFill>
                <a:latin typeface="SB Sans Display Light" panose="020B0303040504020204" pitchFamily="34" charset="0"/>
                <a:cs typeface="SB Sans Display Light" panose="020B0303040504020204" pitchFamily="34" charset="0"/>
              </a:rPr>
              <a:t>value</a:t>
            </a:r>
            <a:endParaRPr lang="en-US" sz="4000" dirty="0">
              <a:solidFill>
                <a:srgbClr val="333F48"/>
              </a:solidFill>
              <a:latin typeface="SB Sans Display Light" panose="020B0303040504020204" pitchFamily="34" charset="0"/>
              <a:cs typeface="SB Sans Display Light" panose="020B0303040504020204" pitchFamily="34" charset="0"/>
            </a:endParaRPr>
          </a:p>
        </p:txBody>
      </p:sp>
    </p:spTree>
    <p:extLst>
      <p:ext uri="{BB962C8B-B14F-4D97-AF65-F5344CB8AC3E}">
        <p14:creationId xmlns:p14="http://schemas.microsoft.com/office/powerpoint/2010/main" val="368345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9F1CD1E-6F3A-4CAC-86F3-1385472E0977}"/>
              </a:ext>
            </a:extLst>
          </p:cNvPr>
          <p:cNvSpPr txBox="1">
            <a:spLocks/>
          </p:cNvSpPr>
          <p:nvPr/>
        </p:nvSpPr>
        <p:spPr bwMode="auto">
          <a:xfrm>
            <a:off x="685799" y="639501"/>
            <a:ext cx="11264153" cy="2910523"/>
          </a:xfrm>
          <a:prstGeom prst="rect">
            <a:avLst/>
          </a:prstGeom>
        </p:spPr>
        <p:txBody>
          <a:bodyPr lIns="0" tIns="0" rIns="0" bIns="0"/>
          <a:lstStyle>
            <a:lvl1pPr algn="l" defTabSz="914400" rtl="0" eaLnBrk="1" latinLnBrk="0" hangingPunct="1">
              <a:lnSpc>
                <a:spcPct val="90000"/>
              </a:lnSpc>
              <a:spcBef>
                <a:spcPct val="0"/>
              </a:spcBef>
              <a:buNone/>
              <a:defRPr sz="4400" b="0" i="0" kern="1200">
                <a:solidFill>
                  <a:schemeClr val="tx1"/>
                </a:solidFill>
                <a:latin typeface="SB Sans Display Regular" panose="020B0503040504020204" pitchFamily="34" charset="0"/>
                <a:ea typeface="+mj-ea"/>
                <a:cs typeface="+mj-cs"/>
              </a:defRPr>
            </a:lvl1pPr>
          </a:lstStyle>
          <a:p>
            <a:pPr>
              <a:lnSpc>
                <a:spcPct val="100000"/>
              </a:lnSpc>
            </a:pPr>
            <a:r>
              <a:rPr lang="en-US" sz="4000" dirty="0">
                <a:solidFill>
                  <a:srgbClr val="333F48"/>
                </a:solidFill>
                <a:latin typeface="SB Sans Display Light" panose="020B0303040504020204" pitchFamily="34" charset="0"/>
                <a:cs typeface="SB Sans Display Light" panose="020B0303040504020204" pitchFamily="34" charset="0"/>
              </a:rPr>
              <a:t>Data </a:t>
            </a:r>
            <a:r>
              <a:rPr lang="en-US" sz="4000" dirty="0" smtClean="0">
                <a:solidFill>
                  <a:srgbClr val="333F48"/>
                </a:solidFill>
                <a:latin typeface="SB Sans Display Light" panose="020B0303040504020204" pitchFamily="34" charset="0"/>
                <a:cs typeface="SB Sans Display Light" panose="020B0303040504020204" pitchFamily="34" charset="0"/>
              </a:rPr>
              <a:t>model</a:t>
            </a:r>
          </a:p>
          <a:p>
            <a:pPr>
              <a:lnSpc>
                <a:spcPct val="100000"/>
              </a:lnSpc>
            </a:pPr>
            <a:endParaRPr lang="ru-RU" sz="4000" dirty="0" smtClean="0">
              <a:solidFill>
                <a:srgbClr val="333F48"/>
              </a:solidFill>
              <a:latin typeface="SB Sans Display Light" panose="020B0303040504020204" pitchFamily="34" charset="0"/>
              <a:cs typeface="SB Sans Display Light" panose="020B0303040504020204" pitchFamily="34" charset="0"/>
            </a:endParaRPr>
          </a:p>
          <a:p>
            <a:pPr algn="just">
              <a:lnSpc>
                <a:spcPct val="100000"/>
              </a:lnSpc>
            </a:pPr>
            <a:r>
              <a:rPr lang="en-US" sz="1600" b="1" dirty="0">
                <a:solidFill>
                  <a:srgbClr val="333F48"/>
                </a:solidFill>
                <a:latin typeface="+mn-lt"/>
                <a:cs typeface="SB Sans Display Light" panose="020B0303040504020204" pitchFamily="34" charset="0"/>
              </a:rPr>
              <a:t>Synthesized financial transaction data, 713 rows, contains columns – Sum (transaction amount), Payer (name of the sender’s client), Recipient (name of the recipient’s client</a:t>
            </a:r>
            <a:r>
              <a:rPr lang="en-US" sz="1600" b="1" dirty="0" smtClean="0">
                <a:solidFill>
                  <a:srgbClr val="333F48"/>
                </a:solidFill>
                <a:latin typeface="+mn-lt"/>
                <a:cs typeface="SB Sans Display Light" panose="020B0303040504020204" pitchFamily="34" charset="0"/>
              </a:rPr>
              <a:t>).</a:t>
            </a:r>
          </a:p>
          <a:p>
            <a:pPr algn="just">
              <a:lnSpc>
                <a:spcPct val="100000"/>
              </a:lnSpc>
            </a:pPr>
            <a:endParaRPr lang="en-US" sz="1600" b="1" dirty="0">
              <a:solidFill>
                <a:srgbClr val="333F48"/>
              </a:solidFill>
              <a:latin typeface="+mn-lt"/>
              <a:cs typeface="SB Sans Display Light" panose="020B0303040504020204" pitchFamily="34" charset="0"/>
            </a:endParaRPr>
          </a:p>
          <a:p>
            <a:pPr algn="just">
              <a:lnSpc>
                <a:spcPct val="100000"/>
              </a:lnSpc>
            </a:pPr>
            <a:endParaRPr lang="en-US" sz="1600" b="1" dirty="0" smtClean="0">
              <a:solidFill>
                <a:srgbClr val="333F48"/>
              </a:solidFill>
              <a:latin typeface="+mn-lt"/>
              <a:cs typeface="SB Sans Display Light" panose="020B0303040504020204" pitchFamily="34" charset="0"/>
            </a:endParaRPr>
          </a:p>
          <a:p>
            <a:pPr algn="just">
              <a:lnSpc>
                <a:spcPct val="100000"/>
              </a:lnSpc>
            </a:pPr>
            <a:r>
              <a:rPr lang="en-US" sz="1600" b="1" dirty="0">
                <a:solidFill>
                  <a:srgbClr val="333F48"/>
                </a:solidFill>
                <a:latin typeface="+mn-lt"/>
                <a:cs typeface="SB Sans Display Light" panose="020B0303040504020204" pitchFamily="34" charset="0"/>
              </a:rPr>
              <a:t>The model has been tested on a ledger with more than 4 million </a:t>
            </a:r>
            <a:r>
              <a:rPr lang="en-US" sz="1600" b="1" dirty="0" smtClean="0">
                <a:solidFill>
                  <a:srgbClr val="333F48"/>
                </a:solidFill>
                <a:latin typeface="+mn-lt"/>
                <a:cs typeface="SB Sans Display Light" panose="020B0303040504020204" pitchFamily="34" charset="0"/>
              </a:rPr>
              <a:t>transactions</a:t>
            </a:r>
            <a:r>
              <a:rPr lang="ru-RU" sz="1600" b="1" dirty="0" smtClean="0">
                <a:solidFill>
                  <a:srgbClr val="333F48"/>
                </a:solidFill>
                <a:latin typeface="+mn-lt"/>
                <a:cs typeface="SB Sans Display Light" panose="020B0303040504020204" pitchFamily="34" charset="0"/>
              </a:rPr>
              <a:t>, </a:t>
            </a:r>
            <a:r>
              <a:rPr lang="en-US" sz="1600" b="1" dirty="0" smtClean="0">
                <a:solidFill>
                  <a:srgbClr val="333F48"/>
                </a:solidFill>
                <a:latin typeface="+mn-lt"/>
                <a:cs typeface="SB Sans Display Light" panose="020B0303040504020204" pitchFamily="34" charset="0"/>
              </a:rPr>
              <a:t>it is work also good.</a:t>
            </a:r>
            <a:endParaRPr lang="en-US" sz="1600" b="1" dirty="0">
              <a:solidFill>
                <a:srgbClr val="333F48"/>
              </a:solidFill>
              <a:latin typeface="+mn-lt"/>
              <a:cs typeface="SB Sans Display Light" panose="020B0303040504020204" pitchFamily="34" charset="0"/>
            </a:endParaRPr>
          </a:p>
        </p:txBody>
      </p:sp>
    </p:spTree>
    <p:extLst>
      <p:ext uri="{BB962C8B-B14F-4D97-AF65-F5344CB8AC3E}">
        <p14:creationId xmlns:p14="http://schemas.microsoft.com/office/powerpoint/2010/main" val="37653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685800" y="1706356"/>
            <a:ext cx="10515600" cy="4351338"/>
          </a:xfrm>
        </p:spPr>
        <p:txBody>
          <a:bodyPr>
            <a:normAutofit/>
          </a:bodyPr>
          <a:lstStyle/>
          <a:p>
            <a:r>
              <a:rPr lang="en-US" sz="1600" b="1" dirty="0">
                <a:cs typeface="SB Sans Text Light" panose="020B0303040504020204" pitchFamily="34" charset="0"/>
              </a:rPr>
              <a:t>Used pandas and </a:t>
            </a:r>
            <a:r>
              <a:rPr lang="en-US" sz="1600" b="1" dirty="0" err="1">
                <a:cs typeface="SB Sans Text Light" panose="020B0303040504020204" pitchFamily="34" charset="0"/>
              </a:rPr>
              <a:t>pyvis</a:t>
            </a:r>
            <a:r>
              <a:rPr lang="en-US" sz="1600" b="1" dirty="0">
                <a:cs typeface="SB Sans Text Light" panose="020B0303040504020204" pitchFamily="34" charset="0"/>
              </a:rPr>
              <a:t> </a:t>
            </a:r>
            <a:r>
              <a:rPr lang="en-US" sz="1600" b="1" dirty="0" smtClean="0">
                <a:cs typeface="SB Sans Text Light" panose="020B0303040504020204" pitchFamily="34" charset="0"/>
              </a:rPr>
              <a:t>libraries</a:t>
            </a:r>
          </a:p>
          <a:p>
            <a:endParaRPr lang="en-US" sz="1600" b="1" dirty="0">
              <a:cs typeface="SB Sans Text Light" panose="020B0303040504020204" pitchFamily="34" charset="0"/>
            </a:endParaRPr>
          </a:p>
          <a:p>
            <a:r>
              <a:rPr lang="en-US" sz="1600" b="1" dirty="0">
                <a:cs typeface="SB Sans Text Light" panose="020B0303040504020204" pitchFamily="34" charset="0"/>
                <a:hlinkClick r:id="rId2"/>
              </a:rPr>
              <a:t>https://pyvis.readthedocs.io/en/latest</a:t>
            </a:r>
            <a:r>
              <a:rPr lang="en-US" sz="1600" b="1" dirty="0" smtClean="0">
                <a:cs typeface="SB Sans Text Light" panose="020B0303040504020204" pitchFamily="34" charset="0"/>
                <a:hlinkClick r:id="rId2"/>
              </a:rPr>
              <a:t>/</a:t>
            </a:r>
            <a:endParaRPr lang="en-US" sz="1600" b="1" dirty="0" smtClean="0">
              <a:cs typeface="SB Sans Text Light" panose="020B0303040504020204" pitchFamily="34" charset="0"/>
            </a:endParaRPr>
          </a:p>
          <a:p>
            <a:r>
              <a:rPr lang="en-US" sz="1600" b="1" dirty="0">
                <a:cs typeface="SB Sans Text Light" panose="020B0303040504020204" pitchFamily="34" charset="0"/>
                <a:hlinkClick r:id="rId3"/>
              </a:rPr>
              <a:t>https://pandas.pydata.org</a:t>
            </a:r>
            <a:r>
              <a:rPr lang="en-US" sz="2400" b="1" dirty="0" smtClean="0">
                <a:cs typeface="SB Sans Text Light" panose="020B0303040504020204" pitchFamily="34" charset="0"/>
                <a:hlinkClick r:id="rId3"/>
              </a:rPr>
              <a:t>/</a:t>
            </a:r>
            <a:endParaRPr lang="en-US" sz="2400" b="1" dirty="0" smtClean="0">
              <a:cs typeface="SB Sans Text Light" panose="020B0303040504020204" pitchFamily="34" charset="0"/>
            </a:endParaRPr>
          </a:p>
          <a:p>
            <a:endParaRPr lang="en-US" sz="2400" b="1" dirty="0" smtClean="0">
              <a:latin typeface="SB Sans Text Light" panose="020B0303040504020204" pitchFamily="34" charset="0"/>
              <a:cs typeface="SB Sans Text Light" panose="020B0303040504020204" pitchFamily="34" charset="0"/>
            </a:endParaRPr>
          </a:p>
          <a:p>
            <a:endParaRPr lang="en-US" sz="2400" b="1" dirty="0">
              <a:latin typeface="SB Sans Text Light" panose="020B0303040504020204" pitchFamily="34" charset="0"/>
              <a:cs typeface="SB Sans Text Light" panose="020B0303040504020204" pitchFamily="34" charset="0"/>
            </a:endParaRPr>
          </a:p>
          <a:p>
            <a:endParaRPr lang="ru-RU" sz="2400" b="1" dirty="0">
              <a:latin typeface="SB Sans Text Light" panose="020B0303040504020204" pitchFamily="34" charset="0"/>
              <a:cs typeface="SB Sans Text Light" panose="020B0303040504020204" pitchFamily="34" charset="0"/>
            </a:endParaRPr>
          </a:p>
        </p:txBody>
      </p:sp>
      <p:sp>
        <p:nvSpPr>
          <p:cNvPr id="4" name="Title 7">
            <a:extLst>
              <a:ext uri="{FF2B5EF4-FFF2-40B4-BE49-F238E27FC236}">
                <a16:creationId xmlns:a16="http://schemas.microsoft.com/office/drawing/2014/main" id="{BE3829DA-390E-46E2-8E16-B1C69E159BEE}"/>
              </a:ext>
            </a:extLst>
          </p:cNvPr>
          <p:cNvSpPr txBox="1">
            <a:spLocks/>
          </p:cNvSpPr>
          <p:nvPr/>
        </p:nvSpPr>
        <p:spPr bwMode="auto">
          <a:xfrm>
            <a:off x="685800" y="639501"/>
            <a:ext cx="10820400" cy="1937825"/>
          </a:xfrm>
          <a:prstGeom prst="rect">
            <a:avLst/>
          </a:prstGeom>
        </p:spPr>
        <p:txBody>
          <a:bodyPr lIns="0" tIns="0" rIns="0" bIns="0"/>
          <a:lstStyle>
            <a:lvl1pPr algn="l" defTabSz="914400" rtl="0" eaLnBrk="1" latinLnBrk="0" hangingPunct="1">
              <a:lnSpc>
                <a:spcPct val="90000"/>
              </a:lnSpc>
              <a:spcBef>
                <a:spcPct val="0"/>
              </a:spcBef>
              <a:buNone/>
              <a:defRPr sz="4400" b="0" i="0" kern="1200">
                <a:solidFill>
                  <a:schemeClr val="tx1"/>
                </a:solidFill>
                <a:latin typeface="SB Sans Display Regular" panose="020B0503040504020204" pitchFamily="34" charset="0"/>
                <a:ea typeface="+mj-ea"/>
                <a:cs typeface="+mj-cs"/>
              </a:defRPr>
            </a:lvl1pPr>
          </a:lstStyle>
          <a:p>
            <a:pPr>
              <a:lnSpc>
                <a:spcPct val="100000"/>
              </a:lnSpc>
            </a:pPr>
            <a:r>
              <a:rPr lang="en-US" sz="4000" dirty="0">
                <a:solidFill>
                  <a:srgbClr val="333F48"/>
                </a:solidFill>
                <a:latin typeface="SB Sans Display Light" panose="020B0303040504020204" pitchFamily="34" charset="0"/>
                <a:cs typeface="SB Sans Display Light" panose="020B0303040504020204" pitchFamily="34" charset="0"/>
              </a:rPr>
              <a:t>Technologies used</a:t>
            </a:r>
          </a:p>
        </p:txBody>
      </p:sp>
    </p:spTree>
    <p:extLst>
      <p:ext uri="{BB962C8B-B14F-4D97-AF65-F5344CB8AC3E}">
        <p14:creationId xmlns:p14="http://schemas.microsoft.com/office/powerpoint/2010/main" val="329084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521</Words>
  <Application>Microsoft Office PowerPoint</Application>
  <PresentationFormat>Широкоэкранный</PresentationFormat>
  <Paragraphs>48</Paragraphs>
  <Slides>7</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7</vt:i4>
      </vt:variant>
    </vt:vector>
  </HeadingPairs>
  <TitlesOfParts>
    <vt:vector size="15" baseType="lpstr">
      <vt:lpstr>Arial</vt:lpstr>
      <vt:lpstr>Calibri</vt:lpstr>
      <vt:lpstr>Calibri Light</vt:lpstr>
      <vt:lpstr>SB Sans Display Light</vt:lpstr>
      <vt:lpstr>SB Sans Display Semibold</vt:lpstr>
      <vt:lpstr>SB Sans Text Light</vt:lpstr>
      <vt:lpstr>SBSansDisplay-Light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ПАО Сбербанк России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Шумихина Ольга Ивановна</dc:creator>
  <cp:lastModifiedBy>Мотыгуллина Алсу</cp:lastModifiedBy>
  <cp:revision>44</cp:revision>
  <dcterms:created xsi:type="dcterms:W3CDTF">2021-02-19T10:44:02Z</dcterms:created>
  <dcterms:modified xsi:type="dcterms:W3CDTF">2024-02-09T08:09:16Z</dcterms:modified>
</cp:coreProperties>
</file>