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E49DF-8E16-47B8-ADFA-AEC492674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2FA0C-2316-4BA6-B2A6-8B24CADED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7CE99-B628-473E-BEC1-93B2D18E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2DC9A-E05A-47D2-AE35-9DBF5997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8A655-1FC0-4033-9255-DBB592FA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9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6531-1FCA-4C10-B810-0ED3D8A5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CC572-B1E6-41AF-AD9B-3CD737139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49E55-C462-44A5-8BE6-650377E7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9C11D-E11F-4A4C-8BAA-B45CEC86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59AA9-ADE0-4D45-A52E-760F1174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9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C1AD2A-4779-47AE-AF6A-49CAB65FF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D90A3-2155-4997-BF74-5AF31E737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07375-6D41-4158-AEAE-401BB43D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F54C2-EB40-477F-B64E-54C4D38B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B73B9-2DC4-4B37-B0C4-E3E61D9E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2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65521-3513-45BB-9172-305D5D7A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D7E40-3FFA-4E3A-9683-FC74E855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39F02-564F-4EED-9D5C-2E7723FF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C5C47-1B68-4711-B23F-775791A8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FAF7F-7EC4-41D7-9A02-A343D55C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6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4EB58-DF98-41FC-912F-FF18FB68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7020F-2C06-48FF-9FFC-160FBAB13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639EC-DBFF-48C9-89DC-57230289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B3E37-FF38-47A3-BCA8-BA6D7355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5761C-28BC-4DDB-B2BC-9A277355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8577B-3E7C-4E04-8745-F308F527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2B074-B0F9-4C5F-95C9-60A2B4785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CC3DD-149B-48DC-A64D-7D8F5C54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0703E-D206-4AB0-9F5E-308C3FD5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6CABA-F7FF-4AD6-951E-A90DD0D0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11D34-974C-47E4-92AE-41F090EB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2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DD035-F9FD-4579-A94B-3155FD64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6D172-6CC6-4439-933E-A9BEC9A2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239988-0DE7-458E-A1D3-AE7ED07F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C02D5-050B-43AA-91CC-859D3F540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E30D47-FC52-4804-A96B-6A15CCC7B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B473E-9C8E-4917-9290-CB241ED2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C9857B-8998-410A-BB85-9EA8C6EE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7EFFDE-88D1-4FF3-86BB-927D60C5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04BA5-0451-4D89-92E6-071C0FB2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1D7BD-934F-4834-AF62-EA5B31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B7EDB5-6E9A-4BB3-9B42-A2ECBCAF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BA23B-4473-4B55-B627-FEE3AD74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0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FB2883-5924-47D2-8914-89F18477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5DF9A-3F31-4439-B5BC-53A50BC6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67326-19AE-4CE2-B96A-ABBF525A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A9809-AA33-42B0-9D26-7EA01C8C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17A6F-6673-4E6A-BC5F-D9D60C0D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06DE0-1E5A-41B7-9286-16CCE75E0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BC799-06B8-47E5-A12E-96FB1B52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D0902-526F-48B5-802A-0F58847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EA034-F024-4D6C-8B70-9124C8BC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1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6C9CA-8B8A-4B21-9DD4-F0D1A888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6CFFC8-57AD-47BF-80A1-59F30DB2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A84184-7270-4273-9F2F-08CA95DB6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EAC07-9EC2-43F4-BB54-909FCB1A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675D6-1E59-48CC-8748-1139D35F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C4C0-B6B2-4ACD-B384-5D9D86B2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0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48E-2452-450A-B732-6CD9759C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8A57F-61EC-4755-90FA-F43B2C98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D3E61-DD9E-4E9A-873A-876C4B81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7AB3-1E7B-4B57-8BE5-A2AFE410127C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EA25A-F805-4A1B-8306-3BD4B910B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CEACE-67D6-44FE-A3A2-4BE470DA3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A3F2-1682-4F1A-B64D-41C6DE67D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8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ainstec.com/kr/camera/area-scan?interface=cameralink&amp;pixel=1-5&amp;frame=30-100&amp;mono=1&amp;maker=sentech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hyperlink" Target="http://fainstec.com/kr/lens/macro-line-scan?mag=0.05-0.1%2C0.1-0.3&amp;wd=-100%2C100-300&amp;image_circle=1-&amp;sort=wd&amp;sortby=down" TargetMode="External"/><Relationship Id="rId4" Type="http://schemas.openxmlformats.org/officeDocument/2006/relationships/hyperlink" Target="http://fainstec.com/kr/lens/telecentric?mag=-0.3&amp;wd=45-110,110-150&amp;image_circle=0.5-0.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40FFA-A179-46E4-9955-4E80CCEC460C}"/>
              </a:ext>
            </a:extLst>
          </p:cNvPr>
          <p:cNvSpPr txBox="1"/>
          <p:nvPr/>
        </p:nvSpPr>
        <p:spPr>
          <a:xfrm>
            <a:off x="606829" y="34913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비젼</a:t>
            </a:r>
            <a:r>
              <a:rPr lang="ko-KR" altLang="en-US" dirty="0"/>
              <a:t> 시스템 결정 순서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838C7-EF91-471C-9747-2CF3C289E314}"/>
              </a:ext>
            </a:extLst>
          </p:cNvPr>
          <p:cNvSpPr txBox="1"/>
          <p:nvPr/>
        </p:nvSpPr>
        <p:spPr>
          <a:xfrm>
            <a:off x="523702" y="1055716"/>
            <a:ext cx="1033327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Align </a:t>
            </a:r>
            <a:r>
              <a:rPr lang="ko-KR" altLang="en-US" sz="1000" dirty="0"/>
              <a:t>정도를 결정한다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대부분 설비 스펙에 의해 확정적으로 이미 결정</a:t>
            </a:r>
            <a:br>
              <a:rPr lang="en-US" altLang="ko-KR" sz="1000" dirty="0"/>
            </a:b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FOV</a:t>
            </a:r>
            <a:r>
              <a:rPr lang="ko-KR" altLang="en-US" sz="1000" dirty="0"/>
              <a:t>를 결정한다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대부분 설비 스펙에 의해 확정적으로 이미 결정</a:t>
            </a:r>
            <a:br>
              <a:rPr lang="en-US" altLang="ko-KR" sz="1000" dirty="0"/>
            </a:b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WD</a:t>
            </a:r>
            <a:r>
              <a:rPr lang="ko-KR" altLang="en-US" sz="1000" dirty="0"/>
              <a:t>를 </a:t>
            </a:r>
            <a:r>
              <a:rPr lang="ko-KR" altLang="en-US" sz="1000" b="1" dirty="0"/>
              <a:t>대강</a:t>
            </a:r>
            <a:r>
              <a:rPr lang="ko-KR" altLang="en-US" sz="1000" dirty="0"/>
              <a:t> 결정한다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설비 스펙에 의해 </a:t>
            </a:r>
            <a:r>
              <a:rPr lang="ko-KR" altLang="en-US" sz="1000" b="1" dirty="0"/>
              <a:t>약하게</a:t>
            </a:r>
            <a:r>
              <a:rPr lang="ko-KR" altLang="en-US" sz="1000" dirty="0"/>
              <a:t> 고정</a:t>
            </a:r>
            <a:br>
              <a:rPr lang="en-US" altLang="ko-KR" sz="1000" dirty="0"/>
            </a:b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Frame Rate(FPS)</a:t>
            </a:r>
            <a:r>
              <a:rPr lang="ko-KR" altLang="en-US" sz="1000" dirty="0"/>
              <a:t>를 결정한다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설비 스펙에 의해 전체처리 시간</a:t>
            </a:r>
            <a:r>
              <a:rPr lang="en-US" altLang="ko-KR" sz="1000" dirty="0"/>
              <a:t>(= 1/Frame Rate + </a:t>
            </a:r>
            <a:r>
              <a:rPr lang="ko-KR" altLang="en-US" sz="1000" dirty="0"/>
              <a:t>영상처리 시간</a:t>
            </a:r>
            <a:r>
              <a:rPr lang="en-US" altLang="ko-KR" sz="1000" dirty="0"/>
              <a:t>)</a:t>
            </a:r>
            <a:r>
              <a:rPr lang="ko-KR" altLang="en-US" sz="1000" dirty="0"/>
              <a:t>은 거이 확정적으로 결정</a:t>
            </a:r>
            <a:br>
              <a:rPr lang="en-US" altLang="ko-KR" sz="1000" dirty="0"/>
            </a:br>
            <a:r>
              <a:rPr lang="en-US" altLang="ko-KR" sz="1000" dirty="0"/>
              <a:t>- FPS</a:t>
            </a:r>
            <a:r>
              <a:rPr lang="ko-KR" altLang="en-US" sz="1000" dirty="0"/>
              <a:t>가 높으면 높을 수록 좋지만 </a:t>
            </a:r>
            <a:r>
              <a:rPr lang="en-US" altLang="ko-KR" sz="1000" dirty="0"/>
              <a:t>FPS</a:t>
            </a:r>
            <a:r>
              <a:rPr lang="ko-KR" altLang="en-US" sz="1000" dirty="0"/>
              <a:t>가 너무 높으면 가격이 비싸고</a:t>
            </a:r>
            <a:r>
              <a:rPr lang="en-US" altLang="ko-KR" sz="1000" dirty="0"/>
              <a:t>,</a:t>
            </a:r>
            <a:r>
              <a:rPr lang="ko-KR" altLang="en-US" sz="1000" dirty="0"/>
              <a:t> 전용보드가 필요하고</a:t>
            </a:r>
            <a:r>
              <a:rPr lang="en-US" altLang="ko-KR" sz="1000" dirty="0"/>
              <a:t>, CCD </a:t>
            </a:r>
            <a:r>
              <a:rPr lang="ko-KR" altLang="en-US" sz="1000" dirty="0"/>
              <a:t>해상도가 작아지고</a:t>
            </a:r>
            <a:r>
              <a:rPr lang="en-US" altLang="ko-KR" sz="1000" dirty="0"/>
              <a:t>, CCD </a:t>
            </a:r>
            <a:r>
              <a:rPr lang="ko-KR" altLang="en-US" sz="1000" dirty="0"/>
              <a:t>크기가 작아진다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너무 큰 욕심을 낼 필요는 없다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FPS</a:t>
            </a:r>
            <a:r>
              <a:rPr lang="ko-KR" altLang="en-US" sz="1000" dirty="0"/>
              <a:t>를 결정하는 데는 조명도 영향을 미친다</a:t>
            </a:r>
            <a:r>
              <a:rPr lang="en-US" altLang="ko-KR" sz="1000" dirty="0"/>
              <a:t>.  CCD </a:t>
            </a:r>
            <a:r>
              <a:rPr lang="ko-KR" altLang="en-US" sz="1000" dirty="0"/>
              <a:t>메이커에서 내세우는 </a:t>
            </a:r>
            <a:r>
              <a:rPr lang="en-US" altLang="ko-KR" sz="1000" dirty="0"/>
              <a:t>FPS</a:t>
            </a:r>
            <a:r>
              <a:rPr lang="ko-KR" altLang="en-US" sz="1000" dirty="0"/>
              <a:t>는 노출시간을 최소로 했을 때</a:t>
            </a:r>
            <a:r>
              <a:rPr lang="en-US" altLang="ko-KR" sz="1000" dirty="0"/>
              <a:t>(=</a:t>
            </a:r>
            <a:r>
              <a:rPr lang="ko-KR" altLang="en-US" sz="1000" dirty="0"/>
              <a:t>조명이 최대일때</a:t>
            </a:r>
            <a:r>
              <a:rPr lang="en-US" altLang="ko-KR" sz="1000" dirty="0"/>
              <a:t>)</a:t>
            </a:r>
            <a:r>
              <a:rPr lang="ko-KR" altLang="en-US" sz="1000" dirty="0"/>
              <a:t> 값이다</a:t>
            </a:r>
            <a:r>
              <a:rPr lang="en-US" altLang="ko-KR" sz="1000" dirty="0"/>
              <a:t>.  </a:t>
            </a:r>
            <a:r>
              <a:rPr lang="ko-KR" altLang="en-US" sz="1000" dirty="0"/>
              <a:t>따라서 충분한 조명은 필수다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err="1"/>
              <a:t>경통의</a:t>
            </a:r>
            <a:r>
              <a:rPr lang="ko-KR" altLang="en-US" sz="1000" dirty="0"/>
              <a:t> 배율과 </a:t>
            </a:r>
            <a:r>
              <a:rPr lang="en-US" altLang="ko-KR" sz="1000" dirty="0"/>
              <a:t>CCD </a:t>
            </a:r>
            <a:r>
              <a:rPr lang="ko-KR" altLang="en-US" sz="1000" dirty="0"/>
              <a:t>크기</a:t>
            </a:r>
            <a:r>
              <a:rPr lang="en-US" altLang="ko-KR" sz="1000" dirty="0"/>
              <a:t>(1”, 1/2”, 2/3”, 1/3”)</a:t>
            </a:r>
            <a:r>
              <a:rPr lang="ko-KR" altLang="en-US" sz="1000" dirty="0"/>
              <a:t>를 결정한다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“FOV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CCD </a:t>
            </a:r>
            <a:r>
              <a:rPr lang="ko-KR" altLang="en-US" sz="1000" dirty="0"/>
              <a:t>크기 </a:t>
            </a:r>
            <a:r>
              <a:rPr lang="en-US" altLang="ko-KR" sz="1000" dirty="0"/>
              <a:t>/ </a:t>
            </a:r>
            <a:r>
              <a:rPr lang="ko-KR" altLang="en-US" sz="1000" dirty="0"/>
              <a:t>배율</a:t>
            </a:r>
            <a:r>
              <a:rPr lang="en-US" altLang="ko-KR" sz="1000" dirty="0"/>
              <a:t>” </a:t>
            </a:r>
            <a:r>
              <a:rPr lang="ko-KR" altLang="en-US" sz="1000" dirty="0"/>
              <a:t>로 결정된다</a:t>
            </a:r>
            <a:r>
              <a:rPr lang="en-US" altLang="ko-KR" sz="1000" dirty="0"/>
              <a:t>. FOV</a:t>
            </a:r>
            <a:r>
              <a:rPr lang="ko-KR" altLang="en-US" sz="1000" dirty="0"/>
              <a:t>는 이미 결정되어 있으니 </a:t>
            </a:r>
            <a:r>
              <a:rPr lang="en-US" altLang="ko-KR" sz="1000" dirty="0"/>
              <a:t>“CCD </a:t>
            </a:r>
            <a:r>
              <a:rPr lang="ko-KR" altLang="en-US" sz="1000" dirty="0"/>
              <a:t>크기 </a:t>
            </a:r>
            <a:r>
              <a:rPr lang="en-US" altLang="ko-KR" sz="1000" dirty="0"/>
              <a:t>/ </a:t>
            </a:r>
            <a:r>
              <a:rPr lang="ko-KR" altLang="en-US" sz="1000" dirty="0"/>
              <a:t>배율</a:t>
            </a:r>
            <a:r>
              <a:rPr lang="en-US" altLang="ko-KR" sz="1000" dirty="0"/>
              <a:t>”</a:t>
            </a:r>
            <a:r>
              <a:rPr lang="ko-KR" altLang="en-US" sz="1000" dirty="0"/>
              <a:t>을 결정하면 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CCD</a:t>
            </a:r>
            <a:r>
              <a:rPr lang="ko-KR" altLang="en-US" sz="1000" dirty="0"/>
              <a:t>의 크기가 클 경우 </a:t>
            </a:r>
            <a:r>
              <a:rPr lang="ko-KR" altLang="en-US" sz="1000" dirty="0" err="1"/>
              <a:t>경통의</a:t>
            </a:r>
            <a:r>
              <a:rPr lang="ko-KR" altLang="en-US" sz="1000" dirty="0"/>
              <a:t> 배율이 낮아져도 되어서 </a:t>
            </a:r>
            <a:r>
              <a:rPr lang="en-US" altLang="ko-KR" sz="1000" dirty="0"/>
              <a:t>WD</a:t>
            </a:r>
            <a:r>
              <a:rPr lang="ko-KR" altLang="en-US" sz="1000" dirty="0"/>
              <a:t>가 자유로워진다</a:t>
            </a:r>
            <a:r>
              <a:rPr lang="en-US" altLang="ko-KR" sz="1000" dirty="0"/>
              <a:t>.  </a:t>
            </a:r>
            <a:r>
              <a:rPr lang="ko-KR" altLang="en-US" sz="1000" dirty="0"/>
              <a:t>또한 </a:t>
            </a:r>
            <a:r>
              <a:rPr lang="ko-KR" altLang="en-US" sz="1000" dirty="0" err="1"/>
              <a:t>경통의</a:t>
            </a:r>
            <a:r>
              <a:rPr lang="ko-KR" altLang="en-US" sz="1000" dirty="0"/>
              <a:t> 해상도</a:t>
            </a:r>
            <a:r>
              <a:rPr lang="en-US" altLang="ko-KR" sz="1000" dirty="0"/>
              <a:t>(=</a:t>
            </a:r>
            <a:r>
              <a:rPr lang="ko-KR" altLang="en-US" sz="1000" dirty="0"/>
              <a:t>광학적 해상도</a:t>
            </a:r>
            <a:r>
              <a:rPr lang="en-US" altLang="ko-KR" sz="1000" dirty="0"/>
              <a:t>)</a:t>
            </a:r>
            <a:r>
              <a:rPr lang="ko-KR" altLang="en-US" sz="1000" dirty="0"/>
              <a:t>가 좋아진다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하지만 광학적 왜곡이 일어나고 큰 </a:t>
            </a:r>
            <a:r>
              <a:rPr lang="en-US" altLang="ko-KR" sz="1000" dirty="0"/>
              <a:t>CCD</a:t>
            </a:r>
            <a:r>
              <a:rPr lang="ko-KR" altLang="en-US" sz="1000" dirty="0"/>
              <a:t>를 커버하기 위한 </a:t>
            </a:r>
            <a:r>
              <a:rPr lang="ko-KR" altLang="en-US" sz="1000" dirty="0" err="1"/>
              <a:t>경통은</a:t>
            </a:r>
            <a:r>
              <a:rPr lang="ko-KR" altLang="en-US" sz="1000" dirty="0"/>
              <a:t> 비싸다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CCD</a:t>
            </a:r>
            <a:r>
              <a:rPr lang="ko-KR" altLang="en-US" sz="1000" dirty="0"/>
              <a:t>의 크기가 작을 수록 </a:t>
            </a:r>
            <a:r>
              <a:rPr lang="ko-KR" altLang="en-US" sz="1000" dirty="0" err="1"/>
              <a:t>경통의</a:t>
            </a:r>
            <a:r>
              <a:rPr lang="ko-KR" altLang="en-US" sz="1000" dirty="0"/>
              <a:t> 배율이 커지고 그에 따른 </a:t>
            </a:r>
            <a:r>
              <a:rPr lang="en-US" altLang="ko-KR" sz="1000" dirty="0"/>
              <a:t>WD</a:t>
            </a:r>
            <a:r>
              <a:rPr lang="ko-KR" altLang="en-US" sz="1000" dirty="0"/>
              <a:t>는 보통 짧아진다</a:t>
            </a:r>
            <a:r>
              <a:rPr lang="en-US" altLang="ko-KR" sz="1000" dirty="0"/>
              <a:t>.  </a:t>
            </a:r>
            <a:r>
              <a:rPr lang="ko-KR" altLang="en-US" sz="1000" dirty="0"/>
              <a:t>게다가 </a:t>
            </a:r>
            <a:r>
              <a:rPr lang="ko-KR" altLang="en-US" sz="1000" dirty="0" err="1"/>
              <a:t>경통의</a:t>
            </a:r>
            <a:r>
              <a:rPr lang="ko-KR" altLang="en-US" sz="1000" dirty="0"/>
              <a:t> 해상도</a:t>
            </a:r>
            <a:r>
              <a:rPr lang="en-US" altLang="ko-KR" sz="1000" dirty="0"/>
              <a:t>(=</a:t>
            </a:r>
            <a:r>
              <a:rPr lang="ko-KR" altLang="en-US" sz="1000" dirty="0"/>
              <a:t>광학적 해상도</a:t>
            </a:r>
            <a:r>
              <a:rPr lang="en-US" altLang="ko-KR" sz="1000" dirty="0"/>
              <a:t>)</a:t>
            </a:r>
            <a:r>
              <a:rPr lang="ko-KR" altLang="en-US" sz="1000" dirty="0"/>
              <a:t>를 높이기 위한 </a:t>
            </a:r>
            <a:r>
              <a:rPr lang="en-US" altLang="ko-KR" sz="1000" dirty="0"/>
              <a:t>WD</a:t>
            </a:r>
            <a:r>
              <a:rPr lang="ko-KR" altLang="en-US" sz="1000" dirty="0"/>
              <a:t>는 더욱 짧아진다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하지만 </a:t>
            </a:r>
            <a:r>
              <a:rPr lang="en-US" altLang="ko-KR" sz="1000" dirty="0"/>
              <a:t>CCD </a:t>
            </a:r>
            <a:r>
              <a:rPr lang="ko-KR" altLang="en-US" sz="1000" dirty="0"/>
              <a:t>크기가 작아져 광학적 왜곡이 작고 </a:t>
            </a:r>
            <a:r>
              <a:rPr lang="ko-KR" altLang="en-US" sz="1000" dirty="0" err="1"/>
              <a:t>경통도</a:t>
            </a:r>
            <a:r>
              <a:rPr lang="ko-KR" altLang="en-US" sz="1000" dirty="0"/>
              <a:t> 싼 편이다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따라서 적당한 크기의 </a:t>
            </a:r>
            <a:r>
              <a:rPr lang="en-US" altLang="ko-KR" sz="1000" dirty="0"/>
              <a:t>CCD</a:t>
            </a:r>
            <a:r>
              <a:rPr lang="ko-KR" altLang="en-US" sz="1000" dirty="0"/>
              <a:t>를 결정하고</a:t>
            </a:r>
            <a:r>
              <a:rPr lang="en-US" altLang="ko-KR" sz="1000" dirty="0"/>
              <a:t>, </a:t>
            </a:r>
            <a:r>
              <a:rPr lang="ko-KR" altLang="en-US" sz="1000" dirty="0"/>
              <a:t>그에 따른 배율을 결정한다</a:t>
            </a:r>
            <a:r>
              <a:rPr lang="en-US" altLang="ko-KR" sz="1000" dirty="0"/>
              <a:t>.  </a:t>
            </a:r>
            <a:r>
              <a:rPr lang="ko-KR" altLang="en-US" sz="1000" dirty="0"/>
              <a:t>하지만</a:t>
            </a:r>
            <a:r>
              <a:rPr lang="en-US" altLang="ko-KR" sz="1000" dirty="0"/>
              <a:t> </a:t>
            </a:r>
            <a:r>
              <a:rPr lang="ko-KR" altLang="en-US" sz="1000" dirty="0"/>
              <a:t>불행하게도 보통 </a:t>
            </a:r>
            <a:r>
              <a:rPr lang="ko-KR" altLang="en-US" sz="1000" dirty="0" err="1"/>
              <a:t>경통의</a:t>
            </a:r>
            <a:r>
              <a:rPr lang="ko-KR" altLang="en-US" sz="1000" dirty="0"/>
              <a:t> 해상도</a:t>
            </a:r>
            <a:r>
              <a:rPr lang="en-US" altLang="ko-KR" sz="1000" dirty="0"/>
              <a:t>(=</a:t>
            </a:r>
            <a:r>
              <a:rPr lang="ko-KR" altLang="en-US" sz="1000" dirty="0"/>
              <a:t>광학적 해상도</a:t>
            </a:r>
            <a:r>
              <a:rPr lang="en-US" altLang="ko-KR" sz="1000" dirty="0"/>
              <a:t>)</a:t>
            </a:r>
            <a:r>
              <a:rPr lang="ko-KR" altLang="en-US" sz="1000" dirty="0"/>
              <a:t>는 메이커에서 제대로 표시하지 않는다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일반적으로 </a:t>
            </a:r>
            <a:r>
              <a:rPr lang="en-US" altLang="ko-KR" sz="1000" dirty="0"/>
              <a:t>CCD</a:t>
            </a:r>
            <a:r>
              <a:rPr lang="ko-KR" altLang="en-US" sz="1000" dirty="0"/>
              <a:t>의 해상도는 </a:t>
            </a:r>
            <a:r>
              <a:rPr lang="ko-KR" altLang="en-US" sz="1000" dirty="0" err="1"/>
              <a:t>경통의</a:t>
            </a:r>
            <a:r>
              <a:rPr lang="ko-KR" altLang="en-US" sz="1000" dirty="0"/>
              <a:t> 해상도</a:t>
            </a:r>
            <a:r>
              <a:rPr lang="en-US" altLang="ko-KR" sz="1000" dirty="0"/>
              <a:t>(=</a:t>
            </a:r>
            <a:r>
              <a:rPr lang="ko-KR" altLang="en-US" sz="1000" dirty="0"/>
              <a:t>광학적 해상도</a:t>
            </a:r>
            <a:r>
              <a:rPr lang="en-US" altLang="ko-KR" sz="1000" dirty="0"/>
              <a:t>)</a:t>
            </a:r>
            <a:r>
              <a:rPr lang="ko-KR" altLang="en-US" sz="1000" dirty="0"/>
              <a:t>보다 크다</a:t>
            </a:r>
            <a:r>
              <a:rPr lang="en-US" altLang="ko-KR" sz="1000" dirty="0"/>
              <a:t>.  </a:t>
            </a:r>
            <a:r>
              <a:rPr lang="ko-KR" altLang="en-US" sz="1000" dirty="0"/>
              <a:t>따라서 보통은 </a:t>
            </a:r>
            <a:r>
              <a:rPr lang="ko-KR" altLang="en-US" sz="1000" dirty="0" err="1"/>
              <a:t>경통의</a:t>
            </a:r>
            <a:r>
              <a:rPr lang="ko-KR" altLang="en-US" sz="1000" dirty="0"/>
              <a:t> 해상도를 무시하고 선택하지만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스펙에 욕심을 부려서 큰 </a:t>
            </a:r>
            <a:r>
              <a:rPr lang="en-US" altLang="ko-KR" sz="1000" dirty="0"/>
              <a:t>WD</a:t>
            </a:r>
            <a:r>
              <a:rPr lang="ko-KR" altLang="en-US" sz="1000" dirty="0"/>
              <a:t>에 높은 배율을 선택하게 되면 가끔 </a:t>
            </a:r>
            <a:r>
              <a:rPr lang="ko-KR" altLang="en-US" sz="1000" dirty="0" err="1"/>
              <a:t>촛점을</a:t>
            </a:r>
            <a:r>
              <a:rPr lang="ko-KR" altLang="en-US" sz="1000" dirty="0"/>
              <a:t> 맞추어도 화면은 흐릿한 </a:t>
            </a:r>
            <a:r>
              <a:rPr lang="en-US" altLang="ko-KR" sz="1000" dirty="0"/>
              <a:t>“CCD</a:t>
            </a:r>
            <a:r>
              <a:rPr lang="ko-KR" altLang="en-US" sz="1000" dirty="0"/>
              <a:t>의 해상도 </a:t>
            </a:r>
            <a:r>
              <a:rPr lang="en-US" altLang="ko-KR" sz="1000" dirty="0"/>
              <a:t>&lt;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경통의</a:t>
            </a:r>
            <a:r>
              <a:rPr lang="ko-KR" altLang="en-US" sz="1000" dirty="0"/>
              <a:t> 해상도</a:t>
            </a:r>
            <a:r>
              <a:rPr lang="en-US" altLang="ko-KR" sz="1000" dirty="0"/>
              <a:t>”</a:t>
            </a:r>
            <a:r>
              <a:rPr lang="ko-KR" altLang="en-US" sz="1000" dirty="0"/>
              <a:t>라는 나쁜 상황을 보게 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CCD 1pixel</a:t>
            </a:r>
            <a:r>
              <a:rPr lang="ko-KR" altLang="en-US" sz="1000" dirty="0"/>
              <a:t> 해상도를 결정한다</a:t>
            </a:r>
            <a:r>
              <a:rPr lang="en-US" altLang="ko-KR" sz="1000" dirty="0"/>
              <a:t>.(= Align </a:t>
            </a:r>
            <a:r>
              <a:rPr lang="ko-KR" altLang="en-US" sz="1000" dirty="0"/>
              <a:t>정도를 결정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위의 </a:t>
            </a:r>
            <a:r>
              <a:rPr lang="en-US" altLang="ko-KR" sz="1000" dirty="0"/>
              <a:t>5</a:t>
            </a:r>
            <a:r>
              <a:rPr lang="ko-KR" altLang="en-US" sz="1000" dirty="0"/>
              <a:t>단계를 적당하게 설정했다면 일반적으로 </a:t>
            </a:r>
            <a:r>
              <a:rPr lang="en-US" altLang="ko-KR" sz="1000" dirty="0"/>
              <a:t>CCD</a:t>
            </a:r>
            <a:r>
              <a:rPr lang="ko-KR" altLang="en-US" sz="1000" dirty="0"/>
              <a:t>의 </a:t>
            </a:r>
            <a:r>
              <a:rPr lang="en-US" altLang="ko-KR" sz="1000" dirty="0"/>
              <a:t>1pixel</a:t>
            </a:r>
            <a:r>
              <a:rPr lang="ko-KR" altLang="en-US" sz="1000" dirty="0"/>
              <a:t> 해상도는 </a:t>
            </a:r>
            <a:r>
              <a:rPr lang="ko-KR" altLang="en-US" sz="1000" dirty="0" err="1"/>
              <a:t>경통의</a:t>
            </a:r>
            <a:r>
              <a:rPr lang="ko-KR" altLang="en-US" sz="1000" dirty="0"/>
              <a:t> 해상도</a:t>
            </a:r>
            <a:r>
              <a:rPr lang="en-US" altLang="ko-KR" sz="1000" dirty="0"/>
              <a:t>(=</a:t>
            </a:r>
            <a:r>
              <a:rPr lang="ko-KR" altLang="en-US" sz="1000" dirty="0"/>
              <a:t>광학적 해상도</a:t>
            </a:r>
            <a:r>
              <a:rPr lang="en-US" altLang="ko-KR" sz="1000" dirty="0"/>
              <a:t>)</a:t>
            </a:r>
            <a:r>
              <a:rPr lang="ko-KR" altLang="en-US" sz="1000" dirty="0"/>
              <a:t>보다 크다</a:t>
            </a:r>
            <a:r>
              <a:rPr lang="en-US" altLang="ko-KR" sz="1000" dirty="0"/>
              <a:t>.  </a:t>
            </a:r>
            <a:r>
              <a:rPr lang="ko-KR" altLang="en-US" sz="1000" dirty="0"/>
              <a:t>따라서 광학계 전체 해상도는 </a:t>
            </a:r>
            <a:r>
              <a:rPr lang="en-US" altLang="ko-KR" sz="1000" dirty="0"/>
              <a:t>CCD </a:t>
            </a:r>
            <a:r>
              <a:rPr lang="ko-KR" altLang="en-US" sz="1000" dirty="0"/>
              <a:t>해상도를 따라간다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“CCD 1pixel </a:t>
            </a:r>
            <a:r>
              <a:rPr lang="ko-KR" altLang="en-US" sz="1000" dirty="0"/>
              <a:t>해상도 </a:t>
            </a:r>
            <a:r>
              <a:rPr lang="en-US" altLang="ko-KR" sz="1000" dirty="0"/>
              <a:t>= CCD 1Pixel </a:t>
            </a:r>
            <a:r>
              <a:rPr lang="ko-KR" altLang="en-US" sz="1000" dirty="0"/>
              <a:t>크기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경통</a:t>
            </a:r>
            <a:r>
              <a:rPr lang="ko-KR" altLang="en-US" sz="1000" dirty="0"/>
              <a:t> 배율</a:t>
            </a:r>
            <a:r>
              <a:rPr lang="en-US" altLang="ko-KR" sz="1000" dirty="0"/>
              <a:t>” </a:t>
            </a:r>
            <a:r>
              <a:rPr lang="ko-KR" altLang="en-US" sz="1000" dirty="0"/>
              <a:t>가 된다</a:t>
            </a:r>
            <a:r>
              <a:rPr lang="en-US" altLang="ko-KR" sz="1000" dirty="0"/>
              <a:t>.  </a:t>
            </a:r>
            <a:r>
              <a:rPr lang="ko-KR" altLang="en-US" sz="1000" dirty="0"/>
              <a:t>이때 </a:t>
            </a:r>
            <a:r>
              <a:rPr lang="en-US" altLang="ko-KR" sz="1000" dirty="0"/>
              <a:t>CCD 1pixel </a:t>
            </a:r>
            <a:r>
              <a:rPr lang="ko-KR" altLang="en-US" sz="1000" dirty="0"/>
              <a:t>해상도는</a:t>
            </a:r>
            <a:r>
              <a:rPr lang="en-US" altLang="ko-KR" sz="1000" dirty="0"/>
              <a:t> Align </a:t>
            </a:r>
            <a:r>
              <a:rPr lang="ko-KR" altLang="en-US" sz="1000" dirty="0"/>
              <a:t>정도에 직접적인 관련이 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만일 욕심을 내서 </a:t>
            </a:r>
            <a:r>
              <a:rPr lang="en-US" altLang="ko-KR" sz="1000" dirty="0"/>
              <a:t>Align </a:t>
            </a:r>
            <a:r>
              <a:rPr lang="ko-KR" altLang="en-US" sz="1000" dirty="0"/>
              <a:t>정도를 높이기 위해 배율을 억지로 높여서 </a:t>
            </a:r>
            <a:r>
              <a:rPr lang="en-US" altLang="ko-KR" sz="1000" dirty="0"/>
              <a:t>CCD 1pixel </a:t>
            </a:r>
            <a:r>
              <a:rPr lang="ko-KR" altLang="en-US" sz="1000" dirty="0"/>
              <a:t>해상도를 높이면 </a:t>
            </a:r>
            <a:r>
              <a:rPr lang="ko-KR" altLang="en-US" sz="1000" dirty="0" err="1"/>
              <a:t>경통의</a:t>
            </a:r>
            <a:r>
              <a:rPr lang="ko-KR" altLang="en-US" sz="1000" dirty="0"/>
              <a:t> 해상도</a:t>
            </a:r>
            <a:r>
              <a:rPr lang="en-US" altLang="ko-KR" sz="1000" dirty="0"/>
              <a:t>(=</a:t>
            </a:r>
            <a:r>
              <a:rPr lang="ko-KR" altLang="en-US" sz="1000" dirty="0"/>
              <a:t>광학적 해상도</a:t>
            </a:r>
            <a:r>
              <a:rPr lang="en-US" altLang="ko-KR" sz="1000" dirty="0"/>
              <a:t>)</a:t>
            </a:r>
            <a:r>
              <a:rPr lang="ko-KR" altLang="en-US" sz="1000" dirty="0"/>
              <a:t>가 발목을 잡게 된다</a:t>
            </a:r>
            <a:r>
              <a:rPr lang="en-US" altLang="ko-KR" sz="1000" dirty="0"/>
              <a:t>.  </a:t>
            </a:r>
            <a:r>
              <a:rPr lang="ko-KR" altLang="en-US" sz="1000" dirty="0"/>
              <a:t>모든 건 나누어 먹기</a:t>
            </a:r>
            <a:r>
              <a:rPr lang="en-US" altLang="ko-KR" sz="1000" dirty="0"/>
              <a:t>…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이건 내 생각이다</a:t>
            </a:r>
            <a:r>
              <a:rPr lang="en-US" altLang="ko-KR" sz="1000" dirty="0"/>
              <a:t>..  </a:t>
            </a:r>
            <a:r>
              <a:rPr lang="ko-KR" altLang="en-US" sz="1000" dirty="0"/>
              <a:t>보통 </a:t>
            </a:r>
            <a:r>
              <a:rPr lang="en-US" altLang="ko-KR" sz="1000" dirty="0"/>
              <a:t>Align </a:t>
            </a:r>
            <a:r>
              <a:rPr lang="ko-KR" altLang="en-US" sz="1000" dirty="0"/>
              <a:t>정도는 </a:t>
            </a:r>
            <a:r>
              <a:rPr lang="en-US" altLang="ko-KR" sz="1000" dirty="0"/>
              <a:t>CCD 1pixel</a:t>
            </a:r>
            <a:r>
              <a:rPr lang="ko-KR" altLang="en-US" sz="1000" dirty="0"/>
              <a:t> 해상도와 같게 설정하면 된다</a:t>
            </a:r>
            <a:r>
              <a:rPr lang="en-US" altLang="ko-KR" sz="1000" dirty="0"/>
              <a:t>.  </a:t>
            </a:r>
            <a:r>
              <a:rPr lang="ko-KR" altLang="en-US" sz="1000" dirty="0"/>
              <a:t>많은 영상처리 </a:t>
            </a:r>
            <a:r>
              <a:rPr lang="en-US" altLang="ko-KR" sz="1000" dirty="0"/>
              <a:t>Lib</a:t>
            </a:r>
            <a:r>
              <a:rPr lang="ko-KR" altLang="en-US" sz="1000" dirty="0"/>
              <a:t>에서 영상처리 정도를 </a:t>
            </a:r>
            <a:r>
              <a:rPr lang="en-US" altLang="ko-KR" sz="1000" dirty="0"/>
              <a:t>Sub Pixel(=</a:t>
            </a:r>
            <a:r>
              <a:rPr lang="ko-KR" altLang="en-US" sz="1000" dirty="0"/>
              <a:t>선형보간</a:t>
            </a:r>
            <a:r>
              <a:rPr lang="en-US" altLang="ko-KR" sz="1000" dirty="0"/>
              <a:t>)</a:t>
            </a:r>
            <a:r>
              <a:rPr lang="ko-KR" altLang="en-US" sz="1000" dirty="0"/>
              <a:t>까지 된다고 주장한다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하지만 그건 욕심이다</a:t>
            </a:r>
            <a:r>
              <a:rPr lang="en-US" altLang="ko-KR" sz="1000" dirty="0"/>
              <a:t>.  </a:t>
            </a:r>
            <a:r>
              <a:rPr lang="ko-KR" altLang="en-US" sz="1000" dirty="0"/>
              <a:t>실제적으로 기구적인 안정성</a:t>
            </a:r>
            <a:r>
              <a:rPr lang="en-US" altLang="ko-KR" sz="1000" dirty="0"/>
              <a:t>(</a:t>
            </a:r>
            <a:r>
              <a:rPr lang="ko-KR" altLang="en-US" sz="1000" dirty="0"/>
              <a:t>스테이지</a:t>
            </a:r>
            <a:r>
              <a:rPr lang="en-US" altLang="ko-KR" sz="1000" dirty="0"/>
              <a:t>, </a:t>
            </a:r>
            <a:r>
              <a:rPr lang="ko-KR" altLang="en-US" sz="1000" dirty="0"/>
              <a:t>카메라 떨림</a:t>
            </a:r>
            <a:r>
              <a:rPr lang="en-US" altLang="ko-KR" sz="1000" dirty="0"/>
              <a:t>)</a:t>
            </a:r>
            <a:r>
              <a:rPr lang="ko-KR" altLang="en-US" sz="1000" dirty="0"/>
              <a:t>까지 고려하면 </a:t>
            </a:r>
            <a:r>
              <a:rPr lang="en-US" altLang="ko-KR" sz="1000" dirty="0"/>
              <a:t>“Align </a:t>
            </a:r>
            <a:r>
              <a:rPr lang="ko-KR" altLang="en-US" sz="1000" dirty="0"/>
              <a:t>정도 </a:t>
            </a:r>
            <a:r>
              <a:rPr lang="en-US" altLang="ko-KR" sz="1000" dirty="0"/>
              <a:t>==</a:t>
            </a:r>
            <a:r>
              <a:rPr lang="ko-KR" altLang="en-US" sz="1000" dirty="0"/>
              <a:t> </a:t>
            </a:r>
            <a:r>
              <a:rPr lang="en-US" altLang="ko-KR" sz="1000" dirty="0"/>
              <a:t>CCD 1pixel</a:t>
            </a:r>
            <a:r>
              <a:rPr lang="ko-KR" altLang="en-US" sz="1000" dirty="0"/>
              <a:t> 해상도</a:t>
            </a:r>
            <a:r>
              <a:rPr lang="en-US" altLang="ko-KR" sz="1000" dirty="0"/>
              <a:t>”</a:t>
            </a:r>
            <a:r>
              <a:rPr lang="ko-KR" altLang="en-US" sz="1000" dirty="0"/>
              <a:t>가 적절하다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가끔 </a:t>
            </a:r>
            <a:r>
              <a:rPr lang="en-US" altLang="ko-KR" sz="1000" dirty="0"/>
              <a:t>Align </a:t>
            </a:r>
            <a:r>
              <a:rPr lang="ko-KR" altLang="en-US" sz="1000" dirty="0"/>
              <a:t>정도가 높지 않고 처리할 마크가 선명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 </a:t>
            </a:r>
            <a:r>
              <a:rPr lang="ko-KR" altLang="en-US" sz="1000" dirty="0"/>
              <a:t>크롬마크</a:t>
            </a:r>
            <a:r>
              <a:rPr lang="en-US" altLang="ko-KR" sz="1000" dirty="0"/>
              <a:t>)</a:t>
            </a:r>
            <a:r>
              <a:rPr lang="ko-KR" altLang="en-US" sz="1000" dirty="0"/>
              <a:t>할 경우엔 </a:t>
            </a:r>
            <a:r>
              <a:rPr lang="en-US" altLang="ko-KR" sz="1000" dirty="0"/>
              <a:t>“Align </a:t>
            </a:r>
            <a:r>
              <a:rPr lang="ko-KR" altLang="en-US" sz="1000" dirty="0"/>
              <a:t>정도 </a:t>
            </a:r>
            <a:r>
              <a:rPr lang="en-US" altLang="ko-KR" sz="1000" dirty="0"/>
              <a:t>==</a:t>
            </a:r>
            <a:r>
              <a:rPr lang="ko-KR" altLang="en-US" sz="1000" dirty="0"/>
              <a:t> </a:t>
            </a:r>
            <a:r>
              <a:rPr lang="en-US" altLang="ko-KR" sz="1000" dirty="0"/>
              <a:t>CCD 1pixel</a:t>
            </a:r>
            <a:r>
              <a:rPr lang="ko-KR" altLang="en-US" sz="1000" dirty="0"/>
              <a:t> 해상도 </a:t>
            </a:r>
            <a:r>
              <a:rPr lang="en-US" altLang="ko-KR" sz="1000" dirty="0"/>
              <a:t>/  3” </a:t>
            </a:r>
            <a:r>
              <a:rPr lang="ko-KR" altLang="en-US" sz="1000" dirty="0"/>
              <a:t>정도까지 생각하기도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8689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9838C7-EF91-471C-9747-2CF3C289E314}"/>
              </a:ext>
            </a:extLst>
          </p:cNvPr>
          <p:cNvSpPr txBox="1"/>
          <p:nvPr/>
        </p:nvSpPr>
        <p:spPr>
          <a:xfrm>
            <a:off x="523702" y="199504"/>
            <a:ext cx="10506402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dirty="0"/>
              <a:t>Align </a:t>
            </a:r>
            <a:r>
              <a:rPr lang="ko-KR" altLang="en-US" dirty="0"/>
              <a:t>정도를 결정한다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고객의 요구에 따라 </a:t>
            </a:r>
            <a:r>
              <a:rPr lang="en-US" altLang="ko-KR" sz="1000" dirty="0"/>
              <a:t>100um </a:t>
            </a:r>
            <a:r>
              <a:rPr lang="ko-KR" altLang="en-US" sz="1000" dirty="0"/>
              <a:t>정도로 결정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br>
              <a:rPr lang="en-US" altLang="ko-KR" sz="1000" dirty="0"/>
            </a:b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dirty="0"/>
              <a:t>FOV</a:t>
            </a:r>
            <a:r>
              <a:rPr lang="ko-KR" altLang="en-US" dirty="0"/>
              <a:t>를 결정한다</a:t>
            </a:r>
            <a:r>
              <a:rPr lang="en-US" altLang="ko-KR" dirty="0"/>
              <a:t>.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고객의 요구에 따라 </a:t>
            </a:r>
            <a:r>
              <a:rPr lang="en-US" altLang="ko-KR" sz="1000" dirty="0"/>
              <a:t>50mm</a:t>
            </a:r>
            <a:r>
              <a:rPr lang="ko-KR" altLang="en-US" sz="1000" dirty="0"/>
              <a:t>로 결정</a:t>
            </a:r>
            <a:br>
              <a:rPr lang="en-US" altLang="ko-KR" sz="1000" dirty="0"/>
            </a:b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en-US" altLang="ko-KR" dirty="0"/>
              <a:t>WD</a:t>
            </a:r>
            <a:r>
              <a:rPr lang="ko-KR" altLang="en-US" dirty="0"/>
              <a:t>를 </a:t>
            </a:r>
            <a:r>
              <a:rPr lang="ko-KR" altLang="en-US" b="1" dirty="0"/>
              <a:t>대강</a:t>
            </a:r>
            <a:r>
              <a:rPr lang="ko-KR" altLang="en-US" dirty="0"/>
              <a:t> 결정한다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기구 설계에 따라서 </a:t>
            </a:r>
            <a:r>
              <a:rPr lang="en-US" altLang="ko-KR" sz="1000" dirty="0"/>
              <a:t>100mm </a:t>
            </a:r>
            <a:r>
              <a:rPr lang="ko-KR" altLang="en-US" sz="1000" dirty="0"/>
              <a:t>정도로 결정</a:t>
            </a:r>
            <a:br>
              <a:rPr lang="en-US" altLang="ko-KR" sz="1000" dirty="0"/>
            </a:b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en-US" altLang="ko-KR" dirty="0"/>
              <a:t>Frame Rate(FPS)</a:t>
            </a:r>
            <a:r>
              <a:rPr lang="ko-KR" altLang="en-US" dirty="0"/>
              <a:t>를 결정한다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en-US" altLang="ko-KR" sz="1000" dirty="0">
                <a:hlinkClick r:id="rId3"/>
              </a:rPr>
              <a:t>http://fainstec.com/kr/camera/area-scan?interface=cameralink&amp;pixel=1-5&amp;frame=30-100&amp;mono=1&amp;maker=sentech</a:t>
            </a:r>
            <a:r>
              <a:rPr lang="en-US" altLang="ko-KR" sz="1000" dirty="0"/>
              <a:t> </a:t>
            </a:r>
            <a:r>
              <a:rPr lang="ko-KR" altLang="en-US" sz="1000" dirty="0"/>
              <a:t>에 접속해서 적당한 걸 고른다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그다지 속도가 필요하지는 않으므로</a:t>
            </a:r>
            <a:br>
              <a:rPr lang="en-US" altLang="ko-KR" sz="1000" dirty="0"/>
            </a:br>
            <a:r>
              <a:rPr lang="en-US" altLang="ko-KR" sz="1000" dirty="0"/>
              <a:t>   </a:t>
            </a:r>
            <a:r>
              <a:rPr lang="pt-BR" altLang="ko-KR" sz="1000" dirty="0"/>
              <a:t>STC-MB232PCL CCD	Mono	2Mega	1620 x 1220	 1/1.8"	4.4um 30FPS	CAMERALINK 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골라보자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ko-KR" altLang="en-US" dirty="0" err="1"/>
              <a:t>경통의</a:t>
            </a:r>
            <a:r>
              <a:rPr lang="ko-KR" altLang="en-US" dirty="0"/>
              <a:t> 배율과 </a:t>
            </a:r>
            <a:r>
              <a:rPr lang="en-US" altLang="ko-KR" dirty="0"/>
              <a:t>CCD </a:t>
            </a:r>
            <a:r>
              <a:rPr lang="ko-KR" altLang="en-US" dirty="0"/>
              <a:t>크기를 결정한다</a:t>
            </a:r>
            <a:r>
              <a:rPr lang="en-US" altLang="ko-KR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CCD</a:t>
            </a:r>
            <a:r>
              <a:rPr lang="ko-KR" altLang="en-US" sz="1000" dirty="0"/>
              <a:t>의 크기는 </a:t>
            </a:r>
            <a:r>
              <a:rPr lang="en-US" altLang="ko-KR" sz="1000" dirty="0"/>
              <a:t>4</a:t>
            </a:r>
            <a:r>
              <a:rPr lang="ko-KR" altLang="en-US" sz="1000" dirty="0"/>
              <a:t>번에서 결정되었다</a:t>
            </a:r>
            <a:r>
              <a:rPr lang="en-US" altLang="ko-KR" sz="1000" dirty="0"/>
              <a:t>. </a:t>
            </a:r>
            <a:r>
              <a:rPr lang="pt-BR" altLang="ko-KR" sz="1000" dirty="0"/>
              <a:t>7.128 x 5.368</a:t>
            </a:r>
            <a:r>
              <a:rPr lang="ko-KR" altLang="en-US" sz="1000" dirty="0"/>
              <a:t>이다</a:t>
            </a:r>
            <a:r>
              <a:rPr lang="en-US" altLang="ko-KR" sz="1000" dirty="0"/>
              <a:t>.  </a:t>
            </a:r>
            <a:r>
              <a:rPr lang="ko-KR" altLang="en-US" sz="1000" dirty="0"/>
              <a:t>따라서 배율은 </a:t>
            </a:r>
            <a:r>
              <a:rPr lang="en-US" altLang="ko-KR" sz="1000" dirty="0"/>
              <a:t>0.1</a:t>
            </a:r>
            <a:r>
              <a:rPr lang="ko-KR" altLang="en-US" sz="1000" dirty="0"/>
              <a:t>배로 결정된다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en-US" altLang="ko-KR" sz="1000" dirty="0">
                <a:hlinkClick r:id="rId4"/>
              </a:rPr>
              <a:t>http://fainstec.com/kr/lens/telecentric?mag=-0.3&amp;wd=45-110,110-150&amp;image_circle=0.5-0.66</a:t>
            </a:r>
            <a:r>
              <a:rPr lang="en-US" altLang="ko-KR" sz="1000" dirty="0"/>
              <a:t> </a:t>
            </a:r>
            <a:r>
              <a:rPr lang="ko-KR" altLang="en-US" sz="1000" dirty="0"/>
              <a:t>검색을 해보면 없다</a:t>
            </a:r>
            <a:r>
              <a:rPr lang="en-US" altLang="ko-KR" sz="1000" dirty="0"/>
              <a:t>.  </a:t>
            </a:r>
            <a:r>
              <a:rPr lang="ko-KR" altLang="en-US" sz="1000" dirty="0"/>
              <a:t>적어도 </a:t>
            </a:r>
            <a:r>
              <a:rPr lang="en-US" altLang="ko-KR" sz="1000" dirty="0"/>
              <a:t>Telecentric </a:t>
            </a:r>
            <a:r>
              <a:rPr lang="ko-KR" altLang="en-US" sz="1000" dirty="0" err="1"/>
              <a:t>경통은</a:t>
            </a:r>
            <a:r>
              <a:rPr lang="ko-KR" altLang="en-US" sz="1000" dirty="0"/>
              <a:t> 없다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배율이 </a:t>
            </a:r>
            <a:r>
              <a:rPr lang="en-US" altLang="ko-KR" sz="1000" dirty="0"/>
              <a:t>0.1</a:t>
            </a:r>
            <a:r>
              <a:rPr lang="ko-KR" altLang="en-US" sz="1000" dirty="0"/>
              <a:t>로 낮으면서 </a:t>
            </a:r>
            <a:r>
              <a:rPr lang="en-US" altLang="ko-KR" sz="1000" dirty="0"/>
              <a:t>WD</a:t>
            </a:r>
            <a:r>
              <a:rPr lang="ko-KR" altLang="en-US" sz="1000" dirty="0"/>
              <a:t>가 </a:t>
            </a:r>
            <a:r>
              <a:rPr lang="en-US" altLang="ko-KR" sz="1000" dirty="0"/>
              <a:t>100mm </a:t>
            </a:r>
            <a:r>
              <a:rPr lang="ko-KR" altLang="en-US" sz="1000" dirty="0"/>
              <a:t>이하인 </a:t>
            </a:r>
            <a:r>
              <a:rPr lang="en-US" altLang="ko-KR" sz="1000" dirty="0"/>
              <a:t>Telecentric </a:t>
            </a:r>
            <a:r>
              <a:rPr lang="ko-KR" altLang="en-US" sz="1000" dirty="0" err="1"/>
              <a:t>경통은</a:t>
            </a:r>
            <a:r>
              <a:rPr lang="ko-KR" altLang="en-US" sz="1000" dirty="0"/>
              <a:t> 매우 구하기 힘들다는 걸 알 수 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dirty="0"/>
              <a:t>- CCD </a:t>
            </a:r>
            <a:r>
              <a:rPr lang="ko-KR" altLang="en-US" sz="1000" dirty="0"/>
              <a:t>크기를 </a:t>
            </a:r>
            <a:r>
              <a:rPr lang="en-US" altLang="ko-KR" sz="1000" dirty="0"/>
              <a:t>2</a:t>
            </a:r>
            <a:r>
              <a:rPr lang="ko-KR" altLang="en-US" sz="1000" dirty="0"/>
              <a:t>배로 키운다</a:t>
            </a:r>
            <a:r>
              <a:rPr lang="en-US" altLang="ko-KR" sz="1000" dirty="0"/>
              <a:t>. 1” CCD</a:t>
            </a:r>
            <a:r>
              <a:rPr lang="ko-KR" altLang="en-US" sz="1000" dirty="0"/>
              <a:t>에 </a:t>
            </a:r>
            <a:r>
              <a:rPr lang="en-US" altLang="ko-KR" sz="1000" dirty="0"/>
              <a:t>Cell </a:t>
            </a:r>
            <a:r>
              <a:rPr lang="ko-KR" altLang="en-US" sz="1000" dirty="0"/>
              <a:t>크기가 </a:t>
            </a:r>
            <a:r>
              <a:rPr lang="en-US" altLang="ko-KR" sz="1000" dirty="0"/>
              <a:t>5.5um</a:t>
            </a:r>
            <a:r>
              <a:rPr lang="ko-KR" altLang="en-US" sz="1000" dirty="0"/>
              <a:t>를 사용한다</a:t>
            </a:r>
            <a:r>
              <a:rPr lang="en-US" altLang="ko-KR" sz="1000" dirty="0"/>
              <a:t>.  </a:t>
            </a:r>
            <a:r>
              <a:rPr lang="ko-KR" altLang="en-US" sz="1000" dirty="0"/>
              <a:t>이 경우 </a:t>
            </a:r>
            <a:r>
              <a:rPr lang="en-US" altLang="ko-KR" sz="1000" dirty="0"/>
              <a:t>11.264 x 11.264</a:t>
            </a:r>
            <a:r>
              <a:rPr lang="ko-KR" altLang="en-US" sz="1000" dirty="0"/>
              <a:t>의 </a:t>
            </a:r>
            <a:r>
              <a:rPr lang="en-US" altLang="ko-KR" sz="1000" dirty="0"/>
              <a:t>CCD </a:t>
            </a:r>
            <a:r>
              <a:rPr lang="ko-KR" altLang="en-US" sz="1000" dirty="0"/>
              <a:t>크기가 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배율이 </a:t>
            </a:r>
            <a:r>
              <a:rPr lang="en-US" altLang="ko-KR" sz="1000" dirty="0"/>
              <a:t>0.2</a:t>
            </a:r>
            <a:r>
              <a:rPr lang="ko-KR" altLang="en-US" sz="1000" dirty="0"/>
              <a:t>이면서 </a:t>
            </a:r>
            <a:r>
              <a:rPr lang="en-US" altLang="ko-KR" sz="1000" dirty="0"/>
              <a:t>1”</a:t>
            </a:r>
            <a:r>
              <a:rPr lang="ko-KR" altLang="en-US" sz="1000" dirty="0"/>
              <a:t>를</a:t>
            </a:r>
            <a:r>
              <a:rPr lang="en-US" altLang="ko-KR" sz="1000" dirty="0"/>
              <a:t> </a:t>
            </a:r>
            <a:r>
              <a:rPr lang="ko-KR" altLang="en-US" sz="1000" dirty="0"/>
              <a:t>커버하는 </a:t>
            </a:r>
            <a:r>
              <a:rPr lang="en-US" altLang="ko-KR" sz="1000" dirty="0"/>
              <a:t>Telecentric </a:t>
            </a:r>
            <a:r>
              <a:rPr lang="ko-KR" altLang="en-US" sz="1000" dirty="0" err="1"/>
              <a:t>경통을</a:t>
            </a:r>
            <a:r>
              <a:rPr lang="ko-KR" altLang="en-US" sz="1000" dirty="0"/>
              <a:t> 찾아본다</a:t>
            </a:r>
            <a:r>
              <a:rPr lang="en-US" altLang="ko-KR" sz="1000" dirty="0"/>
              <a:t>. -&gt; </a:t>
            </a:r>
            <a:r>
              <a:rPr lang="ko-KR" altLang="en-US" sz="1000" dirty="0"/>
              <a:t>없다</a:t>
            </a:r>
            <a:r>
              <a:rPr lang="en-US" altLang="ko-KR" sz="1000" dirty="0"/>
              <a:t>…  FOV 50mm</a:t>
            </a:r>
            <a:r>
              <a:rPr lang="ko-KR" altLang="en-US" sz="1000" dirty="0"/>
              <a:t> </a:t>
            </a:r>
            <a:r>
              <a:rPr lang="en-US" altLang="ko-KR" sz="1000" dirty="0"/>
              <a:t>WD</a:t>
            </a:r>
            <a:r>
              <a:rPr lang="ko-KR" altLang="en-US" sz="1000" dirty="0"/>
              <a:t> </a:t>
            </a:r>
            <a:r>
              <a:rPr lang="en-US" altLang="ko-KR" sz="1000" dirty="0"/>
              <a:t>100mm</a:t>
            </a:r>
            <a:r>
              <a:rPr lang="ko-KR" altLang="en-US" sz="1000" dirty="0"/>
              <a:t>는 매우 </a:t>
            </a:r>
            <a:r>
              <a:rPr lang="ko-KR" altLang="en-US" sz="1000" dirty="0" err="1"/>
              <a:t>매우</a:t>
            </a:r>
            <a:r>
              <a:rPr lang="ko-KR" altLang="en-US" sz="1000" dirty="0"/>
              <a:t> 힘든 조건이다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dirty="0"/>
              <a:t>- Telecentric </a:t>
            </a:r>
            <a:r>
              <a:rPr lang="ko-KR" altLang="en-US" sz="1000" dirty="0" err="1"/>
              <a:t>경통</a:t>
            </a:r>
            <a:r>
              <a:rPr lang="ko-KR" altLang="en-US" sz="1000" dirty="0"/>
              <a:t> 포기</a:t>
            </a:r>
            <a:r>
              <a:rPr lang="en-US" altLang="ko-KR" sz="1000" dirty="0"/>
              <a:t>!!  </a:t>
            </a:r>
            <a:r>
              <a:rPr lang="ko-KR" altLang="en-US" sz="1000" dirty="0"/>
              <a:t>그냥 </a:t>
            </a:r>
            <a:r>
              <a:rPr lang="en-US" altLang="ko-KR" sz="1000" dirty="0"/>
              <a:t>Macro Lens </a:t>
            </a:r>
            <a:r>
              <a:rPr lang="ko-KR" altLang="en-US" sz="1000" dirty="0"/>
              <a:t>사용</a:t>
            </a:r>
            <a:r>
              <a:rPr lang="en-US" altLang="ko-KR" sz="1000" dirty="0"/>
              <a:t> == </a:t>
            </a:r>
            <a:r>
              <a:rPr lang="ko-KR" altLang="en-US" sz="1000" dirty="0"/>
              <a:t>초점에 따라 배율이 미세하게 바뀌며</a:t>
            </a:r>
            <a:r>
              <a:rPr lang="en-US" altLang="ko-KR" sz="1000" dirty="0"/>
              <a:t>, TV Distortion</a:t>
            </a:r>
            <a:r>
              <a:rPr lang="ko-KR" altLang="en-US" sz="1000" dirty="0"/>
              <a:t>을 감수한다</a:t>
            </a:r>
            <a:r>
              <a:rPr lang="en-US" altLang="ko-KR" sz="1000" dirty="0"/>
              <a:t>..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en-US" altLang="ko-KR" sz="1000" dirty="0">
                <a:hlinkClick r:id="rId5"/>
              </a:rPr>
              <a:t>http://fainstec.com/kr/lens/macro-line-scan?mag=0.05-0.1%2C0.1-0.3&amp;wd=-100%2C100-300&amp;image_circle=1-&amp;sort=wd&amp;sortby=down</a:t>
            </a:r>
            <a:r>
              <a:rPr lang="en-US" altLang="ko-KR" sz="1000" dirty="0"/>
              <a:t> </a:t>
            </a:r>
            <a:r>
              <a:rPr lang="ko-KR" altLang="en-US" sz="1000" dirty="0"/>
              <a:t>에서 </a:t>
            </a:r>
            <a:r>
              <a:rPr lang="en-US" altLang="ko-KR" sz="1000" dirty="0"/>
              <a:t>O/L</a:t>
            </a:r>
            <a:r>
              <a:rPr lang="ko-KR" altLang="en-US" sz="1000" dirty="0"/>
              <a:t>과 </a:t>
            </a:r>
            <a:r>
              <a:rPr lang="en-US" altLang="ko-KR" sz="1000" dirty="0"/>
              <a:t>WD</a:t>
            </a:r>
            <a:r>
              <a:rPr lang="ko-KR" altLang="en-US" sz="1000" dirty="0"/>
              <a:t>를 고려하여 고른다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물론 </a:t>
            </a:r>
            <a:r>
              <a:rPr lang="en-US" altLang="ko-KR" sz="1000" dirty="0"/>
              <a:t>Macro </a:t>
            </a:r>
            <a:r>
              <a:rPr lang="ko-KR" altLang="en-US" sz="1000" dirty="0"/>
              <a:t>경통이라서 고정 초점이 아닌 관계로 원하는 배율과 </a:t>
            </a:r>
            <a:r>
              <a:rPr lang="en-US" altLang="ko-KR" sz="1000" dirty="0"/>
              <a:t>WD</a:t>
            </a:r>
            <a:r>
              <a:rPr lang="ko-KR" altLang="en-US" sz="1000" dirty="0"/>
              <a:t>를 확실하게 메이커에 확인할 필요가 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CCD 1pixel</a:t>
            </a:r>
            <a:r>
              <a:rPr lang="ko-KR" altLang="en-US" sz="1000" dirty="0"/>
              <a:t> 해상도를 결정한다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en-US" altLang="ko-KR" sz="1000" dirty="0"/>
              <a:t>- 5.5um Pixel</a:t>
            </a:r>
            <a:r>
              <a:rPr lang="ko-KR" altLang="en-US" sz="1000" dirty="0"/>
              <a:t> 크기에 </a:t>
            </a:r>
            <a:r>
              <a:rPr lang="en-US" altLang="ko-KR" sz="1000" dirty="0"/>
              <a:t>0.2</a:t>
            </a:r>
            <a:r>
              <a:rPr lang="ko-KR" altLang="en-US" sz="1000" dirty="0"/>
              <a:t>배율이므로 대략 </a:t>
            </a:r>
            <a:r>
              <a:rPr lang="en-US" altLang="ko-KR" sz="1000" dirty="0"/>
              <a:t>11um </a:t>
            </a:r>
            <a:r>
              <a:rPr lang="ko-KR" altLang="en-US" sz="1000" dirty="0"/>
              <a:t>정도의 </a:t>
            </a:r>
            <a:r>
              <a:rPr lang="en-US" altLang="ko-KR" sz="1000" dirty="0"/>
              <a:t>Align </a:t>
            </a:r>
            <a:r>
              <a:rPr lang="ko-KR" altLang="en-US" sz="1000" dirty="0"/>
              <a:t>정도가 예상된다</a:t>
            </a:r>
            <a:r>
              <a:rPr lang="en-US" altLang="ko-KR" sz="1000" dirty="0"/>
              <a:t>.  </a:t>
            </a:r>
            <a:r>
              <a:rPr lang="ko-KR" altLang="en-US" sz="1000" dirty="0"/>
              <a:t>오버 스펙</a:t>
            </a:r>
            <a:r>
              <a:rPr lang="en-US" altLang="ko-KR" sz="1000" dirty="0"/>
              <a:t>…..  </a:t>
            </a:r>
            <a:r>
              <a:rPr lang="ko-KR" altLang="en-US" sz="1000" dirty="0"/>
              <a:t>해상도가 낮으면서 </a:t>
            </a:r>
            <a:r>
              <a:rPr lang="en-US" altLang="ko-KR" sz="1000" dirty="0"/>
              <a:t>Cell </a:t>
            </a:r>
            <a:r>
              <a:rPr lang="ko-KR" altLang="en-US" sz="1000" dirty="0"/>
              <a:t>크기가 큰 </a:t>
            </a:r>
            <a:r>
              <a:rPr lang="en-US" altLang="ko-KR" sz="1000" dirty="0"/>
              <a:t>CCD</a:t>
            </a:r>
            <a:r>
              <a:rPr lang="ko-KR" altLang="en-US" sz="1000" dirty="0"/>
              <a:t>는 없다</a:t>
            </a:r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E77E9-B804-4A7E-B6E1-3029C02C62B1}"/>
              </a:ext>
            </a:extLst>
          </p:cNvPr>
          <p:cNvSpPr txBox="1"/>
          <p:nvPr/>
        </p:nvSpPr>
        <p:spPr>
          <a:xfrm>
            <a:off x="523702" y="6384175"/>
            <a:ext cx="1068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하지만 </a:t>
            </a:r>
            <a:r>
              <a:rPr lang="en-US" altLang="ko-KR" sz="1800" dirty="0">
                <a:solidFill>
                  <a:srgbClr val="FF0000"/>
                </a:solidFill>
              </a:rPr>
              <a:t>Telecentric </a:t>
            </a:r>
            <a:r>
              <a:rPr lang="ko-KR" altLang="en-US" sz="1800" dirty="0" err="1">
                <a:solidFill>
                  <a:srgbClr val="FF0000"/>
                </a:solidFill>
              </a:rPr>
              <a:t>경통</a:t>
            </a:r>
            <a:r>
              <a:rPr lang="ko-KR" altLang="en-US" dirty="0" err="1">
                <a:solidFill>
                  <a:srgbClr val="FF0000"/>
                </a:solidFill>
              </a:rPr>
              <a:t>을</a:t>
            </a:r>
            <a:r>
              <a:rPr lang="ko-KR" altLang="en-US" dirty="0">
                <a:solidFill>
                  <a:srgbClr val="FF0000"/>
                </a:solidFill>
              </a:rPr>
              <a:t> 포기하는 건 너무 아깝다</a:t>
            </a:r>
            <a:r>
              <a:rPr lang="en-US" altLang="ko-KR" dirty="0">
                <a:solidFill>
                  <a:srgbClr val="FF0000"/>
                </a:solidFill>
              </a:rPr>
              <a:t>.  </a:t>
            </a:r>
            <a:r>
              <a:rPr lang="ko-KR" altLang="en-US" dirty="0">
                <a:solidFill>
                  <a:srgbClr val="FF0000"/>
                </a:solidFill>
              </a:rPr>
              <a:t>따라서 </a:t>
            </a:r>
            <a:r>
              <a:rPr lang="en-US" altLang="ko-KR" dirty="0">
                <a:solidFill>
                  <a:srgbClr val="FF0000"/>
                </a:solidFill>
              </a:rPr>
              <a:t>WD </a:t>
            </a:r>
            <a:r>
              <a:rPr lang="ko-KR" altLang="en-US" dirty="0">
                <a:solidFill>
                  <a:srgbClr val="FF0000"/>
                </a:solidFill>
              </a:rPr>
              <a:t>키우거나 </a:t>
            </a:r>
            <a:r>
              <a:rPr lang="en-US" altLang="ko-KR" dirty="0">
                <a:solidFill>
                  <a:srgbClr val="FF0000"/>
                </a:solidFill>
              </a:rPr>
              <a:t>FOV</a:t>
            </a:r>
            <a:r>
              <a:rPr lang="ko-KR" altLang="en-US" dirty="0">
                <a:solidFill>
                  <a:srgbClr val="FF0000"/>
                </a:solidFill>
              </a:rPr>
              <a:t>를 줄이는 걸 추천한다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4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935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승환</dc:creator>
  <cp:lastModifiedBy>이 승환</cp:lastModifiedBy>
  <cp:revision>2</cp:revision>
  <dcterms:created xsi:type="dcterms:W3CDTF">2022-02-04T19:06:26Z</dcterms:created>
  <dcterms:modified xsi:type="dcterms:W3CDTF">2022-02-04T20:06:18Z</dcterms:modified>
</cp:coreProperties>
</file>