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74" autoAdjust="0"/>
  </p:normalViewPr>
  <p:slideViewPr>
    <p:cSldViewPr snapToGrid="0">
      <p:cViewPr varScale="1">
        <p:scale>
          <a:sx n="75" d="100"/>
          <a:sy n="75" d="100"/>
        </p:scale>
        <p:origin x="77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9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4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34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2647F38-B617-4D2F-AE0A-013F0C4D2C57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1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31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7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3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5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37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4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83361"/>
            <a:ext cx="11663680" cy="330200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The Future of Big Data:</a:t>
            </a:r>
            <a:br>
              <a:rPr lang="en-IE" dirty="0"/>
            </a:br>
            <a:r>
              <a:rPr lang="en-IE" dirty="0"/>
              <a:t>Data Warehouses </a:t>
            </a:r>
            <a:br>
              <a:rPr lang="en-IE" dirty="0"/>
            </a:br>
            <a:r>
              <a:rPr lang="en-IE" dirty="0"/>
              <a:t>or</a:t>
            </a:r>
            <a:br>
              <a:rPr lang="en-IE" dirty="0"/>
            </a:br>
            <a:r>
              <a:rPr lang="en-IE" dirty="0"/>
              <a:t>Data Lakes?</a:t>
            </a:r>
          </a:p>
        </p:txBody>
      </p:sp>
    </p:spTree>
    <p:extLst>
      <p:ext uri="{BB962C8B-B14F-4D97-AF65-F5344CB8AC3E}">
        <p14:creationId xmlns:p14="http://schemas.microsoft.com/office/powerpoint/2010/main" val="122312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 and Data Lakes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47520"/>
            <a:ext cx="9603275" cy="4043680"/>
          </a:xfrm>
        </p:spPr>
        <p:txBody>
          <a:bodyPr>
            <a:normAutofit/>
          </a:bodyPr>
          <a:lstStyle/>
          <a:p>
            <a:r>
              <a:rPr lang="en-US" dirty="0"/>
              <a:t>Both are used to store data for BI</a:t>
            </a:r>
          </a:p>
          <a:p>
            <a:r>
              <a:rPr lang="en-US" b="1" dirty="0"/>
              <a:t>Data Warehouse </a:t>
            </a:r>
          </a:p>
          <a:p>
            <a:pPr lvl="1"/>
            <a:r>
              <a:rPr lang="en-IE" dirty="0"/>
              <a:t>Collection of data used for important business decisions</a:t>
            </a:r>
          </a:p>
          <a:p>
            <a:pPr lvl="1"/>
            <a:r>
              <a:rPr lang="en-IE" dirty="0"/>
              <a:t>Must be integrated, subject-focused, time variant, and non-volatile (</a:t>
            </a:r>
            <a:r>
              <a:rPr lang="en-IE" dirty="0" err="1"/>
              <a:t>Inmon</a:t>
            </a:r>
            <a:r>
              <a:rPr lang="en-IE" dirty="0"/>
              <a:t>, 2005)</a:t>
            </a:r>
          </a:p>
          <a:p>
            <a:r>
              <a:rPr lang="en-IE" dirty="0"/>
              <a:t>D</a:t>
            </a:r>
            <a:r>
              <a:rPr lang="en-IE" b="1" dirty="0"/>
              <a:t>ata lake</a:t>
            </a:r>
          </a:p>
          <a:p>
            <a:pPr lvl="1"/>
            <a:r>
              <a:rPr lang="en-IE" dirty="0"/>
              <a:t>Data repository that holds vast amounts of raw data cheaply.</a:t>
            </a:r>
          </a:p>
          <a:p>
            <a:pPr lvl="1"/>
            <a:r>
              <a:rPr lang="en-IE" dirty="0"/>
              <a:t>Structured, unstructured or semi-structured. (unlike DW)</a:t>
            </a:r>
          </a:p>
          <a:p>
            <a:pPr lvl="1"/>
            <a:r>
              <a:rPr lang="en-IE" dirty="0"/>
              <a:t>Hadoop (Watson, 2015) </a:t>
            </a:r>
          </a:p>
        </p:txBody>
      </p:sp>
    </p:spTree>
    <p:extLst>
      <p:ext uri="{BB962C8B-B14F-4D97-AF65-F5344CB8AC3E}">
        <p14:creationId xmlns:p14="http://schemas.microsoft.com/office/powerpoint/2010/main" val="47386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COST IMPLICATIONS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36955"/>
            <a:ext cx="9601196" cy="4138725"/>
          </a:xfrm>
        </p:spPr>
        <p:txBody>
          <a:bodyPr>
            <a:normAutofit/>
          </a:bodyPr>
          <a:lstStyle/>
          <a:p>
            <a:r>
              <a:rPr lang="en-IE" dirty="0"/>
              <a:t>DW – longer implementation and higher cost</a:t>
            </a:r>
          </a:p>
          <a:p>
            <a:pPr lvl="1"/>
            <a:r>
              <a:rPr lang="en-US" dirty="0"/>
              <a:t>Lots of planning and investments</a:t>
            </a:r>
            <a:endParaRPr lang="en-IE" dirty="0"/>
          </a:p>
          <a:p>
            <a:r>
              <a:rPr lang="en-IE" dirty="0"/>
              <a:t>Data lake – The opposite.</a:t>
            </a:r>
          </a:p>
          <a:p>
            <a:pPr lvl="1"/>
            <a:r>
              <a:rPr lang="en-IE" dirty="0"/>
              <a:t>Data is generally thrown in lake with no format or care of future business</a:t>
            </a:r>
          </a:p>
          <a:p>
            <a:pPr lvl="1"/>
            <a:r>
              <a:rPr lang="en-US" dirty="0"/>
              <a:t>Could be staging zone for ETL in DW because cheap storage</a:t>
            </a:r>
            <a:endParaRPr lang="en-IE" dirty="0"/>
          </a:p>
          <a:p>
            <a:pPr lvl="1"/>
            <a:r>
              <a:rPr lang="en-IE" dirty="0" err="1"/>
              <a:t>Breur</a:t>
            </a:r>
            <a:r>
              <a:rPr lang="en-IE" dirty="0"/>
              <a:t> (2015) believes this waiting area is nothing new</a:t>
            </a:r>
          </a:p>
          <a:p>
            <a:pPr lvl="1"/>
            <a:r>
              <a:rPr lang="en-IE" dirty="0"/>
              <a:t>Hadoop used</a:t>
            </a:r>
          </a:p>
          <a:p>
            <a:pPr lvl="2"/>
            <a:r>
              <a:rPr lang="en-IE" dirty="0"/>
              <a:t>Cheap: Set up and injection of data</a:t>
            </a:r>
          </a:p>
          <a:p>
            <a:pPr lvl="2"/>
            <a:r>
              <a:rPr lang="en-IE" dirty="0"/>
              <a:t>Expensive:  When data is taken out and queried (lack of talent</a:t>
            </a:r>
          </a:p>
          <a:p>
            <a:pPr lvl="3"/>
            <a:r>
              <a:rPr lang="en-US" dirty="0"/>
              <a:t>DW cheaper to query because already implemented!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21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QUERYING, MAINTENANCE, &amp; METADATA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840745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QUERYING</a:t>
            </a:r>
          </a:p>
          <a:p>
            <a:pPr lvl="1"/>
            <a:r>
              <a:rPr lang="en-IE" dirty="0"/>
              <a:t>Hadoop queries any type of data </a:t>
            </a:r>
          </a:p>
          <a:p>
            <a:pPr lvl="1"/>
            <a:r>
              <a:rPr lang="en-IE" dirty="0"/>
              <a:t>DW – upfront schema up</a:t>
            </a:r>
          </a:p>
          <a:p>
            <a:pPr lvl="1"/>
            <a:r>
              <a:rPr lang="en-IE" dirty="0"/>
              <a:t>Data lakes – no upfront schema</a:t>
            </a:r>
          </a:p>
          <a:p>
            <a:pPr lvl="2"/>
            <a:r>
              <a:rPr lang="en-IE" dirty="0"/>
              <a:t>Schema when querying the data.  This takes talent/money</a:t>
            </a:r>
          </a:p>
          <a:p>
            <a:pPr lvl="2"/>
            <a:r>
              <a:rPr lang="en-IE" dirty="0"/>
              <a:t>MapReduce, Hive, Spark, and Pig (</a:t>
            </a:r>
            <a:r>
              <a:rPr lang="en-IE" dirty="0" err="1"/>
              <a:t>Soares</a:t>
            </a:r>
            <a:r>
              <a:rPr lang="en-IE" dirty="0"/>
              <a:t> et al., 2016).</a:t>
            </a:r>
          </a:p>
          <a:p>
            <a:r>
              <a:rPr lang="en-IE" dirty="0"/>
              <a:t>MAINTENANCE AND METADATA</a:t>
            </a:r>
          </a:p>
          <a:p>
            <a:pPr lvl="1"/>
            <a:r>
              <a:rPr lang="en-IE" dirty="0"/>
              <a:t> Data Lake metadata needs worth</a:t>
            </a:r>
          </a:p>
          <a:p>
            <a:pPr lvl="2"/>
            <a:r>
              <a:rPr lang="en-IE" dirty="0"/>
              <a:t>Tedious w hen more and more data sources are gathered (</a:t>
            </a:r>
            <a:r>
              <a:rPr lang="en-IE" dirty="0" err="1"/>
              <a:t>Terrizzano</a:t>
            </a:r>
            <a:r>
              <a:rPr lang="en-IE" dirty="0"/>
              <a:t>, Schwartz, Roth and </a:t>
            </a:r>
            <a:r>
              <a:rPr lang="en-IE" dirty="0" err="1"/>
              <a:t>Colino</a:t>
            </a:r>
            <a:r>
              <a:rPr lang="en-IE" dirty="0"/>
              <a:t>, 2015).  </a:t>
            </a:r>
          </a:p>
          <a:p>
            <a:pPr lvl="2"/>
            <a:r>
              <a:rPr lang="en-IE" dirty="0"/>
              <a:t>Quality, trusted and legal data document by metadata  (</a:t>
            </a:r>
            <a:r>
              <a:rPr lang="en-IE" dirty="0" err="1"/>
              <a:t>Terrizzano</a:t>
            </a:r>
            <a:r>
              <a:rPr lang="en-IE" dirty="0"/>
              <a:t> et al., 2015)</a:t>
            </a:r>
          </a:p>
          <a:p>
            <a:pPr lvl="2"/>
            <a:r>
              <a:rPr lang="en-IE" dirty="0"/>
              <a:t>Benefit: more metadata -&gt; more insights!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29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GOVERNANE AND CONCLUSIONS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74800"/>
            <a:ext cx="9603275" cy="440944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DATA GOVERNANCE (what do with gathered data?)</a:t>
            </a:r>
          </a:p>
          <a:p>
            <a:pPr lvl="1"/>
            <a:r>
              <a:rPr lang="en-IE" dirty="0"/>
              <a:t>DW already implemented </a:t>
            </a:r>
          </a:p>
          <a:p>
            <a:pPr lvl="1"/>
            <a:r>
              <a:rPr lang="en-IE" dirty="0"/>
              <a:t>Lake carefully plan for security and legality (Varanasi, Ring, </a:t>
            </a:r>
            <a:r>
              <a:rPr lang="en-IE" dirty="0" err="1"/>
              <a:t>D’Antoni</a:t>
            </a:r>
            <a:r>
              <a:rPr lang="en-IE" dirty="0"/>
              <a:t>, Barnes and Armstrong, 2016)</a:t>
            </a:r>
          </a:p>
          <a:p>
            <a:pPr lvl="2"/>
            <a:r>
              <a:rPr lang="en-IE" dirty="0"/>
              <a:t>Difficult to maintain governance but worth it because Low storage cost</a:t>
            </a:r>
          </a:p>
          <a:p>
            <a:r>
              <a:rPr lang="en-IE" dirty="0"/>
              <a:t>CONCLUSIONS</a:t>
            </a:r>
          </a:p>
          <a:p>
            <a:pPr lvl="1"/>
            <a:r>
              <a:rPr lang="en-IE" dirty="0"/>
              <a:t>Already DW, why Lake?</a:t>
            </a:r>
          </a:p>
          <a:p>
            <a:pPr lvl="2"/>
            <a:r>
              <a:rPr lang="en-US" dirty="0"/>
              <a:t>Go for it if structured</a:t>
            </a:r>
            <a:endParaRPr lang="en-IE" dirty="0"/>
          </a:p>
          <a:p>
            <a:pPr lvl="1"/>
            <a:r>
              <a:rPr lang="en-IE" dirty="0"/>
              <a:t>Use lake if worthwhile</a:t>
            </a:r>
          </a:p>
          <a:p>
            <a:pPr lvl="2"/>
            <a:r>
              <a:rPr lang="en-IE" dirty="0"/>
              <a:t>Unstructured data</a:t>
            </a:r>
          </a:p>
          <a:p>
            <a:pPr lvl="2"/>
            <a:r>
              <a:rPr lang="en-IE" dirty="0"/>
              <a:t>Finances and Talent pool</a:t>
            </a:r>
          </a:p>
          <a:p>
            <a:pPr lvl="2"/>
            <a:r>
              <a:rPr lang="en-IE" dirty="0"/>
              <a:t>“play around with data” to prototype quickly (</a:t>
            </a:r>
            <a:r>
              <a:rPr lang="en-IE" dirty="0" err="1"/>
              <a:t>Soares</a:t>
            </a:r>
            <a:r>
              <a:rPr lang="en-IE" dirty="0"/>
              <a:t> et al., 2016)</a:t>
            </a:r>
          </a:p>
        </p:txBody>
      </p:sp>
    </p:spTree>
    <p:extLst>
      <p:ext uri="{BB962C8B-B14F-4D97-AF65-F5344CB8AC3E}">
        <p14:creationId xmlns:p14="http://schemas.microsoft.com/office/powerpoint/2010/main" val="33821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3840"/>
            <a:ext cx="9603275" cy="4145280"/>
          </a:xfrm>
        </p:spPr>
        <p:txBody>
          <a:bodyPr>
            <a:normAutofit fontScale="40000" lnSpcReduction="20000"/>
          </a:bodyPr>
          <a:lstStyle/>
          <a:p>
            <a:r>
              <a:rPr lang="en-IE" dirty="0" err="1"/>
              <a:t>Breur</a:t>
            </a:r>
            <a:r>
              <a:rPr lang="en-IE" dirty="0"/>
              <a:t>, T. (2015), ‘Big data and the internet of things’</a:t>
            </a:r>
            <a:r>
              <a:rPr lang="en-IE" i="1" dirty="0"/>
              <a:t>, Journal of Marketing Analytics,</a:t>
            </a:r>
            <a:r>
              <a:rPr lang="en-IE" dirty="0"/>
              <a:t> 3(1), pp. 1-4.</a:t>
            </a:r>
          </a:p>
          <a:p>
            <a:r>
              <a:rPr lang="en-IE" dirty="0" err="1"/>
              <a:t>Bucur</a:t>
            </a:r>
            <a:r>
              <a:rPr lang="en-IE" dirty="0"/>
              <a:t>, C. (2015), ‘Using big data for intelligent businesses’ 2015 </a:t>
            </a:r>
            <a:r>
              <a:rPr lang="en-IE" i="1" dirty="0"/>
              <a:t>Proceedings of the Scientific Conference (AFASES).</a:t>
            </a:r>
            <a:r>
              <a:rPr lang="en-IE" dirty="0"/>
              <a:t> Brasov, Romania, 28-20 May 2015, 2, pp. 605-612.</a:t>
            </a:r>
          </a:p>
          <a:p>
            <a:r>
              <a:rPr lang="en-IE" dirty="0" err="1"/>
              <a:t>Dyché</a:t>
            </a:r>
            <a:r>
              <a:rPr lang="en-IE" dirty="0"/>
              <a:t>, J.  and Davenport, T.H. (2013) ‘Big data in big companies’</a:t>
            </a:r>
            <a:r>
              <a:rPr lang="en-IE" i="1" dirty="0"/>
              <a:t>, International Institute for Analytics,</a:t>
            </a:r>
            <a:r>
              <a:rPr lang="en-IE" dirty="0"/>
              <a:t> pp. 1-31.</a:t>
            </a:r>
          </a:p>
          <a:p>
            <a:r>
              <a:rPr lang="en-IE" dirty="0"/>
              <a:t>Fitzgerald, M. (2015) ‘Gone Fishing – For Data’, </a:t>
            </a:r>
            <a:r>
              <a:rPr lang="en-IE" i="1" dirty="0"/>
              <a:t>MIT Sloan Management Review,</a:t>
            </a:r>
            <a:r>
              <a:rPr lang="en-IE" dirty="0"/>
              <a:t> 56(3), pp. 1-9.</a:t>
            </a:r>
          </a:p>
          <a:p>
            <a:r>
              <a:rPr lang="en-IE" dirty="0" err="1"/>
              <a:t>Inmon</a:t>
            </a:r>
            <a:r>
              <a:rPr lang="en-IE" dirty="0"/>
              <a:t>, W. H. (2005) </a:t>
            </a:r>
            <a:r>
              <a:rPr lang="en-IE" i="1" dirty="0"/>
              <a:t>Building the data warehouse.</a:t>
            </a:r>
            <a:r>
              <a:rPr lang="en-IE" dirty="0"/>
              <a:t> 4th ed. USA: Wiley Publishing Inc.</a:t>
            </a:r>
          </a:p>
          <a:p>
            <a:r>
              <a:rPr lang="en-IE" dirty="0" err="1"/>
              <a:t>McKendrick</a:t>
            </a:r>
            <a:r>
              <a:rPr lang="en-IE" dirty="0"/>
              <a:t>, J. (2015) ‘THE FUTURE OF DATA WAREHOUSING’, </a:t>
            </a:r>
            <a:r>
              <a:rPr lang="en-IE" i="1" dirty="0"/>
              <a:t>Information Today,</a:t>
            </a:r>
            <a:r>
              <a:rPr lang="en-IE" dirty="0"/>
              <a:t> 29(2), pp. 11-13.</a:t>
            </a:r>
          </a:p>
          <a:p>
            <a:r>
              <a:rPr lang="en-IE" dirty="0"/>
              <a:t>O'Leary, D.E. (2014) ‘Embedding AI and Crowdsourcing in the Big Data Lake’, </a:t>
            </a:r>
            <a:r>
              <a:rPr lang="en-IE" i="1" dirty="0"/>
              <a:t>IEEE Intelligent Systems,</a:t>
            </a:r>
            <a:r>
              <a:rPr lang="en-IE" dirty="0"/>
              <a:t> 29(5), pp. 70-73.</a:t>
            </a:r>
          </a:p>
          <a:p>
            <a:r>
              <a:rPr lang="en-IE" dirty="0" err="1"/>
              <a:t>Roski</a:t>
            </a:r>
            <a:r>
              <a:rPr lang="en-IE" dirty="0"/>
              <a:t>, J., Bo-Linn, G.W. and Andrews, T.A. (2014) ‘Creating value in health care through big data: opportunities and policy implications’, </a:t>
            </a:r>
            <a:r>
              <a:rPr lang="en-IE" i="1" dirty="0"/>
              <a:t>Health affairs (Project Hope), </a:t>
            </a:r>
            <a:r>
              <a:rPr lang="en-IE" dirty="0"/>
              <a:t>33(7), pp. 1115-1122.</a:t>
            </a:r>
          </a:p>
          <a:p>
            <a:r>
              <a:rPr lang="en-IE" dirty="0"/>
              <a:t>Singh, K., </a:t>
            </a:r>
            <a:r>
              <a:rPr lang="en-IE" dirty="0" err="1"/>
              <a:t>Paneri</a:t>
            </a:r>
            <a:r>
              <a:rPr lang="en-IE" dirty="0"/>
              <a:t>, K., Pandey, A., Gupta, G., Sharma, G., Agarwal, P. &amp; Shroff, G. (2016) ‘Visual Bayesian Fusion to Navigate a Data Lake’ 2016 </a:t>
            </a:r>
            <a:r>
              <a:rPr lang="en-IE" i="1" dirty="0"/>
              <a:t>19th International Conference on Information Fusion.</a:t>
            </a:r>
            <a:r>
              <a:rPr lang="en-IE" dirty="0"/>
              <a:t> Heidelberg, Germany, 5-8 July 2016, pp. 987-1004.</a:t>
            </a:r>
          </a:p>
          <a:p>
            <a:r>
              <a:rPr lang="en-IE" dirty="0" err="1"/>
              <a:t>Soares</a:t>
            </a:r>
            <a:r>
              <a:rPr lang="en-IE" dirty="0"/>
              <a:t>, D., </a:t>
            </a:r>
            <a:r>
              <a:rPr lang="en-IE" dirty="0" err="1"/>
              <a:t>Kutemperor</a:t>
            </a:r>
            <a:r>
              <a:rPr lang="en-IE" dirty="0"/>
              <a:t>, N., Kromer, M. and Halter, O. (2016) ‘Dipping a Toe into Data Lakes’, </a:t>
            </a:r>
            <a:r>
              <a:rPr lang="en-IE" i="1" dirty="0"/>
              <a:t>Business Intelligence Journal,</a:t>
            </a:r>
            <a:r>
              <a:rPr lang="en-IE" dirty="0"/>
              <a:t> 21(2): pp. 40-46.</a:t>
            </a:r>
          </a:p>
          <a:p>
            <a:r>
              <a:rPr lang="en-IE" dirty="0"/>
              <a:t>Stein, B. and Morrison, A. (2014) ‘The enterprise data lake: Better integration and deeper analytics’, </a:t>
            </a:r>
            <a:r>
              <a:rPr lang="en-IE" i="1" dirty="0"/>
              <a:t>PwC Technology Forecast: Rethinking integration, </a:t>
            </a:r>
            <a:r>
              <a:rPr lang="en-IE" dirty="0"/>
              <a:t>(1), pp. 1-9.</a:t>
            </a:r>
          </a:p>
          <a:p>
            <a:r>
              <a:rPr lang="en-IE" dirty="0" err="1"/>
              <a:t>Terrizzano</a:t>
            </a:r>
            <a:r>
              <a:rPr lang="en-IE" dirty="0"/>
              <a:t>, I., Schwartz, P., Roth, M. and </a:t>
            </a:r>
            <a:r>
              <a:rPr lang="en-IE" dirty="0" err="1"/>
              <a:t>Colino</a:t>
            </a:r>
            <a:r>
              <a:rPr lang="en-IE" dirty="0"/>
              <a:t>, J. E. (2015) ‘Data Wrangling: The Challenging Journey from the Wild to the Lake’ 2015 </a:t>
            </a:r>
            <a:r>
              <a:rPr lang="en-IE" i="1" dirty="0"/>
              <a:t>Conference on Innovative Data Systems Research (CIDR).</a:t>
            </a:r>
            <a:r>
              <a:rPr lang="en-IE" dirty="0"/>
              <a:t> Asilomar, California. 4-7 January 2015, pp. 1-9.</a:t>
            </a:r>
          </a:p>
          <a:p>
            <a:r>
              <a:rPr lang="en-IE" dirty="0"/>
              <a:t>Varanasi, S., Ring, T., </a:t>
            </a:r>
            <a:r>
              <a:rPr lang="en-IE" dirty="0" err="1"/>
              <a:t>D’Antoni</a:t>
            </a:r>
            <a:r>
              <a:rPr lang="en-IE" dirty="0"/>
              <a:t>, J., Barnes, S. and. Armstrong, R. (2016) ‘When It’s Time to Hadoop’, </a:t>
            </a:r>
            <a:r>
              <a:rPr lang="en-IE" i="1" dirty="0"/>
              <a:t>Business Intelligence Journal, </a:t>
            </a:r>
            <a:r>
              <a:rPr lang="en-IE" dirty="0"/>
              <a:t>21(1): pp. 32-28.</a:t>
            </a:r>
          </a:p>
          <a:p>
            <a:r>
              <a:rPr lang="en-IE" dirty="0"/>
              <a:t>Watson, H. J. (2015) ‘Data Lakes, Data Labs, and Sandboxes’. </a:t>
            </a:r>
            <a:r>
              <a:rPr lang="en-IE" i="1" dirty="0"/>
              <a:t>Business Intelligence Journal,</a:t>
            </a:r>
            <a:r>
              <a:rPr lang="en-IE" dirty="0"/>
              <a:t> 20(1): pp. 4-7.</a:t>
            </a:r>
          </a:p>
          <a:p>
            <a:r>
              <a:rPr lang="en-IE" dirty="0"/>
              <a:t>Yadav, S., Shroff, G., Hassan, E. &amp; Agarwal, P. (2015) ‘Business data fusion’ 2015 </a:t>
            </a:r>
            <a:r>
              <a:rPr lang="en-IE" i="1" dirty="0"/>
              <a:t>18th International Conference on Information Fusion (ISIF). </a:t>
            </a:r>
            <a:r>
              <a:rPr lang="en-IE" dirty="0"/>
              <a:t>Washington, DC, 6-9 July 2015, pp. 1876-1885.</a:t>
            </a:r>
          </a:p>
        </p:txBody>
      </p:sp>
    </p:spTree>
    <p:extLst>
      <p:ext uri="{BB962C8B-B14F-4D97-AF65-F5344CB8AC3E}">
        <p14:creationId xmlns:p14="http://schemas.microsoft.com/office/powerpoint/2010/main" val="2732329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897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The Future of Big Data: Data Warehouses  or Data Lakes?</vt:lpstr>
      <vt:lpstr>Data Warehouses and Data Lakes</vt:lpstr>
      <vt:lpstr>COST IMPLICATIONS</vt:lpstr>
      <vt:lpstr>QUERYING, MAINTENANCE, &amp; METADATA</vt:lpstr>
      <vt:lpstr>GOVERNANE AND 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architecture is the future of Big Data, Data Warehouses or Data Lakes?</dc:title>
  <dc:creator>Ryan Donovan</dc:creator>
  <cp:lastModifiedBy>Ryan Donovan</cp:lastModifiedBy>
  <cp:revision>6</cp:revision>
  <dcterms:created xsi:type="dcterms:W3CDTF">2016-10-20T01:36:09Z</dcterms:created>
  <dcterms:modified xsi:type="dcterms:W3CDTF">2016-10-20T02:18:01Z</dcterms:modified>
</cp:coreProperties>
</file>