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86" r:id="rId6"/>
    <p:sldId id="261" r:id="rId7"/>
    <p:sldId id="262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3" r:id="rId18"/>
    <p:sldId id="281" r:id="rId19"/>
    <p:sldId id="271" r:id="rId20"/>
    <p:sldId id="284" r:id="rId21"/>
    <p:sldId id="285" r:id="rId22"/>
    <p:sldId id="26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33B7C-0062-41AE-A115-181C7A16F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D32ABF-6285-4D57-AEE5-34A83488E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09DCC-760F-441C-A38D-94B8C693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1819-86B3-46A1-A8BC-81200B815FF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0F1CD-D840-42A1-B62A-62767CB6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C050A-3D6D-4141-A4D8-8FF5CCA1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1A5-8E5D-411C-941D-79CB0E4E3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45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3215A-8F43-4420-B0E0-1B4EA88A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4810F6-9925-4E29-B2E8-F88F3E79C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73AE8-DE8B-4890-9837-4EA36971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1819-86B3-46A1-A8BC-81200B815FF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30286-B758-4880-8EBB-A91B0E5E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4FF38-8FAB-4CFA-968E-B0998944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1A5-8E5D-411C-941D-79CB0E4E3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8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80838E-2829-4B3B-B58B-AA5F79BB0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E52E39-1B24-4712-9CDF-1AFA1E4A1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B71A1-0E97-4E3F-8053-93EDFE63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1819-86B3-46A1-A8BC-81200B815FF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868B9-0DF5-4E7E-86A2-2DD8F114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020C5-F18C-4ABB-A047-3320AF42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1A5-8E5D-411C-941D-79CB0E4E3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6CF83-D97A-497A-B26E-06535A94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AFC7D-119E-4668-9831-14C01B92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3BAD2-6651-45C9-84C9-8C1620CD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1819-86B3-46A1-A8BC-81200B815FF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65742-9012-45AE-97A8-CACA6AC7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D9983-E74A-428A-951B-4026C87E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1A5-8E5D-411C-941D-79CB0E4E3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9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CA822-6DCE-49D4-8FA6-486A89E2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051705-0512-4577-8605-AF2D5ABCE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27C32-A6A3-49F4-8546-342938C4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1819-86B3-46A1-A8BC-81200B815FF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4F8FF-C0E6-4071-9DF6-1033F241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7E21C-F713-4A90-8996-63779287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1A5-8E5D-411C-941D-79CB0E4E3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5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BF6E3-A5FA-4D59-B36A-22FEE149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AD85F-FB8B-411F-A616-7F72F8254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F0404-C0AC-48F0-B692-F2127EB7C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C44BEB-6FE5-40BB-9B57-738AD0D7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1819-86B3-46A1-A8BC-81200B815FF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1EDC2-F7BA-4657-94B3-E32836F1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EFCDC-137D-430D-AC63-69082CE9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1A5-8E5D-411C-941D-79CB0E4E3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0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93CB8-9471-4101-AF04-7C5ED7AB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F4417-35F2-4F61-87A1-994868F2C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101BE9-6475-4F00-AD42-59BD8A5A5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874F1A-C23D-4673-B3F4-1D36893C2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D178B4-263B-43EB-BA6E-124F0A131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A25CB2-01FA-42D0-ABA7-B4234BCF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1819-86B3-46A1-A8BC-81200B815FF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2E91CF-8C1E-4C67-B03E-63F5C5A1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41113-FFE3-45DD-8688-FAE40751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1A5-8E5D-411C-941D-79CB0E4E3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4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2C417-B6B1-4230-9194-9C6C1C0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9A2EA1-ED79-4D19-B7C2-13914F8C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1819-86B3-46A1-A8BC-81200B815FF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ACA62D-391C-43B9-B36E-D19017E1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A1606C-38A9-4A2F-AB9F-51D9EBE2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1A5-8E5D-411C-941D-79CB0E4E3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4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DF5A21-2120-4DBC-82E8-9F9DBB06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1819-86B3-46A1-A8BC-81200B815FF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6F234B-0319-4127-BEC0-08DD7BEF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A26D6-3A04-4C6F-86BD-F6174C1E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1A5-8E5D-411C-941D-79CB0E4E3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4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7493D-21F5-4336-BAC7-F8FF0A10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EE6E4-0756-43DC-950C-9432F4F7D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4A35E6-92C0-426F-9DED-1A3449128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F5256-467A-48F5-A245-8F746961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1819-86B3-46A1-A8BC-81200B815FF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2919E1-2554-4AED-8725-D383E99E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01465-EFB0-43C8-B289-731E33B8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1A5-8E5D-411C-941D-79CB0E4E3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C5940-E4DC-4D69-9382-5C630B65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5C649-D80B-406E-9036-C2B18EA10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F59939-1BE3-4A7E-A832-163F9A4F5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1C4B86-7954-4DE9-98B4-DA3A544F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1819-86B3-46A1-A8BC-81200B815FF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EEAFB-4576-4D05-8B45-126BE41B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D4396-C0BD-47EF-B39F-5148AB4D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1A5-8E5D-411C-941D-79CB0E4E3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2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A5FF13-CC3C-4EAB-80C5-42113C32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63E0D-EC54-4553-8709-106442C0F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E1139-7791-48B7-B6BC-290804D3D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1819-86B3-46A1-A8BC-81200B815FF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0C71E-BD97-48A4-9356-F36A388BC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A976B-8897-42FF-8C1F-801BDAEAE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F1A5-8E5D-411C-941D-79CB0E4E3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4DB68-5417-4F30-B061-B0F757720637}"/>
              </a:ext>
            </a:extLst>
          </p:cNvPr>
          <p:cNvSpPr txBox="1"/>
          <p:nvPr/>
        </p:nvSpPr>
        <p:spPr>
          <a:xfrm>
            <a:off x="7181850" y="4381500"/>
            <a:ext cx="471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097EFC-1298-4289-B5B8-95913C5C6683}"/>
              </a:ext>
            </a:extLst>
          </p:cNvPr>
          <p:cNvSpPr/>
          <p:nvPr/>
        </p:nvSpPr>
        <p:spPr>
          <a:xfrm>
            <a:off x="806824" y="613557"/>
            <a:ext cx="10721788" cy="5630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38F387-3BF4-4FF3-B9D3-39A654AF5714}"/>
              </a:ext>
            </a:extLst>
          </p:cNvPr>
          <p:cNvSpPr/>
          <p:nvPr/>
        </p:nvSpPr>
        <p:spPr>
          <a:xfrm>
            <a:off x="1766047" y="1473076"/>
            <a:ext cx="4401671" cy="35769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222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23F06-5CA9-4F48-9421-88C7CB8E2518}"/>
              </a:ext>
            </a:extLst>
          </p:cNvPr>
          <p:cNvSpPr txBox="1"/>
          <p:nvPr/>
        </p:nvSpPr>
        <p:spPr>
          <a:xfrm>
            <a:off x="2000251" y="2910975"/>
            <a:ext cx="9528361" cy="5078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bg1">
                    <a:lumMod val="95000"/>
                  </a:schemeClr>
                </a:solidFill>
              </a:rPr>
              <a:t>MLB</a:t>
            </a:r>
            <a:r>
              <a:rPr lang="ko-KR" altLang="ko-KR" sz="2700" b="1" dirty="0">
                <a:solidFill>
                  <a:schemeClr val="bg1">
                    <a:lumMod val="95000"/>
                  </a:schemeClr>
                </a:solidFill>
              </a:rPr>
              <a:t>팀별</a:t>
            </a:r>
            <a:r>
              <a:rPr lang="en-US" altLang="ko-KR" sz="2700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ko-KR" sz="2700" b="1" dirty="0" err="1">
                <a:solidFill>
                  <a:schemeClr val="bg1">
                    <a:lumMod val="95000"/>
                  </a:schemeClr>
                </a:solidFill>
              </a:rPr>
              <a:t>선수별</a:t>
            </a:r>
            <a:r>
              <a:rPr lang="ko-KR" altLang="ko-KR" sz="2700" b="1" dirty="0">
                <a:solidFill>
                  <a:schemeClr val="bg1">
                    <a:lumMod val="95000"/>
                  </a:schemeClr>
                </a:solidFill>
              </a:rPr>
              <a:t> 통계 데이터셋 분석 및 예측 프로그램 구축</a:t>
            </a:r>
            <a:endParaRPr lang="ko-KR" altLang="en-US" sz="27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A38387-4B68-4427-BD95-F2EC732C525D}"/>
              </a:ext>
            </a:extLst>
          </p:cNvPr>
          <p:cNvSpPr/>
          <p:nvPr/>
        </p:nvSpPr>
        <p:spPr>
          <a:xfrm>
            <a:off x="2115390" y="3388622"/>
            <a:ext cx="9298081" cy="151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A1A182-FB68-4158-B7FF-AA87E907634F}"/>
              </a:ext>
            </a:extLst>
          </p:cNvPr>
          <p:cNvSpPr txBox="1"/>
          <p:nvPr/>
        </p:nvSpPr>
        <p:spPr>
          <a:xfrm>
            <a:off x="6448425" y="3790950"/>
            <a:ext cx="4714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조 </a:t>
            </a:r>
            <a:r>
              <a:rPr lang="ko-KR" altLang="en-US" sz="2000" b="1" dirty="0" err="1">
                <a:solidFill>
                  <a:schemeClr val="bg1">
                    <a:lumMod val="95000"/>
                  </a:schemeClr>
                </a:solidFill>
              </a:rPr>
              <a:t>최범규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 김민정 </a:t>
            </a:r>
            <a:r>
              <a:rPr lang="ko-KR" altLang="en-US" sz="2000" b="1" dirty="0" err="1">
                <a:solidFill>
                  <a:schemeClr val="bg1">
                    <a:lumMod val="95000"/>
                  </a:schemeClr>
                </a:solidFill>
              </a:rPr>
              <a:t>김다히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 김민주</a:t>
            </a:r>
          </a:p>
        </p:txBody>
      </p:sp>
    </p:spTree>
    <p:extLst>
      <p:ext uri="{BB962C8B-B14F-4D97-AF65-F5344CB8AC3E}">
        <p14:creationId xmlns:p14="http://schemas.microsoft.com/office/powerpoint/2010/main" val="8963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4DB68-5417-4F30-B061-B0F757720637}"/>
              </a:ext>
            </a:extLst>
          </p:cNvPr>
          <p:cNvSpPr txBox="1"/>
          <p:nvPr/>
        </p:nvSpPr>
        <p:spPr>
          <a:xfrm>
            <a:off x="7181850" y="4381500"/>
            <a:ext cx="471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36F49-3F4F-4F26-99AE-A6142E1A42B1}"/>
              </a:ext>
            </a:extLst>
          </p:cNvPr>
          <p:cNvSpPr txBox="1"/>
          <p:nvPr/>
        </p:nvSpPr>
        <p:spPr>
          <a:xfrm>
            <a:off x="838200" y="1186208"/>
            <a:ext cx="57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2)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추천선수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B7321-59C6-41F0-8C26-DA53946DED30}"/>
              </a:ext>
            </a:extLst>
          </p:cNvPr>
          <p:cNvSpPr txBox="1"/>
          <p:nvPr/>
        </p:nvSpPr>
        <p:spPr>
          <a:xfrm>
            <a:off x="838200" y="1464907"/>
            <a:ext cx="11058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/>
              <a:t>이적 대상 선수 중 각 포지션 별로 성적이 좋은 선수들</a:t>
            </a:r>
            <a:r>
              <a:rPr lang="en-US" altLang="ko-KR" sz="1600" dirty="0"/>
              <a:t>, </a:t>
            </a:r>
            <a:r>
              <a:rPr lang="ko-KR" altLang="ko-KR" sz="1600" dirty="0"/>
              <a:t>즉 </a:t>
            </a:r>
            <a:r>
              <a:rPr lang="en-US" altLang="ko-KR" sz="1600" dirty="0"/>
              <a:t>war</a:t>
            </a:r>
            <a:r>
              <a:rPr lang="ko-KR" altLang="ko-KR" sz="1600" dirty="0"/>
              <a:t>이 </a:t>
            </a:r>
            <a:r>
              <a:rPr lang="en-US" altLang="ko-KR" sz="1600" dirty="0"/>
              <a:t>0 </a:t>
            </a:r>
            <a:r>
              <a:rPr lang="ko-KR" altLang="ko-KR" sz="1600" dirty="0"/>
              <a:t>이상인 선수들 중 </a:t>
            </a:r>
            <a:r>
              <a:rPr lang="en-US" altLang="ko-KR" sz="1600" dirty="0"/>
              <a:t>war</a:t>
            </a:r>
            <a:r>
              <a:rPr lang="ko-KR" altLang="ko-KR" sz="1600" dirty="0"/>
              <a:t>이 높은 </a:t>
            </a:r>
            <a:r>
              <a:rPr lang="en-US" altLang="ko-KR" sz="1600" dirty="0"/>
              <a:t>top5</a:t>
            </a:r>
            <a:r>
              <a:rPr lang="ko-KR" altLang="ko-KR" sz="1600" dirty="0"/>
              <a:t>선수들을 추출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92763E-8007-4171-846A-C87C28A5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425459"/>
            <a:ext cx="5029200" cy="838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560ED-A846-4CF5-B05C-22AB7D676AF7}"/>
              </a:ext>
            </a:extLst>
          </p:cNvPr>
          <p:cNvSpPr txBox="1"/>
          <p:nvPr/>
        </p:nvSpPr>
        <p:spPr>
          <a:xfrm>
            <a:off x="563880" y="208216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루수</a:t>
            </a:r>
            <a:r>
              <a:rPr lang="ko-KR" altLang="en-US" sz="1400" dirty="0"/>
              <a:t> 추천선수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14E20-2E62-487B-AE1B-9055FDB9DE69}"/>
              </a:ext>
            </a:extLst>
          </p:cNvPr>
          <p:cNvSpPr txBox="1"/>
          <p:nvPr/>
        </p:nvSpPr>
        <p:spPr>
          <a:xfrm>
            <a:off x="6315074" y="208216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rp</a:t>
            </a:r>
            <a:r>
              <a:rPr lang="en-US" altLang="ko-KR" sz="1400" dirty="0"/>
              <a:t> </a:t>
            </a:r>
            <a:r>
              <a:rPr lang="ko-KR" altLang="en-US" sz="1400" dirty="0"/>
              <a:t>추천선수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3A5786-1540-4A75-B08C-2166AD18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3580807"/>
            <a:ext cx="5067300" cy="1381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9D4AD5-6690-4299-ACA0-C32F0F177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67" y="5288587"/>
            <a:ext cx="5048250" cy="87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A6B34E-EFD9-4B21-9173-41B6E68704A6}"/>
              </a:ext>
            </a:extLst>
          </p:cNvPr>
          <p:cNvSpPr txBox="1"/>
          <p:nvPr/>
        </p:nvSpPr>
        <p:spPr>
          <a:xfrm>
            <a:off x="643890" y="498081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루수</a:t>
            </a:r>
            <a:r>
              <a:rPr lang="ko-KR" altLang="en-US" sz="1400" dirty="0"/>
              <a:t> 추천선수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54F48C-B90A-450A-AAE8-D444105F8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462" y="2406409"/>
            <a:ext cx="5076825" cy="1714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BBBE3D-4FF7-4DDC-8502-F3D02CE87B19}"/>
              </a:ext>
            </a:extLst>
          </p:cNvPr>
          <p:cNvSpPr txBox="1"/>
          <p:nvPr/>
        </p:nvSpPr>
        <p:spPr>
          <a:xfrm>
            <a:off x="604837" y="327357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err="1"/>
              <a:t>루수</a:t>
            </a:r>
            <a:r>
              <a:rPr lang="ko-KR" altLang="en-US" sz="1400" dirty="0"/>
              <a:t> 추천선수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763BED3-3CA0-4B0B-B08D-DB99934A9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462" y="4468064"/>
            <a:ext cx="4981575" cy="16573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835085-5434-49C6-8FFA-FD5E920F09A3}"/>
              </a:ext>
            </a:extLst>
          </p:cNvPr>
          <p:cNvSpPr txBox="1"/>
          <p:nvPr/>
        </p:nvSpPr>
        <p:spPr>
          <a:xfrm>
            <a:off x="6367462" y="4160287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sp</a:t>
            </a:r>
            <a:r>
              <a:rPr lang="en-US" altLang="ko-KR" sz="1400" dirty="0"/>
              <a:t> </a:t>
            </a:r>
            <a:r>
              <a:rPr lang="ko-KR" altLang="en-US" sz="1400" dirty="0"/>
              <a:t>추천선수</a:t>
            </a:r>
          </a:p>
        </p:txBody>
      </p:sp>
    </p:spTree>
    <p:extLst>
      <p:ext uri="{BB962C8B-B14F-4D97-AF65-F5344CB8AC3E}">
        <p14:creationId xmlns:p14="http://schemas.microsoft.com/office/powerpoint/2010/main" val="48777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4DB68-5417-4F30-B061-B0F757720637}"/>
              </a:ext>
            </a:extLst>
          </p:cNvPr>
          <p:cNvSpPr txBox="1"/>
          <p:nvPr/>
        </p:nvSpPr>
        <p:spPr>
          <a:xfrm>
            <a:off x="7181850" y="4381500"/>
            <a:ext cx="471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36F49-3F4F-4F26-99AE-A6142E1A42B1}"/>
              </a:ext>
            </a:extLst>
          </p:cNvPr>
          <p:cNvSpPr txBox="1"/>
          <p:nvPr/>
        </p:nvSpPr>
        <p:spPr>
          <a:xfrm>
            <a:off x="838200" y="1186208"/>
            <a:ext cx="57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2)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추천선수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B7321-59C6-41F0-8C26-DA53946DED30}"/>
              </a:ext>
            </a:extLst>
          </p:cNvPr>
          <p:cNvSpPr txBox="1"/>
          <p:nvPr/>
        </p:nvSpPr>
        <p:spPr>
          <a:xfrm>
            <a:off x="838200" y="1464907"/>
            <a:ext cx="11058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/>
              <a:t>이적 대상 선수 중 각 포지션 별로 성적이 좋은 선수들</a:t>
            </a:r>
            <a:r>
              <a:rPr lang="en-US" altLang="ko-KR" sz="1600" dirty="0"/>
              <a:t>, </a:t>
            </a:r>
            <a:r>
              <a:rPr lang="ko-KR" altLang="ko-KR" sz="1600" dirty="0"/>
              <a:t>즉 </a:t>
            </a:r>
            <a:r>
              <a:rPr lang="en-US" altLang="ko-KR" sz="1600" dirty="0"/>
              <a:t>war</a:t>
            </a:r>
            <a:r>
              <a:rPr lang="ko-KR" altLang="ko-KR" sz="1600" dirty="0"/>
              <a:t>이 </a:t>
            </a:r>
            <a:r>
              <a:rPr lang="en-US" altLang="ko-KR" sz="1600" dirty="0"/>
              <a:t>0 </a:t>
            </a:r>
            <a:r>
              <a:rPr lang="ko-KR" altLang="ko-KR" sz="1600" dirty="0"/>
              <a:t>이상인 선수들 중 </a:t>
            </a:r>
            <a:r>
              <a:rPr lang="en-US" altLang="ko-KR" sz="1600" dirty="0"/>
              <a:t>war</a:t>
            </a:r>
            <a:r>
              <a:rPr lang="ko-KR" altLang="ko-KR" sz="1600" dirty="0"/>
              <a:t>이 높은 </a:t>
            </a:r>
            <a:r>
              <a:rPr lang="en-US" altLang="ko-KR" sz="1600" dirty="0"/>
              <a:t>top5</a:t>
            </a:r>
            <a:r>
              <a:rPr lang="ko-KR" altLang="ko-KR" sz="1600" dirty="0"/>
              <a:t>선수들을 추출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B5BC9B-E6A4-4911-85D4-7CE096820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2389937"/>
            <a:ext cx="3352800" cy="8477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9F7D43-5299-4AE3-AFF0-DDEA770A4A64}"/>
              </a:ext>
            </a:extLst>
          </p:cNvPr>
          <p:cNvSpPr txBox="1"/>
          <p:nvPr/>
        </p:nvSpPr>
        <p:spPr>
          <a:xfrm>
            <a:off x="563880" y="204264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중견수 추천선수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DA2912-00D7-4004-8912-E214D7A97330}"/>
              </a:ext>
            </a:extLst>
          </p:cNvPr>
          <p:cNvSpPr txBox="1"/>
          <p:nvPr/>
        </p:nvSpPr>
        <p:spPr>
          <a:xfrm>
            <a:off x="538162" y="3296305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유격수 추천선수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8C5BE27-0D36-4146-BC77-4208A599F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3550697"/>
            <a:ext cx="3390900" cy="8667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49B2383-C6E2-4184-BC13-3EE3C0F8C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3" y="4781550"/>
            <a:ext cx="5029200" cy="1638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BCDEE66-4485-4C1C-BE5C-706E8C18AA98}"/>
              </a:ext>
            </a:extLst>
          </p:cNvPr>
          <p:cNvSpPr txBox="1"/>
          <p:nvPr/>
        </p:nvSpPr>
        <p:spPr>
          <a:xfrm>
            <a:off x="563880" y="4517975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포수 추천선수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DE1550C-C7C7-41DB-A753-3405EB4AA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462" y="2871907"/>
            <a:ext cx="4762500" cy="5905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7F13F3B-8D36-41FF-98E5-71DF23212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462" y="4079334"/>
            <a:ext cx="3800475" cy="6762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777EAA-4BEE-4179-B0A9-97E85E9DCEDC}"/>
              </a:ext>
            </a:extLst>
          </p:cNvPr>
          <p:cNvSpPr txBox="1"/>
          <p:nvPr/>
        </p:nvSpPr>
        <p:spPr>
          <a:xfrm>
            <a:off x="6367462" y="2343630"/>
            <a:ext cx="814388" cy="369332"/>
          </a:xfrm>
          <a:prstGeom prst="rect">
            <a:avLst/>
          </a:prstGeom>
          <a:solidFill>
            <a:schemeClr val="accent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코드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EFE19F-6182-4058-AF1F-2F44F33548CB}"/>
              </a:ext>
            </a:extLst>
          </p:cNvPr>
          <p:cNvSpPr txBox="1"/>
          <p:nvPr/>
        </p:nvSpPr>
        <p:spPr>
          <a:xfrm>
            <a:off x="6328409" y="3444240"/>
            <a:ext cx="476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-&gt; War</a:t>
            </a:r>
            <a:r>
              <a:rPr lang="ko-KR" altLang="en-US" sz="1400" dirty="0"/>
              <a:t>이 </a:t>
            </a:r>
            <a:r>
              <a:rPr lang="en-US" altLang="ko-KR" sz="1400" dirty="0"/>
              <a:t>0 </a:t>
            </a:r>
            <a:r>
              <a:rPr lang="ko-KR" altLang="en-US" sz="1400" dirty="0"/>
              <a:t>이상인 선수가 </a:t>
            </a:r>
            <a:r>
              <a:rPr lang="en-US" altLang="ko-KR" sz="1400" dirty="0"/>
              <a:t>5</a:t>
            </a:r>
            <a:r>
              <a:rPr lang="ko-KR" altLang="en-US" sz="1400" dirty="0"/>
              <a:t>명 미만인 경우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23DE9C-BAFC-4863-8E9B-6F30C4F4CFEF}"/>
              </a:ext>
            </a:extLst>
          </p:cNvPr>
          <p:cNvSpPr txBox="1"/>
          <p:nvPr/>
        </p:nvSpPr>
        <p:spPr>
          <a:xfrm>
            <a:off x="6328409" y="4775149"/>
            <a:ext cx="476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-&gt; War</a:t>
            </a:r>
            <a:r>
              <a:rPr lang="ko-KR" altLang="en-US" sz="1400" dirty="0"/>
              <a:t>이 </a:t>
            </a:r>
            <a:r>
              <a:rPr lang="en-US" altLang="ko-KR" sz="1400" dirty="0"/>
              <a:t>0 </a:t>
            </a:r>
            <a:r>
              <a:rPr lang="ko-KR" altLang="en-US" sz="1400" dirty="0"/>
              <a:t>이상인 선수가 </a:t>
            </a:r>
            <a:r>
              <a:rPr lang="en-US" altLang="ko-KR" sz="1400" dirty="0"/>
              <a:t>5</a:t>
            </a:r>
            <a:r>
              <a:rPr lang="ko-KR" altLang="en-US" sz="1400" dirty="0"/>
              <a:t>명 이상인 경우 </a:t>
            </a:r>
            <a:r>
              <a:rPr lang="en-US" altLang="ko-KR" sz="1400" dirty="0"/>
              <a:t>.</a:t>
            </a:r>
            <a:r>
              <a:rPr lang="en-US" altLang="ko-KR" sz="1400" dirty="0" err="1"/>
              <a:t>nlargest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C3F286-8987-4898-92A1-ADF75A675DA4}"/>
              </a:ext>
            </a:extLst>
          </p:cNvPr>
          <p:cNvSpPr txBox="1"/>
          <p:nvPr/>
        </p:nvSpPr>
        <p:spPr>
          <a:xfrm>
            <a:off x="6328409" y="5379720"/>
            <a:ext cx="5344478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위의 추천된</a:t>
            </a:r>
            <a:r>
              <a:rPr lang="ko-KR" altLang="ko-KR" b="1" dirty="0"/>
              <a:t> 선수들이 각 포지션 별 고급 매물이므로 이 포지션 보강이 필요한 팀 입장에서는 최우선 영입 대상이 되어야 할 </a:t>
            </a:r>
            <a:r>
              <a:rPr lang="ko-KR" altLang="en-US" b="1" dirty="0"/>
              <a:t>것이다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3083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36F49-3F4F-4F26-99AE-A6142E1A42B1}"/>
              </a:ext>
            </a:extLst>
          </p:cNvPr>
          <p:cNvSpPr txBox="1"/>
          <p:nvPr/>
        </p:nvSpPr>
        <p:spPr>
          <a:xfrm>
            <a:off x="838200" y="1186208"/>
            <a:ext cx="57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3)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기여도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B7321-59C6-41F0-8C26-DA53946DED30}"/>
              </a:ext>
            </a:extLst>
          </p:cNvPr>
          <p:cNvSpPr txBox="1"/>
          <p:nvPr/>
        </p:nvSpPr>
        <p:spPr>
          <a:xfrm>
            <a:off x="838200" y="1464907"/>
            <a:ext cx="11058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/>
              <a:t>선수들이 해당 포지션이 취약한 팀으로 가면 얼만큼 그 팀에 도움이 되는</a:t>
            </a:r>
            <a:r>
              <a:rPr lang="ko-KR" altLang="en-US" sz="1600" dirty="0"/>
              <a:t>가</a:t>
            </a:r>
            <a:r>
              <a:rPr lang="en-US" altLang="ko-KR" sz="1600" dirty="0"/>
              <a:t>?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59756-AF5D-4F54-B5AA-B9F8A92AEF16}"/>
              </a:ext>
            </a:extLst>
          </p:cNvPr>
          <p:cNvSpPr txBox="1"/>
          <p:nvPr/>
        </p:nvSpPr>
        <p:spPr>
          <a:xfrm>
            <a:off x="868680" y="1981197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 3</a:t>
            </a:r>
            <a:r>
              <a:rPr lang="ko-KR" altLang="ko-KR" dirty="0" err="1"/>
              <a:t>루수가</a:t>
            </a:r>
            <a:r>
              <a:rPr lang="ko-KR" altLang="ko-KR" dirty="0"/>
              <a:t> 가장 취약한 </a:t>
            </a:r>
            <a:r>
              <a:rPr lang="en-US" altLang="ko-KR" dirty="0"/>
              <a:t>Pirates</a:t>
            </a:r>
            <a:r>
              <a:rPr lang="ko-KR" altLang="en-US" dirty="0"/>
              <a:t>에 대한 추천 선수 기여도</a:t>
            </a:r>
            <a:r>
              <a:rPr lang="en-US" altLang="ko-KR" dirty="0"/>
              <a:t> 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5EECDC-DA7C-4C19-B12A-A5FB4F62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" y="2319751"/>
            <a:ext cx="5925292" cy="1398809"/>
          </a:xfrm>
          <a:prstGeom prst="rect">
            <a:avLst/>
          </a:prstGeom>
        </p:spPr>
      </p:pic>
      <p:pic>
        <p:nvPicPr>
          <p:cNvPr id="1026" name="Picture 2" descr="anthony rendon에 대한 이미지 검색결과">
            <a:extLst>
              <a:ext uri="{FF2B5EF4-FFF2-40B4-BE49-F238E27FC236}">
                <a16:creationId xmlns:a16="http://schemas.microsoft.com/office/drawing/2014/main" id="{23F3B2A3-76F4-421A-8E08-85E5C61A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" y="4057114"/>
            <a:ext cx="2230437" cy="207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96FA5B-4C58-417E-97E6-A0CFD8F81AD9}"/>
              </a:ext>
            </a:extLst>
          </p:cNvPr>
          <p:cNvSpPr txBox="1"/>
          <p:nvPr/>
        </p:nvSpPr>
        <p:spPr>
          <a:xfrm>
            <a:off x="969645" y="6121791"/>
            <a:ext cx="23974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Anthony Rendon </a:t>
            </a:r>
          </a:p>
          <a:p>
            <a:r>
              <a:rPr lang="en-US" altLang="ko-KR" sz="2400" b="1" dirty="0">
                <a:solidFill>
                  <a:srgbClr val="00B0F0"/>
                </a:solidFill>
              </a:rPr>
              <a:t>6.951972 WAR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025802-84BB-49A8-8E0F-39A9EC472324}"/>
              </a:ext>
            </a:extLst>
          </p:cNvPr>
          <p:cNvCxnSpPr>
            <a:cxnSpLocks/>
          </p:cNvCxnSpPr>
          <p:nvPr/>
        </p:nvCxnSpPr>
        <p:spPr>
          <a:xfrm>
            <a:off x="3283584" y="4922520"/>
            <a:ext cx="4290696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56593E-DFC3-4D44-836A-320239CAC2E7}"/>
              </a:ext>
            </a:extLst>
          </p:cNvPr>
          <p:cNvSpPr/>
          <p:nvPr/>
        </p:nvSpPr>
        <p:spPr>
          <a:xfrm>
            <a:off x="3298824" y="5141040"/>
            <a:ext cx="4131259" cy="33855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ko-KR" sz="1600" dirty="0">
                <a:cs typeface="Times New Roman" panose="02020603050405020304" pitchFamily="18" charset="0"/>
              </a:rPr>
              <a:t>선수의 </a:t>
            </a:r>
            <a:r>
              <a:rPr lang="en-US" altLang="ko-KR" sz="1600" dirty="0">
                <a:cs typeface="Times New Roman" panose="02020603050405020304" pitchFamily="18" charset="0"/>
              </a:rPr>
              <a:t>WAR -</a:t>
            </a:r>
            <a:r>
              <a:rPr lang="ko-KR" altLang="ko-KR" sz="1600" dirty="0">
                <a:cs typeface="Times New Roman" panose="02020603050405020304" pitchFamily="18" charset="0"/>
              </a:rPr>
              <a:t> 해당 팀의 해당 포지션 </a:t>
            </a:r>
            <a:r>
              <a:rPr lang="en-US" altLang="ko-KR" sz="1600" dirty="0">
                <a:cs typeface="Times New Roman" panose="02020603050405020304" pitchFamily="18" charset="0"/>
              </a:rPr>
              <a:t>WAR</a:t>
            </a:r>
            <a:endParaRPr lang="ko-KR" altLang="en-US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EAAFE9-B707-46E0-BE3E-ABDD28F4B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325" y="4057114"/>
            <a:ext cx="2397443" cy="219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5FD591-A19A-45B0-BED3-E0943F0F3976}"/>
              </a:ext>
            </a:extLst>
          </p:cNvPr>
          <p:cNvSpPr/>
          <p:nvPr/>
        </p:nvSpPr>
        <p:spPr>
          <a:xfrm>
            <a:off x="10082053" y="4494340"/>
            <a:ext cx="210994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8.35</a:t>
            </a:r>
            <a:r>
              <a:rPr lang="ko-KR" altLang="en-US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1600" dirty="0"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cs typeface="Times New Roman" panose="02020603050405020304" pitchFamily="18" charset="0"/>
              </a:rPr>
              <a:t>WAR</a:t>
            </a:r>
            <a:r>
              <a:rPr lang="ko-KR" altLang="ko-KR" sz="1100" dirty="0"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cs typeface="Times New Roman" panose="02020603050405020304" pitchFamily="18" charset="0"/>
              </a:rPr>
              <a:t>증가</a:t>
            </a:r>
            <a:endParaRPr lang="en-US" altLang="ko-KR" sz="1600" dirty="0">
              <a:cs typeface="Times New Roman" panose="02020603050405020304" pitchFamily="18" charset="0"/>
            </a:endParaRPr>
          </a:p>
          <a:p>
            <a:r>
              <a:rPr lang="en-US" altLang="ko-KR" sz="1600" dirty="0">
                <a:cs typeface="Times New Roman" panose="02020603050405020304" pitchFamily="18" charset="0"/>
              </a:rPr>
              <a:t>-&gt;</a:t>
            </a:r>
            <a:r>
              <a:rPr lang="ko-KR" altLang="ko-KR" sz="1600" dirty="0">
                <a:cs typeface="Times New Roman" panose="02020603050405020304" pitchFamily="18" charset="0"/>
              </a:rPr>
              <a:t>이 선수를 영입하면 다른 조건이 같다는 전제 하에 </a:t>
            </a:r>
            <a:r>
              <a:rPr lang="en-US" altLang="ko-KR" sz="1600" dirty="0">
                <a:cs typeface="Times New Roman" panose="02020603050405020304" pitchFamily="18" charset="0"/>
              </a:rPr>
              <a:t>8</a:t>
            </a:r>
            <a:r>
              <a:rPr lang="ko-KR" altLang="ko-KR" sz="1600" dirty="0">
                <a:cs typeface="Times New Roman" panose="02020603050405020304" pitchFamily="18" charset="0"/>
              </a:rPr>
              <a:t>승을 더 할 수 </a:t>
            </a:r>
            <a:r>
              <a:rPr lang="ko-KR" altLang="en-US" sz="1600" dirty="0">
                <a:cs typeface="Times New Roman" panose="02020603050405020304" pitchFamily="18" charset="0"/>
              </a:rPr>
              <a:t>있다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9497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36F49-3F4F-4F26-99AE-A6142E1A42B1}"/>
              </a:ext>
            </a:extLst>
          </p:cNvPr>
          <p:cNvSpPr txBox="1"/>
          <p:nvPr/>
        </p:nvSpPr>
        <p:spPr>
          <a:xfrm>
            <a:off x="838200" y="1186208"/>
            <a:ext cx="57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3)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기여도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B7321-59C6-41F0-8C26-DA53946DED30}"/>
              </a:ext>
            </a:extLst>
          </p:cNvPr>
          <p:cNvSpPr txBox="1"/>
          <p:nvPr/>
        </p:nvSpPr>
        <p:spPr>
          <a:xfrm>
            <a:off x="838200" y="1464907"/>
            <a:ext cx="11058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/>
              <a:t>선수들이 해당 포지션이 취약한 팀으로 가면 얼만큼 그 팀에 도움이 되는</a:t>
            </a:r>
            <a:r>
              <a:rPr lang="ko-KR" altLang="en-US" sz="1600" dirty="0"/>
              <a:t>가</a:t>
            </a:r>
            <a:r>
              <a:rPr lang="en-US" altLang="ko-KR" sz="1600" dirty="0"/>
              <a:t>?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BDCCD-FCC9-4946-818A-EF2F194D12C5}"/>
              </a:ext>
            </a:extLst>
          </p:cNvPr>
          <p:cNvSpPr txBox="1"/>
          <p:nvPr/>
        </p:nvSpPr>
        <p:spPr>
          <a:xfrm>
            <a:off x="1165859" y="2059077"/>
            <a:ext cx="438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Royals</a:t>
            </a:r>
            <a:r>
              <a:rPr lang="ko-KR" altLang="en-US" sz="1600" dirty="0"/>
              <a:t>에 대한 추천선수 예상 기여도 </a:t>
            </a:r>
            <a:r>
              <a:rPr lang="en-US" altLang="ko-KR" sz="1600" dirty="0"/>
              <a:t>(1</a:t>
            </a:r>
            <a:r>
              <a:rPr lang="ko-KR" altLang="en-US" sz="1600" dirty="0" err="1"/>
              <a:t>루수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C8097F-1992-4979-81F7-9B753F077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71" y="2440493"/>
            <a:ext cx="3905250" cy="828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FB7294-CCAC-44AB-AF69-E518DC08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71" y="3786952"/>
            <a:ext cx="3590925" cy="14382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1FACF8-9A9A-4E0B-884C-B1CEBA19AF8A}"/>
              </a:ext>
            </a:extLst>
          </p:cNvPr>
          <p:cNvSpPr txBox="1"/>
          <p:nvPr/>
        </p:nvSpPr>
        <p:spPr>
          <a:xfrm>
            <a:off x="1146808" y="3451712"/>
            <a:ext cx="4282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Tigers</a:t>
            </a:r>
            <a:r>
              <a:rPr lang="ko-KR" altLang="en-US" sz="1600" dirty="0"/>
              <a:t>에 대한 추천선수 예상 기여도 </a:t>
            </a:r>
            <a:r>
              <a:rPr lang="en-US" altLang="ko-KR" sz="1600" dirty="0"/>
              <a:t>(2</a:t>
            </a:r>
            <a:r>
              <a:rPr lang="ko-KR" altLang="en-US" sz="1600" dirty="0" err="1"/>
              <a:t>루수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DF8958-410C-4E6B-9663-E3C40E7EB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602" y="2397631"/>
            <a:ext cx="3800475" cy="16287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C168C74-533C-4223-A261-391A43AC19C7}"/>
              </a:ext>
            </a:extLst>
          </p:cNvPr>
          <p:cNvSpPr txBox="1"/>
          <p:nvPr/>
        </p:nvSpPr>
        <p:spPr>
          <a:xfrm>
            <a:off x="6637022" y="2059077"/>
            <a:ext cx="438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Braves</a:t>
            </a:r>
            <a:r>
              <a:rPr lang="ko-KR" altLang="en-US" sz="1600" dirty="0"/>
              <a:t>에 대한 추천선수 예상 기여도 </a:t>
            </a:r>
            <a:r>
              <a:rPr lang="en-US" altLang="ko-KR" sz="1600" dirty="0"/>
              <a:t>(RP)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F2981C-320F-412D-BCEE-4DCFC6759B06}"/>
              </a:ext>
            </a:extLst>
          </p:cNvPr>
          <p:cNvSpPr txBox="1"/>
          <p:nvPr/>
        </p:nvSpPr>
        <p:spPr>
          <a:xfrm>
            <a:off x="6593208" y="4167535"/>
            <a:ext cx="5046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Orioles Red Sox Tigers</a:t>
            </a:r>
            <a:r>
              <a:rPr lang="ko-KR" altLang="en-US" sz="1600" dirty="0"/>
              <a:t>에 대한 추천선수 예상 기여도 </a:t>
            </a:r>
            <a:r>
              <a:rPr lang="en-US" altLang="ko-KR" sz="1600" dirty="0"/>
              <a:t>(RP)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6955674-47AF-4EE3-9412-E1C74F18E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181" y="4752310"/>
            <a:ext cx="3781425" cy="1628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CDCB0A-0BF8-4ACA-9BC4-F5078CCC6719}"/>
              </a:ext>
            </a:extLst>
          </p:cNvPr>
          <p:cNvSpPr txBox="1"/>
          <p:nvPr/>
        </p:nvSpPr>
        <p:spPr>
          <a:xfrm>
            <a:off x="882014" y="5658103"/>
            <a:ext cx="4738687" cy="70788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모든 팀에 대한 추천 선수 </a:t>
            </a:r>
            <a:r>
              <a:rPr lang="ko-KR" altLang="en-US" sz="2000" b="1" dirty="0" err="1"/>
              <a:t>이적시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기여도 분석을 실행함</a:t>
            </a:r>
          </a:p>
        </p:txBody>
      </p:sp>
    </p:spTree>
    <p:extLst>
      <p:ext uri="{BB962C8B-B14F-4D97-AF65-F5344CB8AC3E}">
        <p14:creationId xmlns:p14="http://schemas.microsoft.com/office/powerpoint/2010/main" val="50666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36F49-3F4F-4F26-99AE-A6142E1A42B1}"/>
              </a:ext>
            </a:extLst>
          </p:cNvPr>
          <p:cNvSpPr txBox="1"/>
          <p:nvPr/>
        </p:nvSpPr>
        <p:spPr>
          <a:xfrm>
            <a:off x="838200" y="1186208"/>
            <a:ext cx="57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3)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선수 가치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B7321-59C6-41F0-8C26-DA53946DED30}"/>
              </a:ext>
            </a:extLst>
          </p:cNvPr>
          <p:cNvSpPr txBox="1"/>
          <p:nvPr/>
        </p:nvSpPr>
        <p:spPr>
          <a:xfrm>
            <a:off x="838200" y="1463633"/>
            <a:ext cx="1105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성적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나이를 고려해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계약을 기준으로 이적 대상 선수들의 가치를 직관적으로 알 수 있도록 돈으로 환산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396CE4-54AD-4EFE-9B6A-EFEC895ECEBC}"/>
              </a:ext>
            </a:extLst>
          </p:cNvPr>
          <p:cNvSpPr/>
          <p:nvPr/>
        </p:nvSpPr>
        <p:spPr>
          <a:xfrm>
            <a:off x="1911350" y="2511347"/>
            <a:ext cx="1709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Aging Curve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BE3CAA-BFC1-4CA5-B65D-09318E922EF9}"/>
              </a:ext>
            </a:extLst>
          </p:cNvPr>
          <p:cNvSpPr/>
          <p:nvPr/>
        </p:nvSpPr>
        <p:spPr>
          <a:xfrm>
            <a:off x="1911350" y="3127327"/>
            <a:ext cx="4184650" cy="147732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cs typeface="Times New Roman" panose="02020603050405020304" pitchFamily="18" charset="0"/>
              </a:rPr>
              <a:t>1. </a:t>
            </a:r>
            <a:r>
              <a:rPr lang="ko-KR" altLang="ko-KR" dirty="0">
                <a:cs typeface="Times New Roman" panose="02020603050405020304" pitchFamily="18" charset="0"/>
              </a:rPr>
              <a:t>타자와 투수로 </a:t>
            </a:r>
            <a:r>
              <a:rPr lang="ko-KR" altLang="en-US" dirty="0">
                <a:cs typeface="Times New Roman" panose="02020603050405020304" pitchFamily="18" charset="0"/>
              </a:rPr>
              <a:t>데이터 분리</a:t>
            </a:r>
            <a:endParaRPr lang="en-US" altLang="ko-KR" dirty="0">
              <a:cs typeface="Times New Roman" panose="02020603050405020304" pitchFamily="18" charset="0"/>
            </a:endParaRPr>
          </a:p>
          <a:p>
            <a:r>
              <a:rPr lang="en-US" altLang="ko-KR" dirty="0">
                <a:cs typeface="Times New Roman" panose="02020603050405020304" pitchFamily="18" charset="0"/>
              </a:rPr>
              <a:t>2. </a:t>
            </a:r>
            <a:r>
              <a:rPr lang="ko-KR" altLang="ko-KR" dirty="0">
                <a:cs typeface="Times New Roman" panose="02020603050405020304" pitchFamily="18" charset="0"/>
              </a:rPr>
              <a:t>각 나이별 평균 </a:t>
            </a:r>
            <a:r>
              <a:rPr lang="en-US" altLang="ko-KR" dirty="0">
                <a:cs typeface="Times New Roman" panose="02020603050405020304" pitchFamily="18" charset="0"/>
              </a:rPr>
              <a:t>WAR </a:t>
            </a:r>
            <a:r>
              <a:rPr lang="ko-KR" altLang="en-US" dirty="0">
                <a:cs typeface="Times New Roman" panose="02020603050405020304" pitchFamily="18" charset="0"/>
              </a:rPr>
              <a:t>구함</a:t>
            </a:r>
            <a:endParaRPr lang="en-US" altLang="ko-KR" dirty="0">
              <a:cs typeface="Times New Roman" panose="02020603050405020304" pitchFamily="18" charset="0"/>
            </a:endParaRPr>
          </a:p>
          <a:p>
            <a:r>
              <a:rPr lang="en-US" altLang="ko-KR" dirty="0">
                <a:cs typeface="Times New Roman" panose="02020603050405020304" pitchFamily="18" charset="0"/>
              </a:rPr>
              <a:t>2. 21~39</a:t>
            </a:r>
            <a:r>
              <a:rPr lang="ko-KR" altLang="ko-KR" dirty="0">
                <a:cs typeface="Times New Roman" panose="02020603050405020304" pitchFamily="18" charset="0"/>
              </a:rPr>
              <a:t>세 선수들만의 데이터만 </a:t>
            </a:r>
            <a:r>
              <a:rPr lang="ko-KR" altLang="en-US" dirty="0">
                <a:cs typeface="Times New Roman" panose="02020603050405020304" pitchFamily="18" charset="0"/>
              </a:rPr>
              <a:t>추출</a:t>
            </a:r>
            <a:endParaRPr lang="en-US" altLang="ko-KR" dirty="0">
              <a:cs typeface="Times New Roman" panose="02020603050405020304" pitchFamily="18" charset="0"/>
            </a:endParaRPr>
          </a:p>
          <a:p>
            <a:r>
              <a:rPr lang="en-US" altLang="ko-KR" dirty="0">
                <a:cs typeface="Times New Roman" panose="02020603050405020304" pitchFamily="18" charset="0"/>
              </a:rPr>
              <a:t>3. </a:t>
            </a:r>
            <a:r>
              <a:rPr lang="ko-KR" altLang="ko-KR" dirty="0">
                <a:cs typeface="Times New Roman" panose="02020603050405020304" pitchFamily="18" charset="0"/>
              </a:rPr>
              <a:t>타자는 타석수가 </a:t>
            </a:r>
            <a:r>
              <a:rPr lang="en-US" altLang="ko-KR" dirty="0">
                <a:cs typeface="Times New Roman" panose="02020603050405020304" pitchFamily="18" charset="0"/>
              </a:rPr>
              <a:t>50</a:t>
            </a:r>
            <a:r>
              <a:rPr lang="ko-KR" altLang="ko-KR" dirty="0">
                <a:cs typeface="Times New Roman" panose="02020603050405020304" pitchFamily="18" charset="0"/>
              </a:rPr>
              <a:t>이상</a:t>
            </a:r>
            <a:r>
              <a:rPr lang="en-US" altLang="ko-KR" dirty="0"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cs typeface="Times New Roman" panose="02020603050405020304" pitchFamily="18" charset="0"/>
              </a:rPr>
              <a:t>투수는 </a:t>
            </a:r>
            <a:r>
              <a:rPr lang="en-US" altLang="ko-KR" dirty="0">
                <a:cs typeface="Times New Roman" panose="02020603050405020304" pitchFamily="18" charset="0"/>
              </a:rPr>
              <a:t>20</a:t>
            </a:r>
          </a:p>
          <a:p>
            <a:r>
              <a:rPr lang="ko-KR" altLang="en-US" dirty="0">
                <a:cs typeface="Times New Roman" panose="02020603050405020304" pitchFamily="18" charset="0"/>
              </a:rPr>
              <a:t>   </a:t>
            </a:r>
            <a:r>
              <a:rPr lang="ko-KR" altLang="ko-KR" dirty="0">
                <a:cs typeface="Times New Roman" panose="02020603050405020304" pitchFamily="18" charset="0"/>
              </a:rPr>
              <a:t>이닝 이상 출전한 선수들을 </a:t>
            </a:r>
            <a:r>
              <a:rPr lang="ko-KR" altLang="en-US" dirty="0">
                <a:cs typeface="Times New Roman" panose="02020603050405020304" pitchFamily="18" charset="0"/>
              </a:rPr>
              <a:t>추출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336B05-26AE-424B-B5F1-93B03DAE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2110392"/>
            <a:ext cx="2251075" cy="43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1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36F49-3F4F-4F26-99AE-A6142E1A42B1}"/>
              </a:ext>
            </a:extLst>
          </p:cNvPr>
          <p:cNvSpPr txBox="1"/>
          <p:nvPr/>
        </p:nvSpPr>
        <p:spPr>
          <a:xfrm>
            <a:off x="838200" y="1186208"/>
            <a:ext cx="57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3)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선수 가치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B7321-59C6-41F0-8C26-DA53946DED30}"/>
              </a:ext>
            </a:extLst>
          </p:cNvPr>
          <p:cNvSpPr txBox="1"/>
          <p:nvPr/>
        </p:nvSpPr>
        <p:spPr>
          <a:xfrm>
            <a:off x="838200" y="1463633"/>
            <a:ext cx="1105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성적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나이를 고려해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계약을 기준으로 이적 대상 선수들의 가치를 직관적으로 알 수 있도록 돈으로 환산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396CE4-54AD-4EFE-9B6A-EFEC895ECEBC}"/>
              </a:ext>
            </a:extLst>
          </p:cNvPr>
          <p:cNvSpPr/>
          <p:nvPr/>
        </p:nvSpPr>
        <p:spPr>
          <a:xfrm>
            <a:off x="838200" y="2156084"/>
            <a:ext cx="2568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Aging Curve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시각화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91226AA-0A1E-41E1-8E2F-D272CA3F85A8}"/>
              </a:ext>
            </a:extLst>
          </p:cNvPr>
          <p:cNvCxnSpPr>
            <a:cxnSpLocks/>
          </p:cNvCxnSpPr>
          <p:nvPr/>
        </p:nvCxnSpPr>
        <p:spPr>
          <a:xfrm>
            <a:off x="6096000" y="4165600"/>
            <a:ext cx="965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783A5D-EC79-46FA-8CAC-FF009435C408}"/>
              </a:ext>
            </a:extLst>
          </p:cNvPr>
          <p:cNvSpPr txBox="1"/>
          <p:nvPr/>
        </p:nvSpPr>
        <p:spPr>
          <a:xfrm>
            <a:off x="7213600" y="3429000"/>
            <a:ext cx="4254500" cy="15388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타자와 투수 모두 </a:t>
            </a:r>
            <a:r>
              <a:rPr lang="en-US" altLang="ko-KR" sz="2000" b="1" dirty="0"/>
              <a:t>30</a:t>
            </a:r>
            <a:r>
              <a:rPr lang="ko-KR" altLang="en-US" sz="2000" b="1" dirty="0"/>
              <a:t>을 기준으로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하강하는 곡선을 보임</a:t>
            </a:r>
            <a:endParaRPr lang="en-US" altLang="ko-KR" sz="2000" b="1" dirty="0"/>
          </a:p>
          <a:p>
            <a:pPr algn="ctr"/>
            <a:r>
              <a:rPr lang="en-US" altLang="ko-KR" dirty="0"/>
              <a:t>-&gt;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선수의 전성기는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27~30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세 정도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며 이보다 나이가 많은 선수는 영입 후에 성적이 하락할 가능성이 높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D7AAA7-3701-433F-966C-8F4A2C09A8E9}"/>
              </a:ext>
            </a:extLst>
          </p:cNvPr>
          <p:cNvSpPr txBox="1"/>
          <p:nvPr/>
        </p:nvSpPr>
        <p:spPr>
          <a:xfrm>
            <a:off x="6096000" y="38608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그래프해석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2EBC2D-23A9-4C21-A939-3CCB858E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683809"/>
            <a:ext cx="52006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0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36F49-3F4F-4F26-99AE-A6142E1A42B1}"/>
              </a:ext>
            </a:extLst>
          </p:cNvPr>
          <p:cNvSpPr txBox="1"/>
          <p:nvPr/>
        </p:nvSpPr>
        <p:spPr>
          <a:xfrm>
            <a:off x="838200" y="1186208"/>
            <a:ext cx="57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3)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선수 가치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EE3611-F99E-43DE-B1A9-BE4767A4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5540"/>
            <a:ext cx="4549588" cy="5132131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2F0B0D6-5FC6-45B8-AF5A-2CC8F6FB6E07}"/>
              </a:ext>
            </a:extLst>
          </p:cNvPr>
          <p:cNvCxnSpPr>
            <a:cxnSpLocks/>
          </p:cNvCxnSpPr>
          <p:nvPr/>
        </p:nvCxnSpPr>
        <p:spPr>
          <a:xfrm flipV="1">
            <a:off x="5325034" y="5311425"/>
            <a:ext cx="1271029" cy="54252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29269DBF-5CF7-4781-B7EC-334055823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53" y="4963762"/>
            <a:ext cx="4761941" cy="69532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B1EE2E-5A9B-448F-841D-A392F9DFDC3E}"/>
              </a:ext>
            </a:extLst>
          </p:cNvPr>
          <p:cNvCxnSpPr>
            <a:cxnSpLocks/>
          </p:cNvCxnSpPr>
          <p:nvPr/>
        </p:nvCxnSpPr>
        <p:spPr>
          <a:xfrm>
            <a:off x="10847294" y="5257637"/>
            <a:ext cx="600635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0077538-D660-4C9F-B49E-451940713598}"/>
              </a:ext>
            </a:extLst>
          </p:cNvPr>
          <p:cNvCxnSpPr>
            <a:cxnSpLocks/>
          </p:cNvCxnSpPr>
          <p:nvPr/>
        </p:nvCxnSpPr>
        <p:spPr>
          <a:xfrm>
            <a:off x="6708400" y="5582688"/>
            <a:ext cx="158395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B943F0-D1D5-4476-AF1A-9966A805F9C5}"/>
              </a:ext>
            </a:extLst>
          </p:cNvPr>
          <p:cNvSpPr/>
          <p:nvPr/>
        </p:nvSpPr>
        <p:spPr>
          <a:xfrm>
            <a:off x="6708400" y="3823302"/>
            <a:ext cx="42711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3200" b="1" dirty="0">
                <a:solidFill>
                  <a:srgbClr val="FFC000"/>
                </a:solidFill>
                <a:cs typeface="Times New Roman" panose="02020603050405020304" pitchFamily="18" charset="0"/>
              </a:rPr>
              <a:t>적정가치</a:t>
            </a:r>
            <a:r>
              <a:rPr lang="en-US" altLang="ko-KR" sz="3200" b="1" dirty="0">
                <a:solidFill>
                  <a:srgbClr val="FFC000"/>
                </a:solidFill>
                <a:cs typeface="Times New Roman" panose="02020603050405020304" pitchFamily="18" charset="0"/>
              </a:rPr>
              <a:t> (</a:t>
            </a:r>
            <a:r>
              <a:rPr lang="ko-KR" altLang="en-US" sz="3200" b="1" dirty="0">
                <a:solidFill>
                  <a:srgbClr val="FFC000"/>
                </a:solidFill>
                <a:cs typeface="Times New Roman" panose="02020603050405020304" pitchFamily="18" charset="0"/>
              </a:rPr>
              <a:t>연봉</a:t>
            </a:r>
            <a:r>
              <a:rPr lang="en-US" altLang="ko-KR" sz="3200" b="1" dirty="0">
                <a:solidFill>
                  <a:srgbClr val="FFC000"/>
                </a:solidFill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3200" b="1" dirty="0">
                <a:solidFill>
                  <a:srgbClr val="FFC000"/>
                </a:solidFill>
                <a:cs typeface="Times New Roman" panose="02020603050405020304" pitchFamily="18" charset="0"/>
              </a:rPr>
              <a:t>: 1 WAR</a:t>
            </a:r>
            <a:r>
              <a:rPr lang="ko-KR" altLang="ko-KR" sz="3200" b="1" dirty="0">
                <a:solidFill>
                  <a:srgbClr val="FFC000"/>
                </a:solidFill>
                <a:cs typeface="Times New Roman" panose="02020603050405020304" pitchFamily="18" charset="0"/>
              </a:rPr>
              <a:t>당</a:t>
            </a:r>
            <a:r>
              <a:rPr lang="en-US" altLang="ko-KR" sz="3200" b="1" dirty="0">
                <a:solidFill>
                  <a:srgbClr val="FFC000"/>
                </a:solidFill>
                <a:cs typeface="Times New Roman" panose="02020603050405020304" pitchFamily="18" charset="0"/>
              </a:rPr>
              <a:t> 700</a:t>
            </a:r>
            <a:r>
              <a:rPr lang="ko-KR" altLang="ko-KR" sz="3200" b="1" dirty="0">
                <a:solidFill>
                  <a:srgbClr val="FFC000"/>
                </a:solidFill>
                <a:cs typeface="Times New Roman" panose="02020603050405020304" pitchFamily="18" charset="0"/>
              </a:rPr>
              <a:t>만달러</a:t>
            </a:r>
            <a:endParaRPr lang="ko-KR" alt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94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36F49-3F4F-4F26-99AE-A6142E1A42B1}"/>
              </a:ext>
            </a:extLst>
          </p:cNvPr>
          <p:cNvSpPr txBox="1"/>
          <p:nvPr/>
        </p:nvSpPr>
        <p:spPr>
          <a:xfrm>
            <a:off x="838200" y="1186208"/>
            <a:ext cx="57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3)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선수 가치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B7321-59C6-41F0-8C26-DA53946DED30}"/>
              </a:ext>
            </a:extLst>
          </p:cNvPr>
          <p:cNvSpPr txBox="1"/>
          <p:nvPr/>
        </p:nvSpPr>
        <p:spPr>
          <a:xfrm>
            <a:off x="838200" y="1463633"/>
            <a:ext cx="1105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성적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나이를 고려해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계약을 기준으로 이적 대상 선수들의 가치를 직관적으로 알 수 있도록 돈으로 환산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7C794-78EC-43C5-A416-D8A8FB4B733F}"/>
              </a:ext>
            </a:extLst>
          </p:cNvPr>
          <p:cNvSpPr txBox="1"/>
          <p:nvPr/>
        </p:nvSpPr>
        <p:spPr>
          <a:xfrm>
            <a:off x="510149" y="1879558"/>
            <a:ext cx="73510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코드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80E1D53-7E9B-4921-AB4D-317051DD8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2" y="2322988"/>
            <a:ext cx="3594846" cy="40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31EEA34-5054-47F5-BC29-8E2742FB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67" y="2310330"/>
            <a:ext cx="3594846" cy="410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32A59DF9-6AFB-4C44-BC54-1A7C4FF5F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991" y="2322988"/>
            <a:ext cx="3909733" cy="226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2D9AA5E0-1515-4651-ADF3-27146144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991" y="4738104"/>
            <a:ext cx="3909733" cy="40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9B2616-1009-4B2F-9ABE-FAB7C11DDC81}"/>
              </a:ext>
            </a:extLst>
          </p:cNvPr>
          <p:cNvSpPr txBox="1"/>
          <p:nvPr/>
        </p:nvSpPr>
        <p:spPr>
          <a:xfrm>
            <a:off x="7986991" y="5185403"/>
            <a:ext cx="35948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Self Join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증감률 계산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Inner join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나이를 이용한 적정 가치 구하기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음수제외</a:t>
            </a:r>
          </a:p>
        </p:txBody>
      </p:sp>
    </p:spTree>
    <p:extLst>
      <p:ext uri="{BB962C8B-B14F-4D97-AF65-F5344CB8AC3E}">
        <p14:creationId xmlns:p14="http://schemas.microsoft.com/office/powerpoint/2010/main" val="320597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36F49-3F4F-4F26-99AE-A6142E1A42B1}"/>
              </a:ext>
            </a:extLst>
          </p:cNvPr>
          <p:cNvSpPr txBox="1"/>
          <p:nvPr/>
        </p:nvSpPr>
        <p:spPr>
          <a:xfrm>
            <a:off x="838200" y="1186208"/>
            <a:ext cx="57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3)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선수 가치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B7321-59C6-41F0-8C26-DA53946DED30}"/>
              </a:ext>
            </a:extLst>
          </p:cNvPr>
          <p:cNvSpPr txBox="1"/>
          <p:nvPr/>
        </p:nvSpPr>
        <p:spPr>
          <a:xfrm>
            <a:off x="838200" y="1463633"/>
            <a:ext cx="1105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성적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나이를 고려해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계약을 기준으로 이적 대상 선수들의 가치를 직관적으로 알 수 있도록 돈으로 환산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2C45A7-0919-4646-AC5A-804C00EC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1" y="2048834"/>
            <a:ext cx="5129493" cy="4317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A33FDE-653B-44AC-99A6-5CF6EAC44863}"/>
              </a:ext>
            </a:extLst>
          </p:cNvPr>
          <p:cNvSpPr txBox="1"/>
          <p:nvPr/>
        </p:nvSpPr>
        <p:spPr>
          <a:xfrm>
            <a:off x="326651" y="1741057"/>
            <a:ext cx="191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선수 가치 </a:t>
            </a:r>
            <a:r>
              <a:rPr lang="en-US" altLang="ko-KR" sz="1400" dirty="0"/>
              <a:t>(</a:t>
            </a:r>
            <a:r>
              <a:rPr lang="ko-KR" altLang="en-US" sz="1400" dirty="0"/>
              <a:t>타자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9EB481-629B-4E98-BCEE-F2078D62CEC5}"/>
              </a:ext>
            </a:extLst>
          </p:cNvPr>
          <p:cNvSpPr txBox="1"/>
          <p:nvPr/>
        </p:nvSpPr>
        <p:spPr>
          <a:xfrm>
            <a:off x="5975256" y="1750026"/>
            <a:ext cx="191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선수 </a:t>
            </a:r>
            <a:r>
              <a:rPr lang="ko-KR" altLang="en-US" sz="1400"/>
              <a:t>가치 </a:t>
            </a:r>
            <a:r>
              <a:rPr lang="en-US" altLang="ko-KR" sz="1400" dirty="0"/>
              <a:t>(</a:t>
            </a:r>
            <a:r>
              <a:rPr lang="ko-KR" altLang="en-US" sz="1400" dirty="0"/>
              <a:t>투수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021FBB-0A04-4FC1-BEBF-11F21C643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40" y="2048834"/>
            <a:ext cx="5886450" cy="431715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65C819-ADBF-461E-BFFA-26FDD1C3DFDD}"/>
              </a:ext>
            </a:extLst>
          </p:cNvPr>
          <p:cNvSpPr/>
          <p:nvPr/>
        </p:nvSpPr>
        <p:spPr>
          <a:xfrm>
            <a:off x="4877921" y="2048834"/>
            <a:ext cx="654423" cy="431715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99B1D39-97CD-4116-8EDA-853658338DD2}"/>
              </a:ext>
            </a:extLst>
          </p:cNvPr>
          <p:cNvSpPr/>
          <p:nvPr/>
        </p:nvSpPr>
        <p:spPr>
          <a:xfrm>
            <a:off x="11072252" y="2057802"/>
            <a:ext cx="871538" cy="424438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63DF89D-80E4-4AD6-B9A9-3F65C32D31CF}"/>
              </a:ext>
            </a:extLst>
          </p:cNvPr>
          <p:cNvCxnSpPr/>
          <p:nvPr/>
        </p:nvCxnSpPr>
        <p:spPr>
          <a:xfrm>
            <a:off x="6660776" y="4365812"/>
            <a:ext cx="52359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981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57807-D3C3-4C90-A9FA-E6B49093E315}"/>
              </a:ext>
            </a:extLst>
          </p:cNvPr>
          <p:cNvSpPr txBox="1"/>
          <p:nvPr/>
        </p:nvSpPr>
        <p:spPr>
          <a:xfrm>
            <a:off x="380999" y="1570720"/>
            <a:ext cx="11291047" cy="19389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sz="2000" dirty="0"/>
              <a:t>보정</a:t>
            </a:r>
            <a:r>
              <a:rPr lang="en-US" altLang="ko-KR" sz="2000" dirty="0"/>
              <a:t> WAR</a:t>
            </a:r>
            <a:r>
              <a:rPr lang="ko-KR" altLang="ko-KR" sz="2000" dirty="0"/>
              <a:t>을 왜 공신력 있는 기관에서는 이를 반영하지 않았는지</a:t>
            </a:r>
            <a:r>
              <a:rPr lang="en-US" altLang="ko-KR" sz="2000" dirty="0"/>
              <a:t>, </a:t>
            </a:r>
            <a:r>
              <a:rPr lang="ko-KR" altLang="ko-KR" sz="2000" dirty="0" err="1"/>
              <a:t>파크팩터를</a:t>
            </a:r>
            <a:r>
              <a:rPr lang="ko-KR" altLang="ko-KR" sz="2000" dirty="0"/>
              <a:t> 적용해서 구한 지표가 얼만큼 공정한 것인지에 대해 정당성을 부여하는 것이 어려워서 이후의 데이터에서는 이를 적용시키지 </a:t>
            </a:r>
            <a:r>
              <a:rPr lang="ko-KR" altLang="en-US" sz="2000" dirty="0"/>
              <a:t>못함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>
                <a:cs typeface="Times New Roman" panose="02020603050405020304" pitchFamily="18" charset="0"/>
              </a:rPr>
              <a:t>Aging Curve</a:t>
            </a:r>
            <a:r>
              <a:rPr lang="ko-KR" altLang="ko-KR" sz="2000" dirty="0">
                <a:cs typeface="Times New Roman" panose="02020603050405020304" pitchFamily="18" charset="0"/>
              </a:rPr>
              <a:t>를 적용하여 나이로부터의</a:t>
            </a:r>
            <a:r>
              <a:rPr lang="en-US" altLang="ko-KR" sz="2000" dirty="0">
                <a:cs typeface="Times New Roman" panose="02020603050405020304" pitchFamily="18" charset="0"/>
              </a:rPr>
              <a:t> 4</a:t>
            </a:r>
            <a:r>
              <a:rPr lang="ko-KR" altLang="ko-KR" sz="2000" dirty="0">
                <a:cs typeface="Times New Roman" panose="02020603050405020304" pitchFamily="18" charset="0"/>
              </a:rPr>
              <a:t>년치 합산 데이터를 만들 때에도 처음에는 </a:t>
            </a:r>
            <a:r>
              <a:rPr lang="ko-KR" altLang="ko-KR" sz="2000" dirty="0" err="1">
                <a:cs typeface="Times New Roman" panose="02020603050405020304" pitchFamily="18" charset="0"/>
              </a:rPr>
              <a:t>파이썬으로</a:t>
            </a:r>
            <a:r>
              <a:rPr lang="en-US" altLang="ko-KR" sz="2000" dirty="0">
                <a:cs typeface="Times New Roman" panose="02020603050405020304" pitchFamily="18" charset="0"/>
              </a:rPr>
              <a:t>         </a:t>
            </a:r>
            <a:r>
              <a:rPr lang="en-US" altLang="ko-KR" sz="2000" dirty="0" err="1">
                <a:cs typeface="Times New Roman" panose="02020603050405020304" pitchFamily="18" charset="0"/>
              </a:rPr>
              <a:t>i</a:t>
            </a:r>
            <a:r>
              <a:rPr lang="ko-KR" altLang="ko-KR" sz="2000" dirty="0">
                <a:cs typeface="Times New Roman" panose="02020603050405020304" pitchFamily="18" charset="0"/>
              </a:rPr>
              <a:t>와 </a:t>
            </a:r>
            <a:r>
              <a:rPr lang="en-US" altLang="ko-KR" sz="2000" dirty="0">
                <a:cs typeface="Times New Roman" panose="02020603050405020304" pitchFamily="18" charset="0"/>
              </a:rPr>
              <a:t>j</a:t>
            </a:r>
            <a:r>
              <a:rPr lang="ko-KR" altLang="ko-KR" sz="2000" dirty="0">
                <a:cs typeface="Times New Roman" panose="02020603050405020304" pitchFamily="18" charset="0"/>
              </a:rPr>
              <a:t>를 활용해서 중첩</a:t>
            </a:r>
            <a:r>
              <a:rPr lang="en-US" altLang="ko-KR" sz="2000" dirty="0">
                <a:cs typeface="Times New Roman" panose="02020603050405020304" pitchFamily="18" charset="0"/>
              </a:rPr>
              <a:t> for</a:t>
            </a:r>
            <a:r>
              <a:rPr lang="ko-KR" altLang="ko-KR" sz="2000" dirty="0">
                <a:cs typeface="Times New Roman" panose="02020603050405020304" pitchFamily="18" charset="0"/>
              </a:rPr>
              <a:t>문을 </a:t>
            </a:r>
            <a:r>
              <a:rPr lang="ko-KR" altLang="en-US" sz="2000" dirty="0">
                <a:cs typeface="Times New Roman" panose="02020603050405020304" pitchFamily="18" charset="0"/>
              </a:rPr>
              <a:t>만들려고</a:t>
            </a:r>
            <a:r>
              <a:rPr lang="ko-KR" altLang="ko-KR" sz="2000" dirty="0">
                <a:cs typeface="Times New Roman" panose="02020603050405020304" pitchFamily="18" charset="0"/>
              </a:rPr>
              <a:t> 했으나 계속 에러가 </a:t>
            </a:r>
            <a:r>
              <a:rPr lang="ko-KR" altLang="en-US" sz="2000" dirty="0">
                <a:cs typeface="Times New Roman" panose="02020603050405020304" pitchFamily="18" charset="0"/>
              </a:rPr>
              <a:t>떠서 </a:t>
            </a:r>
            <a:r>
              <a:rPr lang="ko-KR" altLang="ko-KR" sz="2000" dirty="0">
                <a:cs typeface="Times New Roman" panose="02020603050405020304" pitchFamily="18" charset="0"/>
              </a:rPr>
              <a:t>결국은 엑셀로 대체</a:t>
            </a:r>
            <a:endParaRPr lang="en-US" altLang="ko-KR" sz="2000" dirty="0"/>
          </a:p>
          <a:p>
            <a:pPr marL="342900" indent="-342900">
              <a:buFontTx/>
              <a:buAutoNum type="arabicPeriod"/>
            </a:pPr>
            <a:r>
              <a:rPr lang="en-US" altLang="ko-KR" sz="2000" dirty="0"/>
              <a:t>WAR</a:t>
            </a:r>
            <a:r>
              <a:rPr lang="ko-KR" altLang="ko-KR" sz="2000" dirty="0"/>
              <a:t>이 </a:t>
            </a:r>
            <a:r>
              <a:rPr lang="en-US" altLang="ko-KR" sz="2000" dirty="0"/>
              <a:t>1</a:t>
            </a:r>
            <a:r>
              <a:rPr lang="ko-KR" altLang="ko-KR" sz="2000" dirty="0"/>
              <a:t>이하인 리그 평균 정도의 선수들은 그 가치가 제대로 반영되지 </a:t>
            </a:r>
            <a:r>
              <a:rPr lang="ko-KR" altLang="en-US" sz="2000" dirty="0"/>
              <a:t>못함</a:t>
            </a:r>
            <a:endParaRPr lang="en-US" altLang="ko-KR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시행착오 및 한계점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F346A-DCD9-489D-BDE9-8F9F7EF86027}"/>
              </a:ext>
            </a:extLst>
          </p:cNvPr>
          <p:cNvSpPr txBox="1"/>
          <p:nvPr/>
        </p:nvSpPr>
        <p:spPr>
          <a:xfrm>
            <a:off x="1785754" y="1050753"/>
            <a:ext cx="213988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352492-FCCF-41FB-B668-D8828ED0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3791212"/>
            <a:ext cx="5482864" cy="2574777"/>
          </a:xfrm>
          <a:prstGeom prst="rect">
            <a:avLst/>
          </a:prstGeom>
        </p:spPr>
      </p:pic>
      <p:pic>
        <p:nvPicPr>
          <p:cNvPr id="13" name="Picture 4" descr="C:\Users\gram\Documents\카카오톡 받은 파일\KakaoTalk_20191210_015147917_01.jpg">
            <a:extLst>
              <a:ext uri="{FF2B5EF4-FFF2-40B4-BE49-F238E27FC236}">
                <a16:creationId xmlns:a16="http://schemas.microsoft.com/office/drawing/2014/main" id="{89FC7F93-110A-4A61-8D18-3E84A46B3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82" y="3791212"/>
            <a:ext cx="5647764" cy="255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58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62076" y="438150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동기 및 배경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0A44140E-B8BC-4CC7-BE4A-D8401C4DB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75001"/>
            <a:ext cx="2800349" cy="1924050"/>
          </a:xfrm>
          <a:prstGeom prst="rect">
            <a:avLst/>
          </a:prstGeom>
        </p:spPr>
      </p:pic>
      <p:pic>
        <p:nvPicPr>
          <p:cNvPr id="16" name="그림 15" descr="야구, 잔디, 플레이어, 실외이(가) 표시된 사진&#10;&#10;자동 생성된 설명">
            <a:extLst>
              <a:ext uri="{FF2B5EF4-FFF2-40B4-BE49-F238E27FC236}">
                <a16:creationId xmlns:a16="http://schemas.microsoft.com/office/drawing/2014/main" id="{9207E540-57B1-41AC-98EC-229CCBECB3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7"/>
          <a:stretch/>
        </p:blipFill>
        <p:spPr>
          <a:xfrm>
            <a:off x="381000" y="3021717"/>
            <a:ext cx="2162173" cy="3198108"/>
          </a:xfrm>
          <a:prstGeom prst="rect">
            <a:avLst/>
          </a:prstGeom>
        </p:spPr>
      </p:pic>
      <p:pic>
        <p:nvPicPr>
          <p:cNvPr id="18" name="그림 17" descr="야구, 사람, 잔디, 실외이(가) 표시된 사진&#10;&#10;자동 생성된 설명">
            <a:extLst>
              <a:ext uri="{FF2B5EF4-FFF2-40B4-BE49-F238E27FC236}">
                <a16:creationId xmlns:a16="http://schemas.microsoft.com/office/drawing/2014/main" id="{36A025F2-3713-46C1-9457-69A04224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4" y="3021717"/>
            <a:ext cx="2162173" cy="3198107"/>
          </a:xfrm>
          <a:prstGeom prst="rect">
            <a:avLst/>
          </a:prstGeom>
        </p:spPr>
      </p:pic>
      <p:pic>
        <p:nvPicPr>
          <p:cNvPr id="20" name="그림 19" descr="야구, 사람, 플레이어, 실외이(가) 표시된 사진&#10;&#10;자동 생성된 설명">
            <a:extLst>
              <a:ext uri="{FF2B5EF4-FFF2-40B4-BE49-F238E27FC236}">
                <a16:creationId xmlns:a16="http://schemas.microsoft.com/office/drawing/2014/main" id="{0ABF23DF-777A-4597-8DDC-626221E16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9" y="3021715"/>
            <a:ext cx="2219323" cy="3198107"/>
          </a:xfrm>
          <a:prstGeom prst="rect">
            <a:avLst/>
          </a:prstGeom>
        </p:spPr>
      </p:pic>
      <p:pic>
        <p:nvPicPr>
          <p:cNvPr id="22" name="그림 21" descr="사람, 야구, 실외, 플레이어이(가) 표시된 사진&#10;&#10;자동 생성된 설명">
            <a:extLst>
              <a:ext uri="{FF2B5EF4-FFF2-40B4-BE49-F238E27FC236}">
                <a16:creationId xmlns:a16="http://schemas.microsoft.com/office/drawing/2014/main" id="{70E13245-865E-47E4-A7B7-675337E8FA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463" y="3021716"/>
            <a:ext cx="2518412" cy="31981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1E3B094-CBBF-431B-9E0D-E4B59A5CDE59}"/>
              </a:ext>
            </a:extLst>
          </p:cNvPr>
          <p:cNvSpPr txBox="1"/>
          <p:nvPr/>
        </p:nvSpPr>
        <p:spPr>
          <a:xfrm>
            <a:off x="4095750" y="2228850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한국 선수들의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진출        관심도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03ACC39-E70C-4DFA-A201-15005013793F}"/>
              </a:ext>
            </a:extLst>
          </p:cNvPr>
          <p:cNvSpPr/>
          <p:nvPr/>
        </p:nvSpPr>
        <p:spPr>
          <a:xfrm>
            <a:off x="6715125" y="2316718"/>
            <a:ext cx="466725" cy="20955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52F0DB90-417F-46B8-87F2-891E1FA242B9}"/>
              </a:ext>
            </a:extLst>
          </p:cNvPr>
          <p:cNvSpPr/>
          <p:nvPr/>
        </p:nvSpPr>
        <p:spPr>
          <a:xfrm>
            <a:off x="7981951" y="2003048"/>
            <a:ext cx="285749" cy="523220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96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시행착오 및 한계점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F346A-DCD9-489D-BDE9-8F9F7EF86027}"/>
              </a:ext>
            </a:extLst>
          </p:cNvPr>
          <p:cNvSpPr txBox="1"/>
          <p:nvPr/>
        </p:nvSpPr>
        <p:spPr>
          <a:xfrm>
            <a:off x="1507848" y="1327979"/>
            <a:ext cx="213988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780E5B-890B-4AB7-976B-8CFE025CFAFF}"/>
              </a:ext>
            </a:extLst>
          </p:cNvPr>
          <p:cNvSpPr/>
          <p:nvPr/>
        </p:nvSpPr>
        <p:spPr>
          <a:xfrm>
            <a:off x="210992" y="1374145"/>
            <a:ext cx="11550084" cy="1015663"/>
          </a:xfrm>
          <a:prstGeom prst="rect">
            <a:avLst/>
          </a:prstGeom>
          <a:ln w="381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cs typeface="Times New Roman" panose="02020603050405020304" pitchFamily="18" charset="0"/>
              </a:rPr>
              <a:t>4.</a:t>
            </a:r>
            <a:r>
              <a:rPr lang="ko-KR" altLang="en-US" sz="2000" dirty="0">
                <a:cs typeface="Times New Roman" panose="02020603050405020304" pitchFamily="18" charset="0"/>
              </a:rPr>
              <a:t>    나이 이외에도 선수의 성적에 관여하는 요소들이 다양하여 공신력 있는 기관에서 만든 지표와 </a:t>
            </a:r>
            <a:endParaRPr lang="en-US" altLang="ko-KR" sz="2000" dirty="0">
              <a:cs typeface="Times New Roman" panose="02020603050405020304" pitchFamily="18" charset="0"/>
            </a:endParaRPr>
          </a:p>
          <a:p>
            <a:pPr algn="just"/>
            <a:r>
              <a:rPr lang="ko-KR" altLang="en-US" sz="2000" dirty="0">
                <a:cs typeface="Times New Roman" panose="02020603050405020304" pitchFamily="18" charset="0"/>
              </a:rPr>
              <a:t>      비교해서는 정밀도가 떨어짐</a:t>
            </a:r>
            <a:r>
              <a:rPr lang="en-US" altLang="ko-KR" sz="2000" dirty="0">
                <a:cs typeface="Times New Roman" panose="02020603050405020304" pitchFamily="18" charset="0"/>
              </a:rPr>
              <a:t>. </a:t>
            </a:r>
            <a:r>
              <a:rPr lang="ko-KR" altLang="en-US" sz="2000" dirty="0">
                <a:cs typeface="Times New Roman" panose="02020603050405020304" pitchFamily="18" charset="0"/>
              </a:rPr>
              <a:t>실제로 원 데이터를 분석해보았을 때도 상관관계가 크게 </a:t>
            </a:r>
            <a:endParaRPr lang="en-US" altLang="ko-KR" sz="2000" dirty="0"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dirty="0">
                <a:cs typeface="Times New Roman" panose="02020603050405020304" pitchFamily="18" charset="0"/>
              </a:rPr>
              <a:t>      </a:t>
            </a:r>
            <a:r>
              <a:rPr lang="ko-KR" altLang="en-US" sz="2000" dirty="0">
                <a:cs typeface="Times New Roman" panose="02020603050405020304" pitchFamily="18" charset="0"/>
              </a:rPr>
              <a:t>나타나지 않음</a:t>
            </a:r>
            <a:r>
              <a:rPr lang="en-US" altLang="ko-KR" sz="2000" dirty="0">
                <a:cs typeface="Times New Roman" panose="02020603050405020304" pitchFamily="18" charset="0"/>
              </a:rPr>
              <a:t>.</a:t>
            </a:r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A023C1-3D74-4591-821E-9D2176C9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80034"/>
            <a:ext cx="5200650" cy="394559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9CF2092-2BFB-4523-B6B8-D83625708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580034"/>
            <a:ext cx="4973171" cy="39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10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시행착오 및 한계점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F346A-DCD9-489D-BDE9-8F9F7EF86027}"/>
              </a:ext>
            </a:extLst>
          </p:cNvPr>
          <p:cNvSpPr txBox="1"/>
          <p:nvPr/>
        </p:nvSpPr>
        <p:spPr>
          <a:xfrm>
            <a:off x="1507848" y="1327979"/>
            <a:ext cx="213988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C6A4174-C8C8-4937-BE60-B9CD282D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7" y="1210343"/>
            <a:ext cx="3414960" cy="328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A2680114-C2DF-4884-9F6E-6072525F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917" y="1209688"/>
            <a:ext cx="3585865" cy="328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3613BB94-2458-4761-B11B-B3879954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3485420"/>
            <a:ext cx="3585865" cy="328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4F20145-CF88-4ACC-92CE-84B2249AC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040" y="3473104"/>
            <a:ext cx="3585865" cy="328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46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257441" y="515094"/>
            <a:ext cx="36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05.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6F5325-0AB8-41CE-A16A-6966CA0AF713}"/>
              </a:ext>
            </a:extLst>
          </p:cNvPr>
          <p:cNvSpPr/>
          <p:nvPr/>
        </p:nvSpPr>
        <p:spPr>
          <a:xfrm>
            <a:off x="551329" y="2361293"/>
            <a:ext cx="11089342" cy="2553520"/>
          </a:xfrm>
          <a:prstGeom prst="rect">
            <a:avLst/>
          </a:prstGeom>
          <a:ln w="381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보정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WAR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기존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WAR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서는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반영되지 않는 요인들을 반영하고자 하였고 이에 따라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파크팩터를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통한 보정을 시도해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봄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에이징커브는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실제로 선수 가치에 엄청난 영향을 미치기 때문에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이번 과제를 통해서 나이로 인한 가치 하락을 적용시켰다는 것은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의미가 있음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전문가가 아닌 일반 야구 팬들도 데이터에 근거한 영입 전략을 이해할 수 있고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분석할 수 있는 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마련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Picture 2" descr="mlb 야구에 대한 이미지 검색결과">
            <a:extLst>
              <a:ext uri="{FF2B5EF4-FFF2-40B4-BE49-F238E27FC236}">
                <a16:creationId xmlns:a16="http://schemas.microsoft.com/office/drawing/2014/main" id="{CE82F1ED-27D4-4E70-B0C4-6DBA54C1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0" y="1893038"/>
            <a:ext cx="1465730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1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62076" y="438150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동기 및 배경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, 컴퓨터, 하얀색, 노트북이(가) 표시된 사진&#10;&#10;자동 생성된 설명">
            <a:extLst>
              <a:ext uri="{FF2B5EF4-FFF2-40B4-BE49-F238E27FC236}">
                <a16:creationId xmlns:a16="http://schemas.microsoft.com/office/drawing/2014/main" id="{2C5AFEA6-4022-4C7B-9F7C-2F8D9CA9C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1404937"/>
            <a:ext cx="5334000" cy="4348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E1E8B4-5D9A-40C5-A219-97BA1FD6AE4B}"/>
              </a:ext>
            </a:extLst>
          </p:cNvPr>
          <p:cNvSpPr txBox="1"/>
          <p:nvPr/>
        </p:nvSpPr>
        <p:spPr>
          <a:xfrm>
            <a:off x="6096000" y="1373327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선수나 팀의 기록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4DB68-5417-4F30-B061-B0F757720637}"/>
              </a:ext>
            </a:extLst>
          </p:cNvPr>
          <p:cNvSpPr txBox="1"/>
          <p:nvPr/>
        </p:nvSpPr>
        <p:spPr>
          <a:xfrm>
            <a:off x="7181850" y="4381500"/>
            <a:ext cx="471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B5523-5597-45A8-86BD-C72EEDFEFE31}"/>
              </a:ext>
            </a:extLst>
          </p:cNvPr>
          <p:cNvSpPr txBox="1"/>
          <p:nvPr/>
        </p:nvSpPr>
        <p:spPr>
          <a:xfrm>
            <a:off x="7267575" y="2849047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야구의 데이터 셋을 분석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857754-060D-423B-8FF1-D919C2EC01F8}"/>
              </a:ext>
            </a:extLst>
          </p:cNvPr>
          <p:cNvSpPr txBox="1"/>
          <p:nvPr/>
        </p:nvSpPr>
        <p:spPr>
          <a:xfrm>
            <a:off x="5960268" y="4643088"/>
            <a:ext cx="573643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야구를 잘 모르는 사람들도 이해하기 쉽도록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나타내기 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F7CE0965-2D3F-4327-A043-F49F1128F6A8}"/>
              </a:ext>
            </a:extLst>
          </p:cNvPr>
          <p:cNvSpPr/>
          <p:nvPr/>
        </p:nvSpPr>
        <p:spPr>
          <a:xfrm>
            <a:off x="8305800" y="3500118"/>
            <a:ext cx="895350" cy="9525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1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식이 가지는 의미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4DB68-5417-4F30-B061-B0F757720637}"/>
              </a:ext>
            </a:extLst>
          </p:cNvPr>
          <p:cNvSpPr txBox="1"/>
          <p:nvPr/>
        </p:nvSpPr>
        <p:spPr>
          <a:xfrm>
            <a:off x="7181850" y="4381500"/>
            <a:ext cx="471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6B48AE-DDC0-40A9-8C1E-AF9C8525272A}"/>
              </a:ext>
            </a:extLst>
          </p:cNvPr>
          <p:cNvSpPr txBox="1"/>
          <p:nvPr/>
        </p:nvSpPr>
        <p:spPr>
          <a:xfrm>
            <a:off x="323850" y="1555864"/>
            <a:ext cx="57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MLB</a:t>
            </a:r>
            <a:r>
              <a:rPr lang="ko-KR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게임 로그와 선수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 별 기록들을 활용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9C5FAE3-FCD7-483F-9268-A2A07ADEC044}"/>
              </a:ext>
            </a:extLst>
          </p:cNvPr>
          <p:cNvSpPr/>
          <p:nvPr/>
        </p:nvSpPr>
        <p:spPr>
          <a:xfrm>
            <a:off x="5373290" y="1555209"/>
            <a:ext cx="762000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1D303-79D9-497B-BC46-CD4EB70BE469}"/>
              </a:ext>
            </a:extLst>
          </p:cNvPr>
          <p:cNvSpPr txBox="1"/>
          <p:nvPr/>
        </p:nvSpPr>
        <p:spPr>
          <a:xfrm>
            <a:off x="6317456" y="1555209"/>
            <a:ext cx="52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다양한 예측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계산을 수행하는 코드를 프로그래밍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4C4BF-1610-40B5-8EBB-74FE896EA490}"/>
              </a:ext>
            </a:extLst>
          </p:cNvPr>
          <p:cNvSpPr txBox="1"/>
          <p:nvPr/>
        </p:nvSpPr>
        <p:spPr>
          <a:xfrm>
            <a:off x="295275" y="2288202"/>
            <a:ext cx="11170443" cy="4464812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 : </a:t>
            </a:r>
            <a:r>
              <a: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대체 선수 대비 기여도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각종 지표를 종합하여 대체 선수에 비해 팀의 승수에 얼마나 관여했는가를 나타냄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C3804-5977-4748-A0E9-27F9A2DB0252}"/>
              </a:ext>
            </a:extLst>
          </p:cNvPr>
          <p:cNvSpPr txBox="1"/>
          <p:nvPr/>
        </p:nvSpPr>
        <p:spPr>
          <a:xfrm>
            <a:off x="1614488" y="2057370"/>
            <a:ext cx="261461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8F9ED05-966D-488E-887B-A72ACFEAB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2" y="3605691"/>
            <a:ext cx="2861252" cy="308143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611D19-4BB2-4274-AFF6-C3259E290316}"/>
              </a:ext>
            </a:extLst>
          </p:cNvPr>
          <p:cNvSpPr/>
          <p:nvPr/>
        </p:nvSpPr>
        <p:spPr>
          <a:xfrm>
            <a:off x="3356264" y="4338966"/>
            <a:ext cx="7909718" cy="193252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 </a:t>
            </a:r>
            <a:r>
              <a:rPr lang="ko-KR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선수의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WAR) </a:t>
            </a:r>
            <a:r>
              <a:rPr lang="ko-KR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이적 대상 구단의 포수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WAR) = 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승리에 기여하는 정도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/>
              <a:t>       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 </a:t>
            </a:r>
            <a:r>
              <a:rPr lang="ko-KR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선수의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WAR) </a:t>
            </a:r>
            <a:r>
              <a:rPr lang="ko-KR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이적 대상 구단의 포수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WAR) &gt; 0 :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이득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 </a:t>
            </a:r>
            <a:r>
              <a:rPr lang="ko-KR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선수의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WAR) </a:t>
            </a:r>
            <a:r>
              <a:rPr lang="ko-KR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이적 대상 구단의 포수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WAR) &lt;= 0 :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계약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26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식이 가지는 의미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4DB68-5417-4F30-B061-B0F757720637}"/>
              </a:ext>
            </a:extLst>
          </p:cNvPr>
          <p:cNvSpPr txBox="1"/>
          <p:nvPr/>
        </p:nvSpPr>
        <p:spPr>
          <a:xfrm>
            <a:off x="7181850" y="4381500"/>
            <a:ext cx="471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F87B0-EB72-4AD1-841A-76A770F3B783}"/>
              </a:ext>
            </a:extLst>
          </p:cNvPr>
          <p:cNvSpPr txBox="1"/>
          <p:nvPr/>
        </p:nvSpPr>
        <p:spPr>
          <a:xfrm>
            <a:off x="381001" y="1703264"/>
            <a:ext cx="9693166" cy="310854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기존의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비교만으로는 해당 선수의 홈 구장에 따라 유불리가 있어 왜곡 포함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WAR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계산에 들어가는 각종 지표가 홈 구장 상태에 영향을 받음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투수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WAR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100/PF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타자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WAR* PF/100</a:t>
            </a: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2D9AD-51AD-4E35-8BA6-CC41724D3459}"/>
              </a:ext>
            </a:extLst>
          </p:cNvPr>
          <p:cNvSpPr txBox="1"/>
          <p:nvPr/>
        </p:nvSpPr>
        <p:spPr>
          <a:xfrm>
            <a:off x="1285875" y="1500053"/>
            <a:ext cx="261461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보정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CB0A3E4-8350-4401-98D5-38087606989E}"/>
              </a:ext>
            </a:extLst>
          </p:cNvPr>
          <p:cNvSpPr/>
          <p:nvPr/>
        </p:nvSpPr>
        <p:spPr>
          <a:xfrm>
            <a:off x="762000" y="3312795"/>
            <a:ext cx="784412" cy="6096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0E643B-BFC6-4FD5-A9AF-3CB4DD359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995" y="4874222"/>
            <a:ext cx="4846583" cy="1983778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BC39FB9-08FA-4B69-8FDF-59315D4C0CD9}"/>
              </a:ext>
            </a:extLst>
          </p:cNvPr>
          <p:cNvCxnSpPr/>
          <p:nvPr/>
        </p:nvCxnSpPr>
        <p:spPr>
          <a:xfrm rot="16200000" flipV="1">
            <a:off x="10106037" y="4142199"/>
            <a:ext cx="901688" cy="869576"/>
          </a:xfrm>
          <a:prstGeom prst="bentConnector3">
            <a:avLst>
              <a:gd name="adj1" fmla="val 101699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2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사용한 데이터 소개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4DB68-5417-4F30-B061-B0F757720637}"/>
              </a:ext>
            </a:extLst>
          </p:cNvPr>
          <p:cNvSpPr txBox="1"/>
          <p:nvPr/>
        </p:nvSpPr>
        <p:spPr>
          <a:xfrm>
            <a:off x="7181850" y="4381500"/>
            <a:ext cx="471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 descr="목재의, 하얀색, 테이블, 걸린이(가) 표시된 사진&#10;&#10;자동 생성된 설명">
            <a:extLst>
              <a:ext uri="{FF2B5EF4-FFF2-40B4-BE49-F238E27FC236}">
                <a16:creationId xmlns:a16="http://schemas.microsoft.com/office/drawing/2014/main" id="{D269FD49-86F0-4D90-934A-811B496A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" y="1900664"/>
            <a:ext cx="2241176" cy="44861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0FA0F-0273-469B-8D9E-6454D5F170D4}"/>
              </a:ext>
            </a:extLst>
          </p:cNvPr>
          <p:cNvSpPr txBox="1"/>
          <p:nvPr/>
        </p:nvSpPr>
        <p:spPr>
          <a:xfrm>
            <a:off x="-336176" y="1531332"/>
            <a:ext cx="234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 별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PF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pic>
        <p:nvPicPr>
          <p:cNvPr id="7" name="그림 6" descr="대형, 방이(가) 표시된 사진&#10;&#10;자동 생성된 설명">
            <a:extLst>
              <a:ext uri="{FF2B5EF4-FFF2-40B4-BE49-F238E27FC236}">
                <a16:creationId xmlns:a16="http://schemas.microsoft.com/office/drawing/2014/main" id="{C3A5A936-5A80-4525-AF19-6D3467C18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71" y="1900664"/>
            <a:ext cx="4575642" cy="4485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94664-FE95-47E2-827B-0A5221A113F1}"/>
              </a:ext>
            </a:extLst>
          </p:cNvPr>
          <p:cNvSpPr txBox="1"/>
          <p:nvPr/>
        </p:nvSpPr>
        <p:spPr>
          <a:xfrm>
            <a:off x="2585477" y="1531332"/>
            <a:ext cx="40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 별 각종 기록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B43A3C-F5B6-41D2-BB85-5FC7040D84A3}"/>
              </a:ext>
            </a:extLst>
          </p:cNvPr>
          <p:cNvSpPr txBox="1"/>
          <p:nvPr/>
        </p:nvSpPr>
        <p:spPr>
          <a:xfrm>
            <a:off x="7109013" y="1531332"/>
            <a:ext cx="53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이적 대상 선수의 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포지션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보정 전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D1AF9F-4C5A-4BC1-8AAE-DCBE8A2EB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49" y="1900664"/>
            <a:ext cx="4714313" cy="448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3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사용한 데이터 소개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2CE8E2-3585-42CF-9F0B-208A46C87717}"/>
              </a:ext>
            </a:extLst>
          </p:cNvPr>
          <p:cNvSpPr/>
          <p:nvPr/>
        </p:nvSpPr>
        <p:spPr>
          <a:xfrm>
            <a:off x="381000" y="1237146"/>
            <a:ext cx="1120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Fangraphs:</a:t>
            </a:r>
            <a:r>
              <a:rPr lang="ko-KR" altLang="ko-KR" dirty="0">
                <a:cs typeface="Times New Roman" panose="02020603050405020304" pitchFamily="18" charset="0"/>
              </a:rPr>
              <a:t> </a:t>
            </a:r>
            <a:r>
              <a:rPr lang="en-US" altLang="ko-KR" dirty="0">
                <a:cs typeface="Times New Roman" panose="02020603050405020304" pitchFamily="18" charset="0"/>
              </a:rPr>
              <a:t>MLB</a:t>
            </a:r>
            <a:r>
              <a:rPr lang="ko-KR" altLang="ko-KR" dirty="0">
                <a:cs typeface="Times New Roman" panose="02020603050405020304" pitchFamily="18" charset="0"/>
              </a:rPr>
              <a:t>의 각종 데이터들을 모아 두고 이를 제공하는 </a:t>
            </a:r>
            <a:r>
              <a:rPr lang="ko-KR" altLang="ko-KR" dirty="0" err="1">
                <a:cs typeface="Times New Roman" panose="02020603050405020304" pitchFamily="18" charset="0"/>
              </a:rPr>
              <a:t>세이버메트릭스</a:t>
            </a:r>
            <a:r>
              <a:rPr lang="ko-KR" altLang="ko-KR" dirty="0">
                <a:cs typeface="Times New Roman" panose="02020603050405020304" pitchFamily="18" charset="0"/>
              </a:rPr>
              <a:t> 사이트로</a:t>
            </a:r>
            <a:r>
              <a:rPr lang="ko-KR" altLang="en-US" dirty="0">
                <a:cs typeface="Times New Roman" panose="02020603050405020304" pitchFamily="18" charset="0"/>
              </a:rPr>
              <a:t> 공신력이 높음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720D9-540F-4FFC-AA99-9243F899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1936115"/>
            <a:ext cx="5060576" cy="40040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BA844D-9263-4824-AF00-0352CFECD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6115"/>
            <a:ext cx="5410202" cy="40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1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4DB68-5417-4F30-B061-B0F757720637}"/>
              </a:ext>
            </a:extLst>
          </p:cNvPr>
          <p:cNvSpPr txBox="1"/>
          <p:nvPr/>
        </p:nvSpPr>
        <p:spPr>
          <a:xfrm>
            <a:off x="7181850" y="4381500"/>
            <a:ext cx="471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36F49-3F4F-4F26-99AE-A6142E1A42B1}"/>
              </a:ext>
            </a:extLst>
          </p:cNvPr>
          <p:cNvSpPr txBox="1"/>
          <p:nvPr/>
        </p:nvSpPr>
        <p:spPr>
          <a:xfrm>
            <a:off x="838200" y="1186208"/>
            <a:ext cx="57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팀별로 가장 보강이 필요한 포지션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4AF410-8404-4FDA-975D-D0371900D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4239"/>
            <a:ext cx="5092700" cy="4771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69AB4-8522-4C83-A4B7-37B5CF200475}"/>
              </a:ext>
            </a:extLst>
          </p:cNvPr>
          <p:cNvSpPr txBox="1"/>
          <p:nvPr/>
        </p:nvSpPr>
        <p:spPr>
          <a:xfrm>
            <a:off x="1150937" y="1470903"/>
            <a:ext cx="919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= </a:t>
            </a:r>
            <a:r>
              <a:rPr lang="ko-KR" altLang="en-US" sz="1600" dirty="0"/>
              <a:t>각 팀의 포지션별 </a:t>
            </a:r>
            <a:r>
              <a:rPr lang="en-US" altLang="ko-KR" sz="1600" dirty="0"/>
              <a:t>WAR</a:t>
            </a:r>
            <a:r>
              <a:rPr lang="ko-KR" altLang="en-US" sz="1600" dirty="0"/>
              <a:t>에서 가장 </a:t>
            </a:r>
            <a:r>
              <a:rPr lang="en-US" altLang="ko-KR" sz="1600" dirty="0"/>
              <a:t>WAR </a:t>
            </a:r>
            <a:r>
              <a:rPr lang="ko-KR" altLang="en-US" sz="1600" dirty="0"/>
              <a:t>데이터셋에서 가장 </a:t>
            </a:r>
            <a:r>
              <a:rPr lang="en-US" altLang="ko-KR" sz="1600" dirty="0"/>
              <a:t>WAR</a:t>
            </a:r>
            <a:r>
              <a:rPr lang="ko-KR" altLang="en-US" sz="1600" dirty="0"/>
              <a:t>이 낮은 포지션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5940D70-2A24-4830-A5B5-95FB02E0F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1838860"/>
            <a:ext cx="4709160" cy="4766727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F3BF4F-0234-459D-B39C-151B12A272FE}"/>
              </a:ext>
            </a:extLst>
          </p:cNvPr>
          <p:cNvCxnSpPr/>
          <p:nvPr/>
        </p:nvCxnSpPr>
        <p:spPr>
          <a:xfrm>
            <a:off x="6050280" y="3962400"/>
            <a:ext cx="50006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5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83D1E0E-F799-431C-B184-B21834ACD17D}"/>
              </a:ext>
            </a:extLst>
          </p:cNvPr>
          <p:cNvSpPr/>
          <p:nvPr/>
        </p:nvSpPr>
        <p:spPr>
          <a:xfrm>
            <a:off x="0" y="438150"/>
            <a:ext cx="762000" cy="523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4DB66-F61D-4DEB-9B1C-25987FD65203}"/>
              </a:ext>
            </a:extLst>
          </p:cNvPr>
          <p:cNvSpPr/>
          <p:nvPr/>
        </p:nvSpPr>
        <p:spPr>
          <a:xfrm>
            <a:off x="838200" y="438150"/>
            <a:ext cx="447675" cy="523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9226-337D-43D0-9637-B35D4C610152}"/>
              </a:ext>
            </a:extLst>
          </p:cNvPr>
          <p:cNvSpPr txBox="1"/>
          <p:nvPr/>
        </p:nvSpPr>
        <p:spPr>
          <a:xfrm>
            <a:off x="1357313" y="492011"/>
            <a:ext cx="340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0CED62-492F-4403-8B59-C56983BCA7AA}"/>
              </a:ext>
            </a:extLst>
          </p:cNvPr>
          <p:cNvSpPr/>
          <p:nvPr/>
        </p:nvSpPr>
        <p:spPr>
          <a:xfrm>
            <a:off x="4829175" y="438150"/>
            <a:ext cx="736282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4DB68-5417-4F30-B061-B0F757720637}"/>
              </a:ext>
            </a:extLst>
          </p:cNvPr>
          <p:cNvSpPr txBox="1"/>
          <p:nvPr/>
        </p:nvSpPr>
        <p:spPr>
          <a:xfrm>
            <a:off x="7181850" y="4381500"/>
            <a:ext cx="471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36F49-3F4F-4F26-99AE-A6142E1A42B1}"/>
              </a:ext>
            </a:extLst>
          </p:cNvPr>
          <p:cNvSpPr txBox="1"/>
          <p:nvPr/>
        </p:nvSpPr>
        <p:spPr>
          <a:xfrm>
            <a:off x="838200" y="1186208"/>
            <a:ext cx="57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팀별로 가장 보강이 필요한 포지션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90B274-92B1-42EA-ACB9-259B762690A2}"/>
              </a:ext>
            </a:extLst>
          </p:cNvPr>
          <p:cNvSpPr txBox="1"/>
          <p:nvPr/>
        </p:nvSpPr>
        <p:spPr>
          <a:xfrm>
            <a:off x="838200" y="1555540"/>
            <a:ext cx="950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선발 보강이 가장 필요한 팀</a:t>
            </a:r>
            <a:r>
              <a:rPr lang="en-US" altLang="ko-KR" sz="1600" dirty="0"/>
              <a:t>: </a:t>
            </a:r>
            <a:r>
              <a:rPr lang="ko-KR" altLang="ko-KR" sz="1600" dirty="0"/>
              <a:t>선발 투수 중 제일 못하는 선수의 </a:t>
            </a:r>
            <a:r>
              <a:rPr lang="en-US" altLang="ko-KR" sz="1600" dirty="0"/>
              <a:t>WAR</a:t>
            </a:r>
            <a:r>
              <a:rPr lang="ko-KR" altLang="ko-KR" sz="1600" dirty="0"/>
              <a:t>이 가장 낮은 팀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중간 계투 보강이 가장 필요한 팀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mlb</a:t>
            </a:r>
            <a:r>
              <a:rPr lang="en-US" altLang="ko-KR" sz="1600" dirty="0"/>
              <a:t> </a:t>
            </a:r>
            <a:r>
              <a:rPr lang="ko-KR" altLang="ko-KR" sz="1600" dirty="0"/>
              <a:t>전체에서 중간 계투 </a:t>
            </a:r>
            <a:r>
              <a:rPr lang="en-US" altLang="ko-KR" sz="1600" dirty="0"/>
              <a:t>WAR</a:t>
            </a:r>
            <a:r>
              <a:rPr lang="ko-KR" altLang="ko-KR" sz="1600" dirty="0"/>
              <a:t>이 가장 낮은 팀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917B2AF-ECAC-4739-9F0A-6A55059E5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8862"/>
            <a:ext cx="5058103" cy="41052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D77521E-0493-49BC-83CB-E675D50C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863" y="2328862"/>
            <a:ext cx="5058104" cy="40909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4FA9BC4-1F51-48B6-86EC-FA6A7EA064AD}"/>
              </a:ext>
            </a:extLst>
          </p:cNvPr>
          <p:cNvSpPr/>
          <p:nvPr/>
        </p:nvSpPr>
        <p:spPr>
          <a:xfrm>
            <a:off x="8552329" y="3299012"/>
            <a:ext cx="2545977" cy="89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3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956</Words>
  <Application>Microsoft Office PowerPoint</Application>
  <PresentationFormat>와이드스크린</PresentationFormat>
  <Paragraphs>136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민정</dc:creator>
  <cp:lastModifiedBy>gmg5941@o365.skku.edu</cp:lastModifiedBy>
  <cp:revision>75</cp:revision>
  <dcterms:created xsi:type="dcterms:W3CDTF">2019-11-09T07:28:32Z</dcterms:created>
  <dcterms:modified xsi:type="dcterms:W3CDTF">2019-12-11T17:15:56Z</dcterms:modified>
</cp:coreProperties>
</file>