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9"/>
  </p:notesMasterIdLst>
  <p:sldIdLst>
    <p:sldId id="364" r:id="rId2"/>
    <p:sldId id="281" r:id="rId3"/>
    <p:sldId id="368" r:id="rId4"/>
    <p:sldId id="365" r:id="rId5"/>
    <p:sldId id="371" r:id="rId6"/>
    <p:sldId id="370" r:id="rId7"/>
    <p:sldId id="372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B2469-5DC9-8A44-8B1E-E7E9B456C5F6}" type="datetimeFigureOut">
              <a:rPr lang="en-RU" smtClean="0"/>
              <a:t>03/26/2023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F31C-80CD-A845-A09B-76F5240A6AF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392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C6089-3D82-43B1-99D2-E34B66D1CEF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8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70C6-7488-F33C-FB2D-B5E502DB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A257-CD12-C2BA-07F2-2AF6E496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CCE2-2C3D-DCA8-9A3F-EA08A5B9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99EF-534E-F6EC-F130-6A86BE9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D2CA-8C65-059E-BB5E-955297E6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8D7-E074-0E56-0242-77CF3C1C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29401-1325-B00D-5732-39F83BD4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2E6A-D4B9-8DEA-71EC-2D57F903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7452-454B-6546-1459-67A15AF5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D8FD6-C83D-AB35-49F4-3BE86440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918E-F2B3-BBC3-E304-9A5B7AF1E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8D0D9-CB73-1CEB-535A-FE9E31B0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FE34-BBE0-00C2-AA4D-36658FC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05A5-D0A2-C719-E3F3-16709FCB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9047-B65F-3424-A9F0-E9D701B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7439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49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b="0" i="0" kern="1200" dirty="0">
                <a:solidFill>
                  <a:schemeClr val="accent1"/>
                </a:solidFill>
                <a:latin typeface="Helvetica Neue Moyen" charset="0"/>
                <a:ea typeface="+mn-ea"/>
                <a:cs typeface="Helvetica Neue Moyen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51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85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7481-114F-BA62-5017-0B81780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27A4-5462-3DD2-BAAA-E28A75C1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800C-4F83-2155-C75D-E30BE332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906C-3D24-0AE5-F8EF-3C7607AC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4564E-4B52-1C8F-417B-6D9A9E14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E7C4-24EA-F957-8EC5-FF63452A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D506-05BB-D547-EC4D-F77D458F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61F6-9C4A-CD07-8541-201F5187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5C9D-F5F1-4B12-5B81-3B319581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773A-EB77-4A95-6997-5E292D0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7847-1DF2-477B-4404-DE6FC888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D2DA-96D0-8E51-5AAA-EE883E23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6C46-1451-F5F5-A5F4-11AE0E4F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F48E-B51C-3D76-FEFE-853DA482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2A14-C594-6EF5-63D7-33B92D8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5C35-7DC7-DA73-F4C4-34313DE7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6B45-4AD9-E668-D36F-7EC1B0F5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BFFB-18FF-7E35-3DC9-1BBD80DA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C8AA5-6A27-D3D0-22B3-39AF4160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5AD67-3856-FCBC-CCE2-B9D4731F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84E9C-CCB2-F7D7-9B13-9B2D6D9B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F1088-96AE-ED61-6003-73274CD3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7852C-B797-F4E1-6474-FD0AEAE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2F306-948B-2689-0056-4B234FB0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FA95-C6CE-10EB-5E6B-B6B03DD2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EFC9-0602-C9BD-1CFE-EE5A0D1D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68FC9-824D-62AC-1584-C6D987C3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07DE6-089E-8E8A-D134-0C0E3A5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AC3CF-2BC5-6CAB-DA64-E197BDDE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F1F49-5188-C096-8847-A0B92ACC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9707-AAD9-595D-3827-DD2EB879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F0E-5FA9-B850-6497-4D3D379B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DBF-A1CD-0073-D3DE-80F9630B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3F76A-1688-1D8C-3AA6-37421B22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5A6ED-9561-9CB6-D700-51B2A03F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08A0F-1259-D59B-1C47-E9C816EB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712A-9567-3972-6583-3BB966B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D8D0-52C6-F44C-594D-439752AD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328AE-DC9A-0848-0CB1-42CF98A0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303F2-936C-AD84-95C8-EF7CE9BEB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6523E-9DBA-15A8-2B64-2D4B5304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E27-348A-3B8D-D6E6-015018BD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04D0-D947-A3F6-D471-BE1BB0C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A52F2-A1D3-93EF-B604-B096A2A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57DD-755A-1A43-F7A1-AAE9DE4A4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1176-B739-F267-357B-6B8237F6A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3/26/2023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C7FA-A7A1-3FE3-8A11-0F70661E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2DDF-818B-73F2-2790-553CBFE17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39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C4AE0-743B-4BEA-8E8D-5433F0AAE470}"/>
              </a:ext>
            </a:extLst>
          </p:cNvPr>
          <p:cNvSpPr txBox="1"/>
          <p:nvPr/>
        </p:nvSpPr>
        <p:spPr>
          <a:xfrm>
            <a:off x="1343025" y="2363380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fr-FR" sz="5400" dirty="0" err="1">
                <a:solidFill>
                  <a:schemeClr val="bg1"/>
                </a:solidFill>
                <a:latin typeface="Helvetica Neue Moyen" charset="0"/>
                <a:cs typeface="Helvetica Neue Moyen" charset="0"/>
              </a:rPr>
              <a:t>Bumblebee</a:t>
            </a:r>
            <a:endParaRPr kumimoji="0" lang="fr-FR" sz="54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 Moyen" charset="0"/>
              <a:cs typeface="Helvetica Neue Moye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9221F-A215-4DBD-BCC6-AAC1D1E11CF7}"/>
              </a:ext>
            </a:extLst>
          </p:cNvPr>
          <p:cNvSpPr txBox="1"/>
          <p:nvPr/>
        </p:nvSpPr>
        <p:spPr>
          <a:xfrm>
            <a:off x="1343025" y="3429000"/>
            <a:ext cx="5139055" cy="4431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Система </a:t>
            </a:r>
            <a:r>
              <a:rPr lang="ru-RU" sz="16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прайсинга</a:t>
            </a:r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 прогнозирования спроса для розничных продавцов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67145E-52E5-2C8A-1302-8A95A91C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105" y="953119"/>
            <a:ext cx="3349245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2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13115" y="2184203"/>
            <a:ext cx="3500437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Проблемы</a:t>
            </a:r>
            <a:endParaRPr kumimoji="0" lang="fr-FR" sz="5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72263" y="0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3498" y="4138444"/>
            <a:ext cx="3237474" cy="923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Существующие решения есть только в закрытом доступе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3498" y="2328329"/>
            <a:ext cx="2969027" cy="923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prstClr val="white"/>
                </a:solidFill>
                <a:latin typeface="Helvetica Neue Moyen" charset="0"/>
                <a:cs typeface="Helvetica Neue Moyen" charset="0"/>
              </a:rPr>
              <a:t>Непонимание ценообразования у части продавцов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213498" y="670201"/>
            <a:ext cx="3348954" cy="92333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prstClr val="white"/>
                </a:solidFill>
                <a:latin typeface="Helvetica Neue Moyen" charset="0"/>
                <a:cs typeface="Helvetica Neue Moyen" charset="0"/>
              </a:rPr>
              <a:t>Отсутствие прогноза рисков нехватки товаров у многих продавцов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1B1-B426-4BE4-BF52-21D48C84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940050"/>
            <a:ext cx="300458" cy="30045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D3F298-7B03-45E3-9A7D-0C01297A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388" y="2631642"/>
            <a:ext cx="300458" cy="300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0DA220-6087-4844-8D65-3A8DB2A6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4449880"/>
            <a:ext cx="300458" cy="3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7492D-A625-42DF-AA8F-9C7D82931F2C}"/>
              </a:ext>
            </a:extLst>
          </p:cNvPr>
          <p:cNvSpPr/>
          <p:nvPr/>
        </p:nvSpPr>
        <p:spPr>
          <a:xfrm>
            <a:off x="8461248" y="0"/>
            <a:ext cx="37307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3CF97-BB01-4483-BC79-421B886C8554}"/>
              </a:ext>
            </a:extLst>
          </p:cNvPr>
          <p:cNvSpPr txBox="1"/>
          <p:nvPr/>
        </p:nvSpPr>
        <p:spPr>
          <a:xfrm>
            <a:off x="1499780" y="3429000"/>
            <a:ext cx="1156335" cy="24147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latin typeface="Helvetica Neue Normal" charset="0"/>
                <a:cs typeface="Helvetica Neue Normal" charset="0"/>
              </a:rPr>
              <a:t>Backend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DC30B-63CC-4C12-8D8A-4372B0B30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2789" b="-1929"/>
          <a:stretch/>
        </p:blipFill>
        <p:spPr>
          <a:xfrm>
            <a:off x="5622141" y="1450299"/>
            <a:ext cx="7733450" cy="4503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F4A5DF-AB61-474E-A580-920A74E94D57}"/>
              </a:ext>
            </a:extLst>
          </p:cNvPr>
          <p:cNvSpPr txBox="1"/>
          <p:nvPr/>
        </p:nvSpPr>
        <p:spPr>
          <a:xfrm>
            <a:off x="1065402" y="1208015"/>
            <a:ext cx="4032809" cy="609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Наше решение</a:t>
            </a:r>
            <a:endParaRPr kumimoji="0" lang="fr-FR" sz="4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212DF-DBE1-36FC-19BA-6EE1A4898706}"/>
              </a:ext>
            </a:extLst>
          </p:cNvPr>
          <p:cNvSpPr txBox="1"/>
          <p:nvPr/>
        </p:nvSpPr>
        <p:spPr>
          <a:xfrm>
            <a:off x="1675877" y="3670476"/>
            <a:ext cx="865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Python</a:t>
            </a:r>
          </a:p>
          <a:p>
            <a:r>
              <a:rPr lang="en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FastAPI</a:t>
            </a:r>
            <a:endParaRPr lang="ru-RU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MongoDB</a:t>
            </a:r>
            <a:endParaRPr lang="en-RU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03132-43AF-C2AB-5981-D70FD5E49D65}"/>
              </a:ext>
            </a:extLst>
          </p:cNvPr>
          <p:cNvSpPr txBox="1"/>
          <p:nvPr/>
        </p:nvSpPr>
        <p:spPr>
          <a:xfrm>
            <a:off x="1436914" y="4302705"/>
            <a:ext cx="80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4CF1E-50C9-5750-0231-EFA18D1E7EB9}"/>
              </a:ext>
            </a:extLst>
          </p:cNvPr>
          <p:cNvSpPr txBox="1"/>
          <p:nvPr/>
        </p:nvSpPr>
        <p:spPr>
          <a:xfrm>
            <a:off x="1702002" y="449801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NodeJS</a:t>
            </a:r>
            <a:endParaRPr lang="en-RU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B39BD-AD4A-BD2C-B3CA-6D3DADBA5275}"/>
              </a:ext>
            </a:extLst>
          </p:cNvPr>
          <p:cNvSpPr txBox="1"/>
          <p:nvPr/>
        </p:nvSpPr>
        <p:spPr>
          <a:xfrm>
            <a:off x="1448278" y="51549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</a:t>
            </a:r>
            <a:endParaRPr lang="en-RU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E7E9E-B496-BF07-6F42-66F93AAF60EB}"/>
              </a:ext>
            </a:extLst>
          </p:cNvPr>
          <p:cNvSpPr txBox="1"/>
          <p:nvPr/>
        </p:nvSpPr>
        <p:spPr>
          <a:xfrm>
            <a:off x="1702001" y="5396463"/>
            <a:ext cx="73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PyTorch</a:t>
            </a: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LSTM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484D6C-79FC-39EF-A23B-7239C90623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6233" r="6233"/>
          <a:stretch/>
        </p:blipFill>
        <p:spPr/>
      </p:pic>
    </p:spTree>
    <p:extLst>
      <p:ext uri="{BB962C8B-B14F-4D97-AF65-F5344CB8AC3E}">
        <p14:creationId xmlns:p14="http://schemas.microsoft.com/office/powerpoint/2010/main" val="97824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BDDA0-2002-FF3C-D7ED-EC2F0EC2B6D5}"/>
              </a:ext>
            </a:extLst>
          </p:cNvPr>
          <p:cNvSpPr txBox="1"/>
          <p:nvPr/>
        </p:nvSpPr>
        <p:spPr>
          <a:xfrm>
            <a:off x="668215" y="738553"/>
            <a:ext cx="793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ML System Design</a:t>
            </a:r>
            <a:endParaRPr lang="en-RU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7C2F6-6AB0-3F54-79B3-AE38D7C036EF}"/>
              </a:ext>
            </a:extLst>
          </p:cNvPr>
          <p:cNvSpPr txBox="1"/>
          <p:nvPr/>
        </p:nvSpPr>
        <p:spPr>
          <a:xfrm>
            <a:off x="2756818" y="3502576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  <a:r>
              <a:rPr lang="en-RU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lack box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CE8D6-907C-55D3-A016-C828DBE1784F}"/>
              </a:ext>
            </a:extLst>
          </p:cNvPr>
          <p:cNvSpPr txBox="1"/>
          <p:nvPr/>
        </p:nvSpPr>
        <p:spPr>
          <a:xfrm>
            <a:off x="7426542" y="331791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RecSys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5547C-D0CC-A153-1B9F-B4916CD47A6A}"/>
              </a:ext>
            </a:extLst>
          </p:cNvPr>
          <p:cNvSpPr txBox="1"/>
          <p:nvPr/>
        </p:nvSpPr>
        <p:spPr>
          <a:xfrm>
            <a:off x="419450" y="1677798"/>
            <a:ext cx="4521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3 модели: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Краткосрочное прогнозирование (несколько дней)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Среднесрочное планирование (неделя)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Долгосрочное планирование (180 дней)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E17ED-F226-477E-F2D1-D228239E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47" y="3137199"/>
            <a:ext cx="3388603" cy="14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D64873-A62D-9183-B132-06886F028E7B}"/>
              </a:ext>
            </a:extLst>
          </p:cNvPr>
          <p:cNvSpPr/>
          <p:nvPr/>
        </p:nvSpPr>
        <p:spPr>
          <a:xfrm>
            <a:off x="75501" y="3429000"/>
            <a:ext cx="1669409" cy="88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Предыдущий спрос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546474-EAEA-BD92-495B-D2EB412B487D}"/>
              </a:ext>
            </a:extLst>
          </p:cNvPr>
          <p:cNvCxnSpPr/>
          <p:nvPr/>
        </p:nvCxnSpPr>
        <p:spPr>
          <a:xfrm>
            <a:off x="1837189" y="3871908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75D782-D600-DE8A-D862-17D71E521732}"/>
              </a:ext>
            </a:extLst>
          </p:cNvPr>
          <p:cNvSpPr/>
          <p:nvPr/>
        </p:nvSpPr>
        <p:spPr>
          <a:xfrm>
            <a:off x="75501" y="4874004"/>
            <a:ext cx="1669409" cy="882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Метаинформация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572E802-0BAB-F79C-36BE-0EDD2297C902}"/>
              </a:ext>
            </a:extLst>
          </p:cNvPr>
          <p:cNvSpPr/>
          <p:nvPr/>
        </p:nvSpPr>
        <p:spPr>
          <a:xfrm>
            <a:off x="75501" y="5972961"/>
            <a:ext cx="1669409" cy="75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Цена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0CF308F-7E8A-633D-1336-273670524689}"/>
              </a:ext>
            </a:extLst>
          </p:cNvPr>
          <p:cNvCxnSpPr/>
          <p:nvPr/>
        </p:nvCxnSpPr>
        <p:spPr>
          <a:xfrm>
            <a:off x="1837189" y="5276675"/>
            <a:ext cx="35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2937B69-15C6-3A1C-7601-CDE0BDD9D6FC}"/>
              </a:ext>
            </a:extLst>
          </p:cNvPr>
          <p:cNvSpPr/>
          <p:nvPr/>
        </p:nvSpPr>
        <p:spPr>
          <a:xfrm>
            <a:off x="2575420" y="4991450"/>
            <a:ext cx="2927758" cy="765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 layer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7C33494-0031-568A-1416-58A0A7391A5C}"/>
              </a:ext>
            </a:extLst>
          </p:cNvPr>
          <p:cNvCxnSpPr/>
          <p:nvPr/>
        </p:nvCxnSpPr>
        <p:spPr>
          <a:xfrm>
            <a:off x="1837189" y="6384022"/>
            <a:ext cx="453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756F680-46AD-27FB-98AD-0959109BCA42}"/>
              </a:ext>
            </a:extLst>
          </p:cNvPr>
          <p:cNvCxnSpPr/>
          <p:nvPr/>
        </p:nvCxnSpPr>
        <p:spPr>
          <a:xfrm>
            <a:off x="5578679" y="5276675"/>
            <a:ext cx="78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841A9C9-0F9F-34D6-53E0-266CF08FDC63}"/>
              </a:ext>
            </a:extLst>
          </p:cNvPr>
          <p:cNvCxnSpPr/>
          <p:nvPr/>
        </p:nvCxnSpPr>
        <p:spPr>
          <a:xfrm>
            <a:off x="5788404" y="3870470"/>
            <a:ext cx="578840" cy="1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932FD24-16B7-4DDC-9909-9A321A2D6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6"/>
          <a:stretch/>
        </p:blipFill>
        <p:spPr>
          <a:xfrm>
            <a:off x="6688824" y="4479152"/>
            <a:ext cx="2404516" cy="1493809"/>
          </a:xfrm>
          <a:prstGeom prst="rect">
            <a:avLst/>
          </a:prstGeom>
        </p:spPr>
      </p:pic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4AB141B-6230-47E2-3969-C8C0A75A6E8C}"/>
              </a:ext>
            </a:extLst>
          </p:cNvPr>
          <p:cNvSpPr/>
          <p:nvPr/>
        </p:nvSpPr>
        <p:spPr>
          <a:xfrm>
            <a:off x="9320169" y="4874004"/>
            <a:ext cx="1702965" cy="620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Спрос</a:t>
            </a:r>
          </a:p>
        </p:txBody>
      </p:sp>
    </p:spTree>
    <p:extLst>
      <p:ext uri="{BB962C8B-B14F-4D97-AF65-F5344CB8AC3E}">
        <p14:creationId xmlns:p14="http://schemas.microsoft.com/office/powerpoint/2010/main" val="17181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D4C0B-AE17-EC13-0B22-34CF5C22EE0C}"/>
              </a:ext>
            </a:extLst>
          </p:cNvPr>
          <p:cNvSpPr txBox="1"/>
          <p:nvPr/>
        </p:nvSpPr>
        <p:spPr>
          <a:xfrm>
            <a:off x="1098958" y="360727"/>
            <a:ext cx="559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Примерная прибыль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BC383-D2D0-0F2B-E817-635B7DCE1CFA}"/>
              </a:ext>
            </a:extLst>
          </p:cNvPr>
          <p:cNvSpPr txBox="1"/>
          <p:nvPr/>
        </p:nvSpPr>
        <p:spPr>
          <a:xfrm>
            <a:off x="553673" y="1208015"/>
            <a:ext cx="2759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MAE = 1.3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Прирост по сравнению с </a:t>
            </a:r>
            <a:r>
              <a:rPr lang="ru-RU" dirty="0" err="1"/>
              <a:t>бейзлайном</a:t>
            </a:r>
            <a:r>
              <a:rPr lang="ru-RU" dirty="0"/>
              <a:t> в выручке – в среднем 6 рублей на товар в день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7E7F75-6130-6BC3-3648-9DFD79F3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82" y="1208015"/>
            <a:ext cx="7188663" cy="35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04925" y="2185499"/>
            <a:ext cx="350043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Планы на будущее</a:t>
            </a:r>
            <a:endParaRPr kumimoji="0" lang="fr-FR" sz="5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771367" y="0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3498" y="564638"/>
            <a:ext cx="283297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prstClr val="white"/>
                </a:solidFill>
                <a:latin typeface="Helvetica Neue Moyen" charset="0"/>
                <a:cs typeface="Helvetica Neue Moyen" charset="0"/>
              </a:rPr>
              <a:t>Авторизация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213497" y="936796"/>
            <a:ext cx="2635476" cy="7968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За 3 недели создать личный кабинет магазина, из которого будет доступ только к его истории транзакций</a:t>
            </a:r>
            <a:endParaRPr lang="en-US" dirty="0">
              <a:solidFill>
                <a:prstClr val="white"/>
              </a:solidFill>
              <a:latin typeface="Helvetica Neue Normal" charset="0"/>
              <a:cs typeface="Helvetica Neue Norm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3496" y="2194648"/>
            <a:ext cx="2742525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Доработка модели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184211" y="2516036"/>
            <a:ext cx="2635476" cy="519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ru-RU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Расширение данных, более долгосрочный прогноз.</a:t>
            </a:r>
            <a:endParaRPr lang="en-US" dirty="0">
              <a:solidFill>
                <a:prstClr val="white"/>
              </a:solidFill>
              <a:latin typeface="Helvetica Neue Normal" charset="0"/>
              <a:cs typeface="Helvetica Neue Normal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1B1-B426-4BE4-BF52-21D48C84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7007" y="571957"/>
            <a:ext cx="300458" cy="30045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D3F298-7B03-45E3-9A7D-0C01297A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1232" y="2213636"/>
            <a:ext cx="302400" cy="302400"/>
          </a:xfrm>
          <a:prstGeom prst="rect">
            <a:avLst/>
          </a:prstGeom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CC8D8C62-EC85-A744-D23A-F7B93ABA2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7007" y="3886581"/>
            <a:ext cx="300458" cy="300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2F4C7-2FCD-68A5-14B4-BFB5F4B1A328}"/>
              </a:ext>
            </a:extLst>
          </p:cNvPr>
          <p:cNvSpPr txBox="1"/>
          <p:nvPr/>
        </p:nvSpPr>
        <p:spPr>
          <a:xfrm>
            <a:off x="8086557" y="3682867"/>
            <a:ext cx="356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Moyen" charset="0"/>
              </a:rPr>
              <a:t>Учёт новых параметров, улучшение качества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Moyen" charset="0"/>
              <a:ea typeface="+mn-ea"/>
              <a:cs typeface="Helvetica Neue Moye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82C9D-40E4-1F7E-D51C-E72337C930BF}"/>
              </a:ext>
            </a:extLst>
          </p:cNvPr>
          <p:cNvSpPr txBox="1"/>
          <p:nvPr/>
        </p:nvSpPr>
        <p:spPr>
          <a:xfrm>
            <a:off x="8086557" y="4608035"/>
            <a:ext cx="3355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prstClr val="white"/>
                </a:solidFill>
                <a:latin typeface="Helvetica Neue Normal" charset="0"/>
                <a:cs typeface="Helvetica Neue Normal" charset="0"/>
              </a:rPr>
              <a:t>За 2 недели улучшить оценку валидности документа </a:t>
            </a:r>
            <a:endParaRPr lang="en-US" sz="1200" dirty="0">
              <a:solidFill>
                <a:prstClr val="white"/>
              </a:solidFill>
              <a:latin typeface="Helvetica Neue Normal" charset="0"/>
              <a:cs typeface="Helvetica Neue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9712855-C820-40D3-9B8E-6E61B1D6836F}"/>
              </a:ext>
            </a:extLst>
          </p:cNvPr>
          <p:cNvSpPr/>
          <p:nvPr/>
        </p:nvSpPr>
        <p:spPr>
          <a:xfrm>
            <a:off x="0" y="3543300"/>
            <a:ext cx="12192000" cy="3314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 Normal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AAC3F-1619-480A-A195-3D69726955FB}"/>
              </a:ext>
            </a:extLst>
          </p:cNvPr>
          <p:cNvSpPr txBox="1"/>
          <p:nvPr/>
        </p:nvSpPr>
        <p:spPr>
          <a:xfrm>
            <a:off x="639629" y="4827061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Евгений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Пахалюк</a:t>
            </a: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144CF-BC22-47DD-BB90-756F6629D4C1}"/>
              </a:ext>
            </a:extLst>
          </p:cNvPr>
          <p:cNvSpPr txBox="1"/>
          <p:nvPr/>
        </p:nvSpPr>
        <p:spPr>
          <a:xfrm>
            <a:off x="693871" y="5553526"/>
            <a:ext cx="1750219" cy="8647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ML dev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Helvetica Neue Fin" charset="0"/>
              <a:cs typeface="Helvetica Neue Fin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@</a:t>
            </a:r>
            <a:r>
              <a:rPr lang="en-US" sz="1200" dirty="0" err="1">
                <a:latin typeface="Helvetica Neue Fin" charset="0"/>
                <a:cs typeface="Helvetica Neue Fin" charset="0"/>
              </a:rPr>
              <a:t>eugeny_pakhalyuk</a:t>
            </a:r>
            <a:r>
              <a:rPr lang="en-US" sz="1200" dirty="0">
                <a:latin typeface="Helvetica Neue Fin" charset="0"/>
                <a:cs typeface="Helvetica Neue Fin" charset="0"/>
              </a:rPr>
              <a:t> </a:t>
            </a:r>
            <a:endParaRPr kumimoji="0" lang="fr-FR" sz="120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Helvetica Neue Fin" charset="0"/>
              <a:cs typeface="Helvetica Neue F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47D15-2D19-4B20-84EA-451D1D29A460}"/>
              </a:ext>
            </a:extLst>
          </p:cNvPr>
          <p:cNvSpPr txBox="1"/>
          <p:nvPr/>
        </p:nvSpPr>
        <p:spPr>
          <a:xfrm>
            <a:off x="2946807" y="4827061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Максим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Трофимов</a:t>
            </a: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1D999-3C11-47F9-A735-C036DAA4E2CD}"/>
              </a:ext>
            </a:extLst>
          </p:cNvPr>
          <p:cNvSpPr txBox="1"/>
          <p:nvPr/>
        </p:nvSpPr>
        <p:spPr>
          <a:xfrm>
            <a:off x="3001049" y="5553526"/>
            <a:ext cx="1750219" cy="8660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Backend dev</a:t>
            </a: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@trofik00777 </a:t>
            </a:r>
            <a:endParaRPr lang="fr-FR" sz="1200" dirty="0">
              <a:latin typeface="Helvetica Neue Fin" charset="0"/>
              <a:cs typeface="Helvetica Neue Fin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BF71B-5A71-4805-9370-F4AA5B561595}"/>
              </a:ext>
            </a:extLst>
          </p:cNvPr>
          <p:cNvSpPr txBox="1"/>
          <p:nvPr/>
        </p:nvSpPr>
        <p:spPr>
          <a:xfrm>
            <a:off x="7510343" y="4827061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Михаил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Степановский</a:t>
            </a: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6B083C-9CC5-427A-8E68-404904F0C854}"/>
              </a:ext>
            </a:extLst>
          </p:cNvPr>
          <p:cNvSpPr txBox="1"/>
          <p:nvPr/>
        </p:nvSpPr>
        <p:spPr>
          <a:xfrm>
            <a:off x="7436536" y="5544818"/>
            <a:ext cx="1750219" cy="8660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ML Researcher</a:t>
            </a: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@Mishanya43</a:t>
            </a:r>
            <a:endParaRPr lang="fr-FR" sz="1200" dirty="0">
              <a:latin typeface="Helvetica Neue Fin" charset="0"/>
              <a:cs typeface="Helvetica Neue Fin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CCFABD-EFFF-46B7-AF23-36818F5EC12F}"/>
              </a:ext>
            </a:extLst>
          </p:cNvPr>
          <p:cNvSpPr txBox="1"/>
          <p:nvPr/>
        </p:nvSpPr>
        <p:spPr>
          <a:xfrm>
            <a:off x="9689472" y="4827815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Даниил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chemeClr val="accent1"/>
                </a:solidFill>
                <a:latin typeface="Helvetica Neue Moyen" charset="0"/>
                <a:cs typeface="Helvetica Neue Normal" charset="0"/>
              </a:rPr>
              <a:t>Захаров</a:t>
            </a: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0F760A-B2A1-4FCD-BB91-BB6E31591D00}"/>
              </a:ext>
            </a:extLst>
          </p:cNvPr>
          <p:cNvSpPr txBox="1"/>
          <p:nvPr/>
        </p:nvSpPr>
        <p:spPr>
          <a:xfrm>
            <a:off x="9743714" y="5554280"/>
            <a:ext cx="1750219" cy="8647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ML Researcher</a:t>
            </a: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fr-FR" sz="1200" dirty="0">
                <a:latin typeface="Helvetica Neue Fin" charset="0"/>
                <a:cs typeface="Helvetica Neue Fin" charset="0"/>
              </a:rPr>
              <a:t>@zakharchik_me</a:t>
            </a:r>
          </a:p>
        </p:txBody>
      </p:sp>
      <p:sp>
        <p:nvSpPr>
          <p:cNvPr id="21" name="TextBox 127">
            <a:extLst>
              <a:ext uri="{FF2B5EF4-FFF2-40B4-BE49-F238E27FC236}">
                <a16:creationId xmlns:a16="http://schemas.microsoft.com/office/drawing/2014/main" id="{10AC4243-DE3E-41CD-AE47-53C1BAF4747C}"/>
              </a:ext>
            </a:extLst>
          </p:cNvPr>
          <p:cNvSpPr txBox="1"/>
          <p:nvPr/>
        </p:nvSpPr>
        <p:spPr>
          <a:xfrm>
            <a:off x="1343025" y="1175409"/>
            <a:ext cx="4744889" cy="664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ru-RU" sz="5400" dirty="0">
                <a:latin typeface="Helvetica Neue Moyen" charset="0"/>
                <a:ea typeface="Helvetica Neue Normal" charset="0"/>
                <a:cs typeface="Helvetica Neue Normal" charset="0"/>
              </a:rPr>
              <a:t>Наша команда</a:t>
            </a:r>
            <a:endParaRPr lang="en-US" sz="5400" dirty="0">
              <a:latin typeface="Helvetica Neue Moyen" charset="0"/>
              <a:ea typeface="Helvetica Neue Normal" charset="0"/>
              <a:cs typeface="Helvetica Neue Norm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2EE1-9079-5933-41B6-76098C7F317A}"/>
              </a:ext>
            </a:extLst>
          </p:cNvPr>
          <p:cNvSpPr txBox="1"/>
          <p:nvPr/>
        </p:nvSpPr>
        <p:spPr>
          <a:xfrm>
            <a:off x="5189895" y="4818353"/>
            <a:ext cx="1862900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Helvetica Neue Moyen" charset="0"/>
                <a:cs typeface="Helvetica Neue Normal" charset="0"/>
              </a:rPr>
              <a:t>Михаил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 Neue Moyen" charset="0"/>
                <a:ea typeface="+mn-ea"/>
                <a:cs typeface="Helvetica Neue Normal" charset="0"/>
              </a:rPr>
              <a:t>Ганин</a:t>
            </a:r>
            <a:endParaRPr kumimoji="0" lang="fr-FR" sz="180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 Moyen" charset="0"/>
              <a:ea typeface="+mn-ea"/>
              <a:cs typeface="Helvetica Neue Norm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54254-1DF5-9A8D-3686-A1F402A55E27}"/>
              </a:ext>
            </a:extLst>
          </p:cNvPr>
          <p:cNvSpPr txBox="1"/>
          <p:nvPr/>
        </p:nvSpPr>
        <p:spPr>
          <a:xfrm>
            <a:off x="5244137" y="5544818"/>
            <a:ext cx="1750219" cy="8647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Frontend dev</a:t>
            </a:r>
          </a:p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DevOps</a:t>
            </a:r>
          </a:p>
          <a:p>
            <a:pPr algn="ctr">
              <a:lnSpc>
                <a:spcPct val="120000"/>
              </a:lnSpc>
              <a:defRPr/>
            </a:pPr>
            <a:endParaRPr lang="en-US" sz="1200" dirty="0">
              <a:latin typeface="Helvetica Neue Fin" charset="0"/>
              <a:cs typeface="Helvetica Neue Fin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200" dirty="0">
                <a:latin typeface="Helvetica Neue Fin" charset="0"/>
                <a:cs typeface="Helvetica Neue Fin" charset="0"/>
              </a:rPr>
              <a:t>@mishaganin </a:t>
            </a:r>
            <a:endParaRPr lang="fr-FR" sz="1200" dirty="0">
              <a:latin typeface="Helvetica Neue Fin" charset="0"/>
              <a:cs typeface="Helvetica Neue Fin" charset="0"/>
            </a:endParaRPr>
          </a:p>
        </p:txBody>
      </p:sp>
      <p:pic>
        <p:nvPicPr>
          <p:cNvPr id="10" name="Picture Placeholder 9" descr="A person taking a selfie&#10;&#10;Description automatically generated">
            <a:extLst>
              <a:ext uri="{FF2B5EF4-FFF2-40B4-BE49-F238E27FC236}">
                <a16:creationId xmlns:a16="http://schemas.microsoft.com/office/drawing/2014/main" id="{134D6471-AA8D-E177-7E8E-7041BA425B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12891"/>
          <a:stretch>
            <a:fillRect/>
          </a:stretch>
        </p:blipFill>
        <p:spPr>
          <a:xfrm>
            <a:off x="636481" y="2601353"/>
            <a:ext cx="1864997" cy="1866477"/>
          </a:xfrm>
        </p:spPr>
      </p:pic>
      <p:pic>
        <p:nvPicPr>
          <p:cNvPr id="35" name="Picture Placeholder 4">
            <a:extLst>
              <a:ext uri="{FF2B5EF4-FFF2-40B4-BE49-F238E27FC236}">
                <a16:creationId xmlns:a16="http://schemas.microsoft.com/office/drawing/2014/main" id="{EB661442-B353-08CD-26AB-8A5593436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/>
        </p:blipFill>
        <p:spPr>
          <a:xfrm>
            <a:off x="9814426" y="2658869"/>
            <a:ext cx="1864997" cy="1866477"/>
          </a:xfrm>
          <a:prstGeom prst="ellipse">
            <a:avLst/>
          </a:prstGeom>
          <a:solidFill>
            <a:schemeClr val="tx1"/>
          </a:solidFill>
        </p:spPr>
      </p:pic>
      <p:pic>
        <p:nvPicPr>
          <p:cNvPr id="41" name="Picture Placeholder 40" descr="A picture containing person, building, outdoor&#10;&#10;Description automatically generated">
            <a:extLst>
              <a:ext uri="{FF2B5EF4-FFF2-40B4-BE49-F238E27FC236}">
                <a16:creationId xmlns:a16="http://schemas.microsoft.com/office/drawing/2014/main" id="{3B2253B6-6C92-48F5-4D9E-8176EBFD7D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1049" y="2601352"/>
            <a:ext cx="1864997" cy="1866477"/>
          </a:xfrm>
        </p:spPr>
      </p:pic>
      <p:pic>
        <p:nvPicPr>
          <p:cNvPr id="18" name=" 17">
            <a:extLst>
              <a:ext uri="{FF2B5EF4-FFF2-40B4-BE49-F238E27FC236}">
                <a16:creationId xmlns:a16="http://schemas.microsoft.com/office/drawing/2014/main" id="{63553145-921C-5A58-B0B4-3E17ABC9C88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l="43" r="43"/>
          <a:stretch/>
        </p:blipFill>
        <p:spPr>
          <a:xfrm>
            <a:off x="5218113" y="2659063"/>
            <a:ext cx="1865312" cy="1866900"/>
          </a:xfrm>
        </p:spPr>
      </p:pic>
      <p:pic>
        <p:nvPicPr>
          <p:cNvPr id="16" name=" 15">
            <a:extLst>
              <a:ext uri="{FF2B5EF4-FFF2-40B4-BE49-F238E27FC236}">
                <a16:creationId xmlns:a16="http://schemas.microsoft.com/office/drawing/2014/main" id="{54221AD6-4B9B-CFFE-E160-9CD449C6FA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t="13422" b="13422"/>
          <a:stretch/>
        </p:blipFill>
        <p:spPr>
          <a:xfrm>
            <a:off x="7516451" y="2658869"/>
            <a:ext cx="1865312" cy="1866900"/>
          </a:xfrm>
        </p:spPr>
      </p:pic>
    </p:spTree>
    <p:extLst>
      <p:ext uri="{BB962C8B-B14F-4D97-AF65-F5344CB8AC3E}">
        <p14:creationId xmlns:p14="http://schemas.microsoft.com/office/powerpoint/2010/main" val="18893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180</Words>
  <Application>Microsoft Office PowerPoint</Application>
  <PresentationFormat>Широкоэкранный</PresentationFormat>
  <Paragraphs>72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Fin</vt:lpstr>
      <vt:lpstr>Helvetica Neue Moyen</vt:lpstr>
      <vt:lpstr>Helvetica Neue Normal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system design</dc:title>
  <dc:creator>Женя</dc:creator>
  <cp:lastModifiedBy>Пахалюк Евгений Эдуардович</cp:lastModifiedBy>
  <cp:revision>12</cp:revision>
  <dcterms:created xsi:type="dcterms:W3CDTF">2022-08-27T15:04:50Z</dcterms:created>
  <dcterms:modified xsi:type="dcterms:W3CDTF">2023-03-26T12:56:27Z</dcterms:modified>
</cp:coreProperties>
</file>