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C5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0" Target="slides/slide24.xml" Type="http://schemas.openxmlformats.org/officeDocument/2006/relationships/slide"/><Relationship Id="rId27" Target="slides/slide21.xml" Type="http://schemas.openxmlformats.org/officeDocument/2006/relationships/slide"/><Relationship Id="rId26" Target="slides/slide20.xml" Type="http://schemas.openxmlformats.org/officeDocument/2006/relationships/slide"/><Relationship Id="rId25" Target="slides/slide19.xml" Type="http://schemas.openxmlformats.org/officeDocument/2006/relationships/slide"/><Relationship Id="rId24" Target="slides/slide18.xml" Type="http://schemas.openxmlformats.org/officeDocument/2006/relationships/slide"/><Relationship Id="rId21" Target="slides/slide15.xml" Type="http://schemas.openxmlformats.org/officeDocument/2006/relationships/slide"/><Relationship Id="rId19" Target="slides/slide13.xml" Type="http://schemas.openxmlformats.org/officeDocument/2006/relationships/slide"/><Relationship Id="rId20" Target="slides/slide14.xml" Type="http://schemas.openxmlformats.org/officeDocument/2006/relationships/slide"/><Relationship Id="rId18" Target="slides/slide12.xml" Type="http://schemas.openxmlformats.org/officeDocument/2006/relationships/slide"/><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10" Target="slides/slide4.xml" Type="http://schemas.openxmlformats.org/officeDocument/2006/relationships/slide"/><Relationship Id="rId9" Target="slides/slide3.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slides/slide17.xml" Type="http://schemas.openxmlformats.org/officeDocument/2006/relationships/slide"/><Relationship Id="rId29" Target="slides/slide23.xml" Type="http://schemas.openxmlformats.org/officeDocument/2006/relationships/slide"/><Relationship Id="rId2" Target="viewProps.xml" Type="http://schemas.openxmlformats.org/officeDocument/2006/relationships/viewProps"/><Relationship Id="rId22" Target="slides/slide16.xml" Type="http://schemas.openxmlformats.org/officeDocument/2006/relationships/slide"/><Relationship Id="rId28" Target="slides/slide22.xml" Type="http://schemas.openxmlformats.org/officeDocument/2006/relationships/slide"/><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numCol="1" rIns="91440" rtlCol="0" tIns="45720" vert="horz"/>
          <a:lstStyle>
            <a:lvl1pPr algn="r">
              <a:defRPr sz="1200"/>
            </a:lvl1pPr>
          </a:lstStyle>
          <a:p>
            <a:fld id="{71BD0043-6574-5848-8D69-8F29EE8B230C}" type="datetimeFigureOut">
              <a:rPr lang="en-US" smtClean="0"/>
              <a:t>2/22/2019</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numCol="1"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numCol="1" rIns="91440" rtlCol="0" tIns="45720"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numCol="1"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numCol="1" rIns="91440" rtlCol="0" tIns="45720" vert="horz"/>
          <a:lstStyle>
            <a:lvl1pPr algn="r">
              <a:defRPr sz="1200"/>
            </a:lvl1pPr>
          </a:lstStyle>
          <a:p>
            <a:fld id="{218A23CB-6D26-D242-88E2-441213B70309}" type="slidenum">
              <a:rPr lang="en-US" smtClean="0"/>
              <a:t>‹#›</a:t>
            </a:fld>
            <a:endParaRPr lang="en-US"/>
          </a:p>
        </p:txBody>
      </p:sp>
    </p:spTree>
    <p:extLst>
      <p:ext uri="{BB962C8B-B14F-4D97-AF65-F5344CB8AC3E}">
        <p14:creationId xmlns:p14="http://schemas.microsoft.com/office/powerpoint/2010/main" val="84020032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1.xml" Type="http://schemas.openxmlformats.org/officeDocument/2006/relationships/slide"/><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2" Target="../slides/slide14.xml" Type="http://schemas.openxmlformats.org/officeDocument/2006/relationships/slide"/><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2" Target="../slides/slide15.xml" Type="http://schemas.openxmlformats.org/officeDocument/2006/relationships/slide"/><Relationship Id="rId1" Target="../notesMasters/notesMaster1.xml" Type="http://schemas.openxmlformats.org/officeDocument/2006/relationships/notesMaster"/></Relationships>
</file>

<file path=ppt/notesSlides/_rels/notesSlide12.xml.rels><?xml version="1.0" encoding="UTF-8" standalone="yes"?><Relationships xmlns="http://schemas.openxmlformats.org/package/2006/relationships"><Relationship Id="rId2" Target="../slides/slide16.xml" Type="http://schemas.openxmlformats.org/officeDocument/2006/relationships/slide"/><Relationship Id="rId1" Target="../notesMasters/notesMaster1.xml" Type="http://schemas.openxmlformats.org/officeDocument/2006/relationships/notesMaster"/></Relationships>
</file>

<file path=ppt/notesSlides/_rels/notesSlide13.xml.rels><?xml version="1.0" encoding="UTF-8" standalone="yes"?><Relationships xmlns="http://schemas.openxmlformats.org/package/2006/relationships"><Relationship Id="rId2" Target="../slides/slide22.xml" Type="http://schemas.openxmlformats.org/officeDocument/2006/relationships/slide"/><Relationship Id="rId1" Target="../notesMasters/notesMaster1.xml" Type="http://schemas.openxmlformats.org/officeDocument/2006/relationships/notesMaster"/></Relationships>
</file>

<file path=ppt/notesSlides/_rels/notesSlide14.xml.rels><?xml version="1.0" encoding="UTF-8" standalone="yes"?><Relationships xmlns="http://schemas.openxmlformats.org/package/2006/relationships"><Relationship Id="rId2" Target="../slides/slide23.xml" Type="http://schemas.openxmlformats.org/officeDocument/2006/relationships/slide"/><Relationship Id="rId1" Target="../notesMasters/notesMaster1.xml" Type="http://schemas.openxmlformats.org/officeDocument/2006/relationships/notesMaster"/></Relationships>
</file>

<file path=ppt/notesSlides/_rels/notesSlide15.xml.rels><?xml version="1.0" encoding="UTF-8" standalone="yes"?><Relationships xmlns="http://schemas.openxmlformats.org/package/2006/relationships"><Relationship Id="rId2" Target="../slides/slide24.xml" Type="http://schemas.openxmlformats.org/officeDocument/2006/relationships/slide"/><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2" Target="../slides/slide3.xml" Type="http://schemas.openxmlformats.org/officeDocument/2006/relationships/slide"/><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2" Target="../slides/slide4.xml" Type="http://schemas.openxmlformats.org/officeDocument/2006/relationships/slide"/><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2" Target="../slides/slide5.xml" Type="http://schemas.openxmlformats.org/officeDocument/2006/relationships/slide"/><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2" Target="../slides/slide6.xml" Type="http://schemas.openxmlformats.org/officeDocument/2006/relationships/slide"/><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2" Target="../slides/slide7.xml" Type="http://schemas.openxmlformats.org/officeDocument/2006/relationships/slide"/><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2" Target="../slides/slide8.xml" Type="http://schemas.openxmlformats.org/officeDocument/2006/relationships/slide"/><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2" Target="../slides/slide9.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1</a:t>
            </a:fld>
            <a:endParaRPr lang="en-US"/>
          </a:p>
        </p:txBody>
      </p:sp>
    </p:spTree>
    <p:extLst>
      <p:ext uri="{BB962C8B-B14F-4D97-AF65-F5344CB8AC3E}">
        <p14:creationId xmlns:p14="http://schemas.microsoft.com/office/powerpoint/2010/main" val="275399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14</a:t>
            </a:fld>
            <a:endParaRPr lang="en-US"/>
          </a:p>
        </p:txBody>
      </p:sp>
    </p:spTree>
    <p:extLst>
      <p:ext uri="{BB962C8B-B14F-4D97-AF65-F5344CB8AC3E}">
        <p14:creationId xmlns:p14="http://schemas.microsoft.com/office/powerpoint/2010/main" val="1607705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14</a:t>
            </a:fld>
            <a:endParaRPr lang="en-US"/>
          </a:p>
        </p:txBody>
      </p:sp>
    </p:spTree>
    <p:extLst>
      <p:ext uri="{BB962C8B-B14F-4D97-AF65-F5344CB8AC3E}">
        <p14:creationId xmlns:p14="http://schemas.microsoft.com/office/powerpoint/2010/main" val="1607705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16</a:t>
            </a:fld>
            <a:endParaRPr lang="en-US"/>
          </a:p>
        </p:txBody>
      </p:sp>
    </p:spTree>
    <p:extLst>
      <p:ext uri="{BB962C8B-B14F-4D97-AF65-F5344CB8AC3E}">
        <p14:creationId xmlns:p14="http://schemas.microsoft.com/office/powerpoint/2010/main" val="1905941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22</a:t>
            </a:fld>
            <a:endParaRPr lang="en-US"/>
          </a:p>
        </p:txBody>
      </p:sp>
    </p:spTree>
    <p:extLst>
      <p:ext uri="{BB962C8B-B14F-4D97-AF65-F5344CB8AC3E}">
        <p14:creationId xmlns:p14="http://schemas.microsoft.com/office/powerpoint/2010/main" val="4158616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23</a:t>
            </a:fld>
            <a:endParaRPr lang="en-US"/>
          </a:p>
        </p:txBody>
      </p:sp>
    </p:spTree>
    <p:extLst>
      <p:ext uri="{BB962C8B-B14F-4D97-AF65-F5344CB8AC3E}">
        <p14:creationId xmlns:p14="http://schemas.microsoft.com/office/powerpoint/2010/main" val="1241954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24</a:t>
            </a:fld>
            <a:endParaRPr lang="en-US"/>
          </a:p>
        </p:txBody>
      </p:sp>
    </p:spTree>
    <p:extLst>
      <p:ext uri="{BB962C8B-B14F-4D97-AF65-F5344CB8AC3E}">
        <p14:creationId xmlns:p14="http://schemas.microsoft.com/office/powerpoint/2010/main" val="289424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2</a:t>
            </a:fld>
            <a:endParaRPr lang="en-US"/>
          </a:p>
        </p:txBody>
      </p:sp>
    </p:spTree>
    <p:extLst>
      <p:ext uri="{BB962C8B-B14F-4D97-AF65-F5344CB8AC3E}">
        <p14:creationId xmlns:p14="http://schemas.microsoft.com/office/powerpoint/2010/main" val="2097183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3</a:t>
            </a:fld>
            <a:endParaRPr lang="en-US"/>
          </a:p>
        </p:txBody>
      </p:sp>
    </p:spTree>
    <p:extLst>
      <p:ext uri="{BB962C8B-B14F-4D97-AF65-F5344CB8AC3E}">
        <p14:creationId xmlns:p14="http://schemas.microsoft.com/office/powerpoint/2010/main" val="3957839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4</a:t>
            </a:fld>
            <a:endParaRPr lang="en-US"/>
          </a:p>
        </p:txBody>
      </p:sp>
    </p:spTree>
    <p:extLst>
      <p:ext uri="{BB962C8B-B14F-4D97-AF65-F5344CB8AC3E}">
        <p14:creationId xmlns:p14="http://schemas.microsoft.com/office/powerpoint/2010/main" val="419902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5</a:t>
            </a:fld>
            <a:endParaRPr lang="en-US"/>
          </a:p>
        </p:txBody>
      </p:sp>
    </p:spTree>
    <p:extLst>
      <p:ext uri="{BB962C8B-B14F-4D97-AF65-F5344CB8AC3E}">
        <p14:creationId xmlns:p14="http://schemas.microsoft.com/office/powerpoint/2010/main" val="177688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6</a:t>
            </a:fld>
            <a:endParaRPr lang="en-US"/>
          </a:p>
        </p:txBody>
      </p:sp>
    </p:spTree>
    <p:extLst>
      <p:ext uri="{BB962C8B-B14F-4D97-AF65-F5344CB8AC3E}">
        <p14:creationId xmlns:p14="http://schemas.microsoft.com/office/powerpoint/2010/main" val="299435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7</a:t>
            </a:fld>
            <a:endParaRPr lang="en-US"/>
          </a:p>
        </p:txBody>
      </p:sp>
    </p:spTree>
    <p:extLst>
      <p:ext uri="{BB962C8B-B14F-4D97-AF65-F5344CB8AC3E}">
        <p14:creationId xmlns:p14="http://schemas.microsoft.com/office/powerpoint/2010/main" val="394239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9</a:t>
            </a:fld>
            <a:endParaRPr lang="en-US"/>
          </a:p>
        </p:txBody>
      </p:sp>
    </p:spTree>
    <p:extLst>
      <p:ext uri="{BB962C8B-B14F-4D97-AF65-F5344CB8AC3E}">
        <p14:creationId xmlns:p14="http://schemas.microsoft.com/office/powerpoint/2010/main" val="1042509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5" sz="quarter" type="sldNum"/>
          </p:nvPr>
        </p:nvSpPr>
        <p:spPr/>
        <p:txBody>
          <a:bodyPr numCol="1"/>
          <a:lstStyle/>
          <a:p>
            <a:fld id="{218A23CB-6D26-D242-88E2-441213B70309}" type="slidenum">
              <a:rPr lang="en-US" smtClean="0"/>
              <a:t>8</a:t>
            </a:fld>
            <a:endParaRPr lang="en-US"/>
          </a:p>
        </p:txBody>
      </p:sp>
    </p:spTree>
    <p:extLst>
      <p:ext uri="{BB962C8B-B14F-4D97-AF65-F5344CB8AC3E}">
        <p14:creationId xmlns:p14="http://schemas.microsoft.com/office/powerpoint/2010/main" val="21962776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numCol="1">
            <a:noAutofit/>
          </a:bodyPr>
          <a:lstStyle>
            <a:lvl1pPr algn="ctr">
              <a:defRPr baseline="0" cap="all" sz="7200">
                <a:solidFill>
                  <a:schemeClr val="tx2"/>
                </a:solidFill>
              </a:defRPr>
            </a:lvl1pPr>
          </a:lstStyle>
          <a:p>
            <a:r>
              <a:rPr lang="en-US"/>
              <a:t>Click to edit Master title style</a:t>
            </a:r>
            <a:endParaRPr dirty="0" lang="en-US"/>
          </a:p>
        </p:txBody>
      </p:sp>
      <p:sp>
        <p:nvSpPr>
          <p:cNvPr id="3" name="Subtitle 2"/>
          <p:cNvSpPr>
            <a:spLocks noGrp="1"/>
          </p:cNvSpPr>
          <p:nvPr>
            <p:ph idx="1" type="subTitle"/>
          </p:nvPr>
        </p:nvSpPr>
        <p:spPr>
          <a:xfrm>
            <a:off x="2679906" y="3956279"/>
            <a:ext cx="6831673" cy="1086237"/>
          </a:xfrm>
        </p:spPr>
        <p:txBody>
          <a:bodyPr numCol="1">
            <a:normAutofit/>
          </a:bodyPr>
          <a:lstStyle>
            <a:lvl1pPr algn="ctr" indent="0" marL="0">
              <a:lnSpc>
                <a:spcPct val="112000"/>
              </a:lnSpc>
              <a:spcBef>
                <a:spcPts val="0"/>
              </a:spcBef>
              <a:spcAft>
                <a:spcPts val="0"/>
              </a:spcAft>
              <a:buNone/>
              <a:defRPr sz="23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4" name="Date Placeholder 3"/>
          <p:cNvSpPr>
            <a:spLocks noGrp="1"/>
          </p:cNvSpPr>
          <p:nvPr>
            <p:ph idx="10" sz="half" type="dt"/>
          </p:nvPr>
        </p:nvSpPr>
        <p:spPr>
          <a:xfrm>
            <a:off x="752858" y="6453386"/>
            <a:ext cx="1607944" cy="404614"/>
          </a:xfrm>
        </p:spPr>
        <p:txBody>
          <a:bodyPr numCol="1"/>
          <a:lstStyle>
            <a:lvl1pPr>
              <a:defRPr baseline="0">
                <a:solidFill>
                  <a:schemeClr val="tx2"/>
                </a:solidFill>
              </a:defRPr>
            </a:lvl1pPr>
          </a:lstStyle>
          <a:p>
            <a:fld id="{87DE6118-2437-4B30-8E3C-4D2BE6020583}" type="datetimeFigureOut">
              <a:rPr dirty="0" lang="en-US"/>
              <a:pPr/>
              <a:t>2/22/2019</a:t>
            </a:fld>
            <a:endParaRPr dirty="0" lang="en-US"/>
          </a:p>
        </p:txBody>
      </p:sp>
      <p:sp>
        <p:nvSpPr>
          <p:cNvPr id="5" name="Footer Placeholder 4"/>
          <p:cNvSpPr>
            <a:spLocks noGrp="1"/>
          </p:cNvSpPr>
          <p:nvPr>
            <p:ph idx="11" sz="quarter" type="ftr"/>
          </p:nvPr>
        </p:nvSpPr>
        <p:spPr>
          <a:xfrm>
            <a:off x="2584054" y="6453386"/>
            <a:ext cx="7023377" cy="404614"/>
          </a:xfrm>
        </p:spPr>
        <p:txBody>
          <a:bodyPr numCol="1"/>
          <a:lstStyle>
            <a:lvl1pPr algn="ctr">
              <a:defRPr baseline="0">
                <a:solidFill>
                  <a:schemeClr val="tx2"/>
                </a:solidFill>
              </a:defRPr>
            </a:lvl1pPr>
          </a:lstStyle>
          <a:p>
            <a:endParaRPr dirty="0" lang="en-US"/>
          </a:p>
        </p:txBody>
      </p:sp>
      <p:sp>
        <p:nvSpPr>
          <p:cNvPr id="6" name="Slide Number Placeholder 5"/>
          <p:cNvSpPr>
            <a:spLocks noGrp="1"/>
          </p:cNvSpPr>
          <p:nvPr>
            <p:ph idx="12" sz="quarter" type="sldNum"/>
          </p:nvPr>
        </p:nvSpPr>
        <p:spPr>
          <a:xfrm>
            <a:off x="9830683" y="6453386"/>
            <a:ext cx="1596292" cy="404614"/>
          </a:xfrm>
        </p:spPr>
        <p:txBody>
          <a:bodyPr numCol="1"/>
          <a:lstStyle>
            <a:lvl1pPr>
              <a:defRPr baseline="0">
                <a:solidFill>
                  <a:schemeClr val="tx2"/>
                </a:solidFill>
              </a:defRPr>
            </a:lvl1pPr>
          </a:lstStyle>
          <a:p>
            <a:fld id="{69E57DC2-970A-4B3E-BB1C-7A09969E49DF}" type="slidenum">
              <a:rPr dirty="0" lang="en-US"/>
              <a:pPr/>
              <a:t>‹#›</a:t>
            </a:fld>
            <a:endParaRPr dirty="0"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a:xfrm>
              <a:off x="8151962" y="1685652"/>
              <a:ext cx="3275013" cy="4408488"/>
            </a:xfrm>
            <a:custGeom>
              <a:avLst/>
              <a:gdLst/>
              <a:ahLst/>
              <a:cxnLst/>
              <a:rect b="b" l="l" r="r" t="t"/>
              <a:pathLst>
                <a:path h="10000" w="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a:xfrm flipH="1" flipV="1">
              <a:off x="752858" y="744469"/>
              <a:ext cx="3275668" cy="4408488"/>
            </a:xfrm>
            <a:custGeom>
              <a:avLst/>
              <a:gdLst/>
              <a:ahLst/>
              <a:cxnLst/>
              <a:rect b="b" l="l" r="r" t="t"/>
              <a:pathLst>
                <a:path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8365326"/>
      </p:ext>
    </p:extLst>
  </p:cSld>
  <p:clrMapOvr>
    <a:overrideClrMapping accent1="accent1" accent2="accent2" accent3="accent3" accent4="accent4" accent5="accent5" accent6="accent6" bg1="lt1" bg2="lt2" folHlink="folHlink" hlink="hlink" tx1="dk1" tx2="dk2"/>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dirty="0" lang="en-US"/>
          </a:p>
        </p:txBody>
      </p:sp>
      <p:sp>
        <p:nvSpPr>
          <p:cNvPr id="3" name="Vertical Text Placeholder 2"/>
          <p:cNvSpPr>
            <a:spLocks noGrp="1"/>
          </p:cNvSpPr>
          <p:nvPr>
            <p:ph idx="1" orient="vert" type="body"/>
          </p:nvPr>
        </p:nvSpPr>
        <p:spPr>
          <a:xfrm>
            <a:off x="1371600" y="2295525"/>
            <a:ext cx="9601200" cy="3571875"/>
          </a:xfrm>
        </p:spPr>
        <p:txBody>
          <a:bodyPr numCol="1"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10" sz="half" type="dt"/>
          </p:nvPr>
        </p:nvSpPr>
        <p:spPr/>
        <p:txBody>
          <a:bodyPr numCol="1"/>
          <a:lstStyle/>
          <a:p>
            <a:fld id="{87DE6118-2437-4B30-8E3C-4D2BE6020583}" type="datetimeFigureOut">
              <a:rPr dirty="0" lang="en-US"/>
              <a:t>2/22/2019</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69E57DC2-970A-4B3E-BB1C-7A09969E49DF}" type="slidenum">
              <a:rPr dirty="0" lang="en-US"/>
              <a:t>‹#›</a:t>
            </a:fld>
            <a:endParaRPr dirty="0" lang="en-US"/>
          </a:p>
        </p:txBody>
      </p:sp>
    </p:spTree>
    <p:extLst>
      <p:ext uri="{BB962C8B-B14F-4D97-AF65-F5344CB8AC3E}">
        <p14:creationId xmlns:p14="http://schemas.microsoft.com/office/powerpoint/2010/main" val="17617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9596561" y="624156"/>
            <a:ext cx="1565766" cy="5243244"/>
          </a:xfrm>
        </p:spPr>
        <p:txBody>
          <a:bodyPr numCol="1" vert="eaVert"/>
          <a:lstStyle/>
          <a:p>
            <a:r>
              <a:rPr lang="en-US"/>
              <a:t>Click to edit Master title style</a:t>
            </a:r>
            <a:endParaRPr dirty="0" lang="en-US"/>
          </a:p>
        </p:txBody>
      </p:sp>
      <p:sp>
        <p:nvSpPr>
          <p:cNvPr id="3" name="Vertical Text Placeholder 2"/>
          <p:cNvSpPr>
            <a:spLocks noGrp="1"/>
          </p:cNvSpPr>
          <p:nvPr>
            <p:ph idx="1" orient="vert" type="body"/>
          </p:nvPr>
        </p:nvSpPr>
        <p:spPr>
          <a:xfrm>
            <a:off x="1371600" y="624156"/>
            <a:ext cx="8179641" cy="5243244"/>
          </a:xfrm>
        </p:spPr>
        <p:txBody>
          <a:bodyPr numCol="1"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10" sz="half" type="dt"/>
          </p:nvPr>
        </p:nvSpPr>
        <p:spPr/>
        <p:txBody>
          <a:bodyPr numCol="1"/>
          <a:lstStyle/>
          <a:p>
            <a:fld id="{87DE6118-2437-4B30-8E3C-4D2BE6020583}" type="datetimeFigureOut">
              <a:rPr dirty="0" lang="en-US"/>
              <a:t>2/22/2019</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69E57DC2-970A-4B3E-BB1C-7A09969E49DF}" type="slidenum">
              <a:rPr dirty="0" lang="en-US"/>
              <a:t>‹#›</a:t>
            </a:fld>
            <a:endParaRPr dirty="0" lang="en-US"/>
          </a:p>
        </p:txBody>
      </p:sp>
    </p:spTree>
    <p:extLst>
      <p:ext uri="{BB962C8B-B14F-4D97-AF65-F5344CB8AC3E}">
        <p14:creationId xmlns:p14="http://schemas.microsoft.com/office/powerpoint/2010/main" val="123913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dirty="0" lang="en-US"/>
          </a:p>
        </p:txBody>
      </p:sp>
      <p:sp>
        <p:nvSpPr>
          <p:cNvPr id="3" name="Content Placeholder 2"/>
          <p:cNvSpPr>
            <a:spLocks noGrp="1"/>
          </p:cNvSpPr>
          <p:nvPr>
            <p:ph idx="1"/>
          </p:nvPr>
        </p:nvSpPr>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10" sz="half" type="dt"/>
          </p:nvPr>
        </p:nvSpPr>
        <p:spPr/>
        <p:txBody>
          <a:bodyPr numCol="1"/>
          <a:lstStyle/>
          <a:p>
            <a:fld id="{87DE6118-2437-4B30-8E3C-4D2BE6020583}" type="datetimeFigureOut">
              <a:rPr dirty="0" lang="en-US"/>
              <a:t>2/22/2019</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69E57DC2-970A-4B3E-BB1C-7A09969E49DF}" type="slidenum">
              <a:rPr dirty="0" lang="en-US"/>
              <a:t>‹#›</a:t>
            </a:fld>
            <a:endParaRPr dirty="0" lang="en-US"/>
          </a:p>
        </p:txBody>
      </p:sp>
    </p:spTree>
    <p:extLst>
      <p:ext uri="{BB962C8B-B14F-4D97-AF65-F5344CB8AC3E}">
        <p14:creationId xmlns:p14="http://schemas.microsoft.com/office/powerpoint/2010/main" val="267548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numCol="1">
            <a:normAutofit/>
          </a:bodyPr>
          <a:lstStyle>
            <a:lvl1pPr algn="r">
              <a:defRPr baseline="0" cap="all" sz="7200">
                <a:solidFill>
                  <a:schemeClr val="tx2"/>
                </a:solidFill>
              </a:defRPr>
            </a:lvl1pPr>
          </a:lstStyle>
          <a:p>
            <a:r>
              <a:rPr lang="en-US"/>
              <a:t>Click to edit Master title style</a:t>
            </a:r>
            <a:endParaRPr dirty="0" lang="en-US"/>
          </a:p>
        </p:txBody>
      </p:sp>
      <p:sp>
        <p:nvSpPr>
          <p:cNvPr id="3" name="Text Placeholder 2"/>
          <p:cNvSpPr>
            <a:spLocks noGrp="1"/>
          </p:cNvSpPr>
          <p:nvPr>
            <p:ph idx="1" type="body"/>
          </p:nvPr>
        </p:nvSpPr>
        <p:spPr>
          <a:xfrm>
            <a:off x="765025" y="4216328"/>
            <a:ext cx="9612971" cy="1143324"/>
          </a:xfrm>
        </p:spPr>
        <p:txBody>
          <a:bodyPr numCol="1"/>
          <a:lstStyle>
            <a:lvl1pPr algn="r" indent="0" marL="0">
              <a:lnSpc>
                <a:spcPct val="112000"/>
              </a:lnSpc>
              <a:spcBef>
                <a:spcPts val="0"/>
              </a:spcBef>
              <a:spcAft>
                <a:spcPts val="0"/>
              </a:spcAft>
              <a:buNone/>
              <a:defRPr sz="2400">
                <a:solidFill>
                  <a:schemeClr val="tx2"/>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idx="10" sz="half" type="dt"/>
          </p:nvPr>
        </p:nvSpPr>
        <p:spPr>
          <a:xfrm>
            <a:off x="738908" y="6453386"/>
            <a:ext cx="1622409" cy="404614"/>
          </a:xfrm>
        </p:spPr>
        <p:txBody>
          <a:bodyPr numCol="1"/>
          <a:lstStyle>
            <a:lvl1pPr>
              <a:defRPr>
                <a:solidFill>
                  <a:schemeClr val="tx2"/>
                </a:solidFill>
              </a:defRPr>
            </a:lvl1pPr>
          </a:lstStyle>
          <a:p>
            <a:fld id="{87DE6118-2437-4B30-8E3C-4D2BE6020583}" type="datetimeFigureOut">
              <a:rPr dirty="0" lang="en-US"/>
              <a:pPr/>
              <a:t>2/22/2019</a:t>
            </a:fld>
            <a:endParaRPr dirty="0" lang="en-US"/>
          </a:p>
        </p:txBody>
      </p:sp>
      <p:sp>
        <p:nvSpPr>
          <p:cNvPr id="5" name="Footer Placeholder 4"/>
          <p:cNvSpPr>
            <a:spLocks noGrp="1"/>
          </p:cNvSpPr>
          <p:nvPr>
            <p:ph idx="11" sz="quarter" type="ftr"/>
          </p:nvPr>
        </p:nvSpPr>
        <p:spPr>
          <a:xfrm>
            <a:off x="2584312" y="6453386"/>
            <a:ext cx="7023377" cy="404614"/>
          </a:xfrm>
        </p:spPr>
        <p:txBody>
          <a:bodyPr numCol="1"/>
          <a:lstStyle>
            <a:lvl1pPr algn="ctr">
              <a:defRPr>
                <a:solidFill>
                  <a:schemeClr val="tx2"/>
                </a:solidFill>
              </a:defRPr>
            </a:lvl1pPr>
          </a:lstStyle>
          <a:p>
            <a:endParaRPr dirty="0" lang="en-US"/>
          </a:p>
        </p:txBody>
      </p:sp>
      <p:sp>
        <p:nvSpPr>
          <p:cNvPr id="6" name="Slide Number Placeholder 5"/>
          <p:cNvSpPr>
            <a:spLocks noGrp="1"/>
          </p:cNvSpPr>
          <p:nvPr>
            <p:ph idx="12" sz="quarter" type="sldNum"/>
          </p:nvPr>
        </p:nvSpPr>
        <p:spPr>
          <a:xfrm>
            <a:off x="9830683" y="6453386"/>
            <a:ext cx="1596292" cy="404614"/>
          </a:xfrm>
        </p:spPr>
        <p:txBody>
          <a:bodyPr numCol="1"/>
          <a:lstStyle>
            <a:lvl1pPr>
              <a:defRPr>
                <a:solidFill>
                  <a:schemeClr val="tx2"/>
                </a:solidFill>
              </a:defRPr>
            </a:lvl1pPr>
          </a:lstStyle>
          <a:p>
            <a:fld id="{69E57DC2-970A-4B3E-BB1C-7A09969E49DF}" type="slidenum">
              <a:rPr dirty="0" lang="en-US"/>
              <a:pPr/>
              <a:t>‹#›</a:t>
            </a:fld>
            <a:endParaRPr dirty="0" lang="en-US"/>
          </a:p>
        </p:txBody>
      </p:sp>
      <p:sp>
        <p:nvSpPr>
          <p:cNvPr id="7" name="Freeform 6" title="Crop Mark"/>
          <p:cNvSpPr/>
          <p:nvPr/>
        </p:nvSpPr>
        <p:spPr>
          <a:xfrm>
            <a:off x="8151962" y="1685652"/>
            <a:ext cx="3275013" cy="4408488"/>
          </a:xfrm>
          <a:custGeom>
            <a:avLst/>
            <a:gdLst/>
            <a:ahLst/>
            <a:cxnLst/>
            <a:rect b="b" l="0" r="r" t="0"/>
            <a:pathLst>
              <a:path h="5554" w="4125">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40041447"/>
      </p:ext>
    </p:extLst>
  </p:cSld>
  <p:clrMapOvr>
    <a:overrideClrMapping accent1="accent1" accent2="accent2" accent3="accent3" accent4="accent4" accent5="accent5" accent6="accent6" bg1="dk1" bg2="dk2" folHlink="folHlink" hlink="hlink" tx1="lt1" tx2="lt2"/>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tx2"/>
                </a:solidFill>
              </a:defRPr>
            </a:lvl1pPr>
          </a:lstStyle>
          <a:p>
            <a:r>
              <a:rPr lang="en-US"/>
              <a:t>Click to edit Master title style</a:t>
            </a:r>
            <a:endParaRPr dirty="0" lang="en-US"/>
          </a:p>
        </p:txBody>
      </p:sp>
      <p:sp>
        <p:nvSpPr>
          <p:cNvPr id="3" name="Content Placeholder 2"/>
          <p:cNvSpPr>
            <a:spLocks noGrp="1"/>
          </p:cNvSpPr>
          <p:nvPr>
            <p:ph idx="1" sz="half"/>
          </p:nvPr>
        </p:nvSpPr>
        <p:spPr>
          <a:xfrm>
            <a:off x="1371600" y="2285999"/>
            <a:ext cx="4447786" cy="3581401"/>
          </a:xfrm>
        </p:spPr>
        <p:txBody>
          <a:bodyPr numCol="1"/>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Content Placeholder 3"/>
          <p:cNvSpPr>
            <a:spLocks noGrp="1"/>
          </p:cNvSpPr>
          <p:nvPr>
            <p:ph idx="2" sz="half"/>
          </p:nvPr>
        </p:nvSpPr>
        <p:spPr>
          <a:xfrm>
            <a:off x="6525403" y="2285999"/>
            <a:ext cx="4447786" cy="3581401"/>
          </a:xfrm>
        </p:spPr>
        <p:txBody>
          <a:bodyPr numCol="1"/>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Date Placeholder 4"/>
          <p:cNvSpPr>
            <a:spLocks noGrp="1"/>
          </p:cNvSpPr>
          <p:nvPr>
            <p:ph idx="10" sz="half" type="dt"/>
          </p:nvPr>
        </p:nvSpPr>
        <p:spPr/>
        <p:txBody>
          <a:bodyPr numCol="1"/>
          <a:lstStyle/>
          <a:p>
            <a:fld id="{87DE6118-2437-4B30-8E3C-4D2BE6020583}" type="datetimeFigureOut">
              <a:rPr dirty="0" lang="en-US"/>
              <a:t>2/22/2019</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7" name="Slide Number Placeholder 6"/>
          <p:cNvSpPr>
            <a:spLocks noGrp="1"/>
          </p:cNvSpPr>
          <p:nvPr>
            <p:ph idx="12" sz="quarter" type="sldNum"/>
          </p:nvPr>
        </p:nvSpPr>
        <p:spPr/>
        <p:txBody>
          <a:bodyPr numCol="1"/>
          <a:lstStyle/>
          <a:p>
            <a:fld id="{69E57DC2-970A-4B3E-BB1C-7A09969E49DF}" type="slidenum">
              <a:rPr dirty="0" lang="en-US"/>
              <a:t>‹#›</a:t>
            </a:fld>
            <a:endParaRPr dirty="0" lang="en-US"/>
          </a:p>
        </p:txBody>
      </p:sp>
    </p:spTree>
    <p:extLst>
      <p:ext uri="{BB962C8B-B14F-4D97-AF65-F5344CB8AC3E}">
        <p14:creationId xmlns:p14="http://schemas.microsoft.com/office/powerpoint/2010/main" val="66271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numCol="1"/>
          <a:lstStyle>
            <a:lvl1pPr>
              <a:defRPr>
                <a:solidFill>
                  <a:schemeClr val="tx2"/>
                </a:solidFill>
              </a:defRPr>
            </a:lvl1pPr>
          </a:lstStyle>
          <a:p>
            <a:r>
              <a:rPr lang="en-US"/>
              <a:t>Click to edit Master title style</a:t>
            </a:r>
            <a:endParaRPr dirty="0" lang="en-US"/>
          </a:p>
        </p:txBody>
      </p:sp>
      <p:sp>
        <p:nvSpPr>
          <p:cNvPr id="3" name="Text Placeholder 2"/>
          <p:cNvSpPr>
            <a:spLocks noGrp="1"/>
          </p:cNvSpPr>
          <p:nvPr>
            <p:ph idx="1" type="body"/>
          </p:nvPr>
        </p:nvSpPr>
        <p:spPr>
          <a:xfrm>
            <a:off x="1371600" y="2340864"/>
            <a:ext cx="4443984" cy="823912"/>
          </a:xfrm>
        </p:spPr>
        <p:txBody>
          <a:bodyPr anchor="b" numCol="1">
            <a:noAutofit/>
          </a:bodyPr>
          <a:lstStyle>
            <a:lvl1pPr indent="0" marL="0">
              <a:lnSpc>
                <a:spcPct val="84000"/>
              </a:lnSpc>
              <a:spcBef>
                <a:spcPts val="0"/>
              </a:spcBef>
              <a:spcAft>
                <a:spcPts val="0"/>
              </a:spcAft>
              <a:buNone/>
              <a:defRPr b="0" baseline="0" sz="3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4" name="Content Placeholder 3"/>
          <p:cNvSpPr>
            <a:spLocks noGrp="1"/>
          </p:cNvSpPr>
          <p:nvPr>
            <p:ph idx="2" sz="half"/>
          </p:nvPr>
        </p:nvSpPr>
        <p:spPr>
          <a:xfrm>
            <a:off x="1371600" y="3305207"/>
            <a:ext cx="4443984" cy="2562193"/>
          </a:xfrm>
        </p:spPr>
        <p:txBody>
          <a:bodyPr numCol="1"/>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Text Placeholder 4"/>
          <p:cNvSpPr>
            <a:spLocks noGrp="1"/>
          </p:cNvSpPr>
          <p:nvPr>
            <p:ph idx="3" sz="quarter" type="body"/>
          </p:nvPr>
        </p:nvSpPr>
        <p:spPr>
          <a:xfrm>
            <a:off x="6525014" y="2340864"/>
            <a:ext cx="4443984" cy="823912"/>
          </a:xfrm>
        </p:spPr>
        <p:txBody>
          <a:bodyPr anchor="b" numCol="1">
            <a:noAutofit/>
          </a:bodyPr>
          <a:lstStyle>
            <a:lvl1pPr indent="0" marL="0">
              <a:lnSpc>
                <a:spcPct val="84000"/>
              </a:lnSpc>
              <a:spcBef>
                <a:spcPts val="0"/>
              </a:spcBef>
              <a:spcAft>
                <a:spcPts val="0"/>
              </a:spcAft>
              <a:buNone/>
              <a:defRPr b="0" baseline="0" sz="3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6" name="Content Placeholder 5"/>
          <p:cNvSpPr>
            <a:spLocks noGrp="1"/>
          </p:cNvSpPr>
          <p:nvPr>
            <p:ph idx="4" sz="quarter"/>
          </p:nvPr>
        </p:nvSpPr>
        <p:spPr>
          <a:xfrm>
            <a:off x="6525014" y="3305207"/>
            <a:ext cx="4443984" cy="2562193"/>
          </a:xfrm>
        </p:spPr>
        <p:txBody>
          <a:bodyPr numCol="1"/>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7" name="Date Placeholder 6"/>
          <p:cNvSpPr>
            <a:spLocks noGrp="1"/>
          </p:cNvSpPr>
          <p:nvPr>
            <p:ph idx="10" sz="half" type="dt"/>
          </p:nvPr>
        </p:nvSpPr>
        <p:spPr/>
        <p:txBody>
          <a:bodyPr numCol="1"/>
          <a:lstStyle/>
          <a:p>
            <a:fld id="{87DE6118-2437-4B30-8E3C-4D2BE6020583}" type="datetimeFigureOut">
              <a:rPr dirty="0" lang="en-US"/>
              <a:t>2/22/2019</a:t>
            </a:fld>
            <a:endParaRPr dirty="0" lang="en-US"/>
          </a:p>
        </p:txBody>
      </p:sp>
      <p:sp>
        <p:nvSpPr>
          <p:cNvPr id="8" name="Footer Placeholder 7"/>
          <p:cNvSpPr>
            <a:spLocks noGrp="1"/>
          </p:cNvSpPr>
          <p:nvPr>
            <p:ph idx="11" sz="quarter" type="ftr"/>
          </p:nvPr>
        </p:nvSpPr>
        <p:spPr/>
        <p:txBody>
          <a:bodyPr numCol="1"/>
          <a:lstStyle/>
          <a:p>
            <a:endParaRPr dirty="0" lang="en-US"/>
          </a:p>
        </p:txBody>
      </p:sp>
      <p:sp>
        <p:nvSpPr>
          <p:cNvPr id="9" name="Slide Number Placeholder 8"/>
          <p:cNvSpPr>
            <a:spLocks noGrp="1"/>
          </p:cNvSpPr>
          <p:nvPr>
            <p:ph idx="12" sz="quarter" type="sldNum"/>
          </p:nvPr>
        </p:nvSpPr>
        <p:spPr/>
        <p:txBody>
          <a:bodyPr numCol="1"/>
          <a:lstStyle/>
          <a:p>
            <a:fld id="{69E57DC2-970A-4B3E-BB1C-7A09969E49DF}" type="slidenum">
              <a:rPr dirty="0" lang="en-US"/>
              <a:t>‹#›</a:t>
            </a:fld>
            <a:endParaRPr dirty="0" lang="en-US"/>
          </a:p>
        </p:txBody>
      </p:sp>
    </p:spTree>
    <p:extLst>
      <p:ext uri="{BB962C8B-B14F-4D97-AF65-F5344CB8AC3E}">
        <p14:creationId xmlns:p14="http://schemas.microsoft.com/office/powerpoint/2010/main" val="1622862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dirty="0" lang="en-US"/>
          </a:p>
        </p:txBody>
      </p:sp>
      <p:sp>
        <p:nvSpPr>
          <p:cNvPr id="3" name="Date Placeholder 2"/>
          <p:cNvSpPr>
            <a:spLocks noGrp="1"/>
          </p:cNvSpPr>
          <p:nvPr>
            <p:ph idx="10" sz="half" type="dt"/>
          </p:nvPr>
        </p:nvSpPr>
        <p:spPr/>
        <p:txBody>
          <a:bodyPr numCol="1"/>
          <a:lstStyle/>
          <a:p>
            <a:fld id="{87DE6118-2437-4B30-8E3C-4D2BE6020583}" type="datetimeFigureOut">
              <a:rPr dirty="0" lang="en-US"/>
              <a:t>2/22/2019</a:t>
            </a:fld>
            <a:endParaRPr dirty="0" lang="en-US"/>
          </a:p>
        </p:txBody>
      </p:sp>
      <p:sp>
        <p:nvSpPr>
          <p:cNvPr id="4" name="Footer Placeholder 3"/>
          <p:cNvSpPr>
            <a:spLocks noGrp="1"/>
          </p:cNvSpPr>
          <p:nvPr>
            <p:ph idx="11" sz="quarter" type="ftr"/>
          </p:nvPr>
        </p:nvSpPr>
        <p:spPr/>
        <p:txBody>
          <a:bodyPr numCol="1"/>
          <a:lstStyle/>
          <a:p>
            <a:endParaRPr dirty="0" lang="en-US"/>
          </a:p>
        </p:txBody>
      </p:sp>
      <p:sp>
        <p:nvSpPr>
          <p:cNvPr id="5" name="Slide Number Placeholder 4"/>
          <p:cNvSpPr>
            <a:spLocks noGrp="1"/>
          </p:cNvSpPr>
          <p:nvPr>
            <p:ph idx="12" sz="quarter" type="sldNum"/>
          </p:nvPr>
        </p:nvSpPr>
        <p:spPr/>
        <p:txBody>
          <a:bodyPr numCol="1"/>
          <a:lstStyle/>
          <a:p>
            <a:fld id="{69E57DC2-970A-4B3E-BB1C-7A09969E49DF}" type="slidenum">
              <a:rPr dirty="0" lang="en-US"/>
              <a:t>‹#›</a:t>
            </a:fld>
            <a:endParaRPr dirty="0" lang="en-US"/>
          </a:p>
        </p:txBody>
      </p:sp>
    </p:spTree>
    <p:extLst>
      <p:ext uri="{BB962C8B-B14F-4D97-AF65-F5344CB8AC3E}">
        <p14:creationId xmlns:p14="http://schemas.microsoft.com/office/powerpoint/2010/main" val="95200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p>
            <a:fld id="{87DE6118-2437-4B30-8E3C-4D2BE6020583}" type="datetimeFigureOut">
              <a:rPr dirty="0" lang="en-US"/>
              <a:t>2/22/2019</a:t>
            </a:fld>
            <a:endParaRPr dirty="0" lang="en-US"/>
          </a:p>
        </p:txBody>
      </p:sp>
      <p:sp>
        <p:nvSpPr>
          <p:cNvPr id="3" name="Footer Placeholder 2"/>
          <p:cNvSpPr>
            <a:spLocks noGrp="1"/>
          </p:cNvSpPr>
          <p:nvPr>
            <p:ph idx="11" sz="quarter" type="ftr"/>
          </p:nvPr>
        </p:nvSpPr>
        <p:spPr/>
        <p:txBody>
          <a:bodyPr numCol="1"/>
          <a:lstStyle/>
          <a:p>
            <a:endParaRPr dirty="0" lang="en-US"/>
          </a:p>
        </p:txBody>
      </p:sp>
      <p:sp>
        <p:nvSpPr>
          <p:cNvPr id="4" name="Slide Number Placeholder 3"/>
          <p:cNvSpPr>
            <a:spLocks noGrp="1"/>
          </p:cNvSpPr>
          <p:nvPr>
            <p:ph idx="12" sz="quarter" type="sldNum"/>
          </p:nvPr>
        </p:nvSpPr>
        <p:spPr/>
        <p:txBody>
          <a:bodyPr numCol="1"/>
          <a:lstStyle/>
          <a:p>
            <a:fld id="{69E57DC2-970A-4B3E-BB1C-7A09969E49DF}" type="slidenum">
              <a:rPr dirty="0" lang="en-US"/>
              <a:t>‹#›</a:t>
            </a:fld>
            <a:endParaRPr dirty="0" lang="en-US"/>
          </a:p>
        </p:txBody>
      </p:sp>
    </p:spTree>
    <p:extLst>
      <p:ext uri="{BB962C8B-B14F-4D97-AF65-F5344CB8AC3E}">
        <p14:creationId xmlns:p14="http://schemas.microsoft.com/office/powerpoint/2010/main" val="226921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numCol="1">
            <a:noAutofit/>
          </a:bodyPr>
          <a:lstStyle>
            <a:lvl1pPr>
              <a:lnSpc>
                <a:spcPct val="84000"/>
              </a:lnSpc>
              <a:defRPr baseline="0" sz="4800">
                <a:solidFill>
                  <a:schemeClr val="tx2"/>
                </a:solidFill>
              </a:defRPr>
            </a:lvl1pPr>
          </a:lstStyle>
          <a:p>
            <a:r>
              <a:rPr lang="en-US"/>
              <a:t>Click to edit Master title style</a:t>
            </a:r>
            <a:endParaRPr dirty="0" lang="en-US"/>
          </a:p>
        </p:txBody>
      </p:sp>
      <p:sp>
        <p:nvSpPr>
          <p:cNvPr id="3" name="Content Placeholder 2"/>
          <p:cNvSpPr>
            <a:spLocks noGrp="1"/>
          </p:cNvSpPr>
          <p:nvPr>
            <p:ph idx="1"/>
          </p:nvPr>
        </p:nvSpPr>
        <p:spPr>
          <a:xfrm>
            <a:off x="6256020" y="685801"/>
            <a:ext cx="5212080" cy="5175250"/>
          </a:xfrm>
        </p:spPr>
        <p:txBody>
          <a:bodyPr numCol="1"/>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Text Placeholder 3"/>
          <p:cNvSpPr>
            <a:spLocks noGrp="1"/>
          </p:cNvSpPr>
          <p:nvPr>
            <p:ph idx="2" sz="half" type="body"/>
          </p:nvPr>
        </p:nvSpPr>
        <p:spPr>
          <a:xfrm>
            <a:off x="723900" y="2856344"/>
            <a:ext cx="3855720" cy="3011056"/>
          </a:xfrm>
        </p:spPr>
        <p:txBody>
          <a:bodyPr numCol="1"/>
          <a:lstStyle>
            <a:lvl1pPr indent="0" marL="0">
              <a:lnSpc>
                <a:spcPct val="113000"/>
              </a:lnSpc>
              <a:spcBef>
                <a:spcPts val="0"/>
              </a:spcBef>
              <a:spcAft>
                <a:spcPts val="1500"/>
              </a:spcAft>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5" name="Date Placeholder 4"/>
          <p:cNvSpPr>
            <a:spLocks noGrp="1"/>
          </p:cNvSpPr>
          <p:nvPr>
            <p:ph idx="10" sz="half" type="dt"/>
          </p:nvPr>
        </p:nvSpPr>
        <p:spPr>
          <a:xfrm>
            <a:off x="723900" y="6453386"/>
            <a:ext cx="1204572" cy="404614"/>
          </a:xfrm>
        </p:spPr>
        <p:txBody>
          <a:bodyPr numCol="1"/>
          <a:lstStyle>
            <a:lvl1pPr>
              <a:defRPr>
                <a:solidFill>
                  <a:schemeClr val="tx2"/>
                </a:solidFill>
              </a:defRPr>
            </a:lvl1pPr>
          </a:lstStyle>
          <a:p>
            <a:fld id="{87DE6118-2437-4B30-8E3C-4D2BE6020583}" type="datetimeFigureOut">
              <a:rPr dirty="0" lang="en-US"/>
              <a:pPr/>
              <a:t>2/22/2019</a:t>
            </a:fld>
            <a:endParaRPr dirty="0" lang="en-US"/>
          </a:p>
        </p:txBody>
      </p:sp>
      <p:sp>
        <p:nvSpPr>
          <p:cNvPr id="6" name="Footer Placeholder 5"/>
          <p:cNvSpPr>
            <a:spLocks noGrp="1"/>
          </p:cNvSpPr>
          <p:nvPr>
            <p:ph idx="11" sz="quarter" type="ftr"/>
          </p:nvPr>
        </p:nvSpPr>
        <p:spPr>
          <a:xfrm>
            <a:off x="2205945" y="6453386"/>
            <a:ext cx="2373675" cy="404614"/>
          </a:xfrm>
        </p:spPr>
        <p:txBody>
          <a:bodyPr numCol="1"/>
          <a:lstStyle>
            <a:lvl1pPr>
              <a:defRPr>
                <a:solidFill>
                  <a:schemeClr val="tx2"/>
                </a:solidFill>
              </a:defRPr>
            </a:lvl1pPr>
          </a:lstStyle>
          <a:p>
            <a:endParaRPr dirty="0" lang="en-US"/>
          </a:p>
        </p:txBody>
      </p:sp>
      <p:sp>
        <p:nvSpPr>
          <p:cNvPr id="7" name="Slide Number Placeholder 6"/>
          <p:cNvSpPr>
            <a:spLocks noGrp="1"/>
          </p:cNvSpPr>
          <p:nvPr>
            <p:ph idx="12" sz="quarter" type="sldNum"/>
          </p:nvPr>
        </p:nvSpPr>
        <p:spPr>
          <a:xfrm>
            <a:off x="9883140" y="6453386"/>
            <a:ext cx="1596292" cy="404614"/>
          </a:xfrm>
        </p:spPr>
        <p:txBody>
          <a:bodyPr numCol="1"/>
          <a:lstStyle>
            <a:lvl1pPr>
              <a:defRPr>
                <a:solidFill>
                  <a:schemeClr val="tx2"/>
                </a:solidFill>
              </a:defRPr>
            </a:lvl1pPr>
          </a:lstStyle>
          <a:p>
            <a:fld id="{69E57DC2-970A-4B3E-BB1C-7A09969E49DF}" type="slidenum">
              <a:rPr dirty="0" lang="en-US"/>
              <a:pPr/>
              <a:t>‹#›</a:t>
            </a:fld>
            <a:endParaRPr dirty="0"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909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numCol="1">
            <a:normAutofit/>
          </a:bodyPr>
          <a:lstStyle>
            <a:lvl1pPr>
              <a:lnSpc>
                <a:spcPct val="84000"/>
              </a:lnSpc>
              <a:defRPr baseline="0" sz="4800"/>
            </a:lvl1pPr>
          </a:lstStyle>
          <a:p>
            <a:r>
              <a:rPr lang="en-US"/>
              <a:t>Click to edit Master title style</a:t>
            </a:r>
            <a:endParaRPr dirty="0" lang="en-US"/>
          </a:p>
        </p:txBody>
      </p:sp>
      <p:sp>
        <p:nvSpPr>
          <p:cNvPr id="3" name="Picture Placeholder 2"/>
          <p:cNvSpPr>
            <a:spLocks noChangeAspect="1" noGrp="1"/>
          </p:cNvSpPr>
          <p:nvPr>
            <p:ph idx="1" type="pic"/>
          </p:nvPr>
        </p:nvSpPr>
        <p:spPr>
          <a:xfrm>
            <a:off x="5532120" y="0"/>
            <a:ext cx="6659880" cy="6857999"/>
          </a:xfrm>
        </p:spPr>
        <p:txBody>
          <a:bodyPr anchor="t" numCol="1">
            <a:normAutofit/>
          </a:bodyPr>
          <a:lstStyle>
            <a:lvl1pPr indent="0" marL="0">
              <a:buNone/>
              <a:defRPr sz="2000"/>
            </a:lvl1pPr>
            <a:lvl2pPr indent="0" marL="457200">
              <a:buNone/>
              <a:defRPr sz="20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4" name="Text Placeholder 3"/>
          <p:cNvSpPr>
            <a:spLocks noGrp="1"/>
          </p:cNvSpPr>
          <p:nvPr>
            <p:ph idx="2" sz="half" type="body"/>
          </p:nvPr>
        </p:nvSpPr>
        <p:spPr>
          <a:xfrm>
            <a:off x="723900" y="2855968"/>
            <a:ext cx="3855720" cy="3011432"/>
          </a:xfrm>
        </p:spPr>
        <p:txBody>
          <a:bodyPr numCol="1"/>
          <a:lstStyle>
            <a:lvl1pPr indent="0" marL="0">
              <a:lnSpc>
                <a:spcPct val="113000"/>
              </a:lnSpc>
              <a:spcBef>
                <a:spcPts val="0"/>
              </a:spcBef>
              <a:spcAft>
                <a:spcPts val="1500"/>
              </a:spcAft>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5" name="Date Placeholder 4"/>
          <p:cNvSpPr>
            <a:spLocks noGrp="1"/>
          </p:cNvSpPr>
          <p:nvPr>
            <p:ph idx="10" sz="half" type="dt"/>
          </p:nvPr>
        </p:nvSpPr>
        <p:spPr>
          <a:xfrm>
            <a:off x="723900" y="6453386"/>
            <a:ext cx="1204572" cy="404614"/>
          </a:xfrm>
        </p:spPr>
        <p:txBody>
          <a:bodyPr numCol="1"/>
          <a:lstStyle>
            <a:lvl1pPr>
              <a:defRPr>
                <a:solidFill>
                  <a:schemeClr val="tx2"/>
                </a:solidFill>
              </a:defRPr>
            </a:lvl1pPr>
          </a:lstStyle>
          <a:p>
            <a:fld id="{87DE6118-2437-4B30-8E3C-4D2BE6020583}" type="datetimeFigureOut">
              <a:rPr dirty="0" lang="en-US"/>
              <a:pPr/>
              <a:t>2/22/2019</a:t>
            </a:fld>
            <a:endParaRPr dirty="0" lang="en-US"/>
          </a:p>
        </p:txBody>
      </p:sp>
      <p:sp>
        <p:nvSpPr>
          <p:cNvPr id="6" name="Footer Placeholder 5"/>
          <p:cNvSpPr>
            <a:spLocks noGrp="1"/>
          </p:cNvSpPr>
          <p:nvPr>
            <p:ph idx="11" sz="quarter" type="ftr"/>
          </p:nvPr>
        </p:nvSpPr>
        <p:spPr>
          <a:xfrm>
            <a:off x="2205945" y="6453386"/>
            <a:ext cx="2373675" cy="404614"/>
          </a:xfrm>
        </p:spPr>
        <p:txBody>
          <a:bodyPr numCol="1"/>
          <a:lstStyle>
            <a:lvl1pPr>
              <a:defRPr>
                <a:solidFill>
                  <a:schemeClr val="tx2"/>
                </a:solidFill>
              </a:defRPr>
            </a:lvl1pPr>
          </a:lstStyle>
          <a:p>
            <a:endParaRPr dirty="0" lang="en-US"/>
          </a:p>
        </p:txBody>
      </p:sp>
      <p:sp>
        <p:nvSpPr>
          <p:cNvPr id="7" name="Slide Number Placeholder 6"/>
          <p:cNvSpPr>
            <a:spLocks noGrp="1"/>
          </p:cNvSpPr>
          <p:nvPr>
            <p:ph idx="12" sz="quarter" type="sldNum"/>
          </p:nvPr>
        </p:nvSpPr>
        <p:spPr>
          <a:xfrm>
            <a:off x="9883140" y="6453386"/>
            <a:ext cx="1596292" cy="404614"/>
          </a:xfrm>
        </p:spPr>
        <p:txBody>
          <a:bodyPr numCol="1"/>
          <a:lstStyle>
            <a:lvl1pPr>
              <a:defRPr>
                <a:solidFill>
                  <a:schemeClr val="tx2"/>
                </a:solidFill>
              </a:defRPr>
            </a:lvl1pPr>
          </a:lstStyle>
          <a:p>
            <a:fld id="{69E57DC2-970A-4B3E-BB1C-7A09969E49DF}" type="slidenum">
              <a:rPr dirty="0" lang="en-US"/>
              <a:pPr/>
              <a:t>‹#›</a:t>
            </a:fld>
            <a:endParaRPr dirty="0"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1644875"/>
      </p:ext>
    </p:extLst>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anchor="t" bIns="45720" lIns="91440" numCol="1"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1371600" y="2286000"/>
            <a:ext cx="9601200" cy="3581400"/>
          </a:xfrm>
          <a:prstGeom prst="rect">
            <a:avLst/>
          </a:prstGeom>
        </p:spPr>
        <p:txBody>
          <a:bodyPr bIns="45720" lIns="91440" numCol="1"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1390650" y="6453386"/>
            <a:ext cx="1204572" cy="404614"/>
          </a:xfrm>
          <a:prstGeom prst="rect">
            <a:avLst/>
          </a:prstGeom>
        </p:spPr>
        <p:txBody>
          <a:bodyPr anchor="ctr" bIns="45720" lIns="91440" numCol="1" rIns="91440" rtlCol="0" tIns="45720" vert="horz"/>
          <a:lstStyle>
            <a:lvl1pPr algn="l">
              <a:defRPr baseline="0" sz="1200">
                <a:solidFill>
                  <a:schemeClr val="tx2"/>
                </a:solidFill>
              </a:defRPr>
            </a:lvl1pPr>
          </a:lstStyle>
          <a:p>
            <a:fld id="{87DE6118-2437-4B30-8E3C-4D2BE6020583}" type="datetimeFigureOut">
              <a:rPr dirty="0" lang="en-US"/>
              <a:pPr/>
              <a:t>2/22/2019</a:t>
            </a:fld>
            <a:endParaRPr dirty="0" lang="en-US"/>
          </a:p>
        </p:txBody>
      </p:sp>
      <p:sp>
        <p:nvSpPr>
          <p:cNvPr id="5" name="Footer Placeholder 4"/>
          <p:cNvSpPr>
            <a:spLocks noGrp="1"/>
          </p:cNvSpPr>
          <p:nvPr>
            <p:ph idx="3" sz="quarter" type="ftr"/>
          </p:nvPr>
        </p:nvSpPr>
        <p:spPr>
          <a:xfrm>
            <a:off x="2893564" y="6453386"/>
            <a:ext cx="6280830" cy="404614"/>
          </a:xfrm>
          <a:prstGeom prst="rect">
            <a:avLst/>
          </a:prstGeom>
        </p:spPr>
        <p:txBody>
          <a:bodyPr anchor="ctr" bIns="45720" lIns="91440" numCol="1" rIns="91440" rtlCol="0" tIns="45720" vert="horz"/>
          <a:lstStyle>
            <a:lvl1pPr algn="l">
              <a:defRPr baseline="0" sz="1200">
                <a:solidFill>
                  <a:schemeClr val="tx2"/>
                </a:solidFill>
              </a:defRPr>
            </a:lvl1pPr>
          </a:lstStyle>
          <a:p>
            <a:endParaRPr dirty="0" lang="en-US"/>
          </a:p>
        </p:txBody>
      </p:sp>
      <p:sp>
        <p:nvSpPr>
          <p:cNvPr id="6" name="Slide Number Placeholder 5"/>
          <p:cNvSpPr>
            <a:spLocks noGrp="1"/>
          </p:cNvSpPr>
          <p:nvPr>
            <p:ph idx="4" sz="quarter" type="sldNum"/>
          </p:nvPr>
        </p:nvSpPr>
        <p:spPr>
          <a:xfrm>
            <a:off x="9472736" y="6453386"/>
            <a:ext cx="1596292" cy="404614"/>
          </a:xfrm>
          <a:prstGeom prst="rect">
            <a:avLst/>
          </a:prstGeom>
        </p:spPr>
        <p:txBody>
          <a:bodyPr anchor="ctr" bIns="45720" lIns="91440" numCol="1" rIns="91440" rtlCol="0" tIns="45720" vert="horz"/>
          <a:lstStyle>
            <a:lvl1pPr algn="r">
              <a:defRPr baseline="0" sz="1200">
                <a:solidFill>
                  <a:schemeClr val="tx2"/>
                </a:solidFill>
              </a:defRPr>
            </a:lvl1pPr>
          </a:lstStyle>
          <a:p>
            <a:fld id="{69E57DC2-970A-4B3E-BB1C-7A09969E49DF}" type="slidenum">
              <a:rPr dirty="0" lang="en-US"/>
              <a:pPr/>
              <a:t>‹#›</a:t>
            </a:fld>
            <a:endParaRPr dirty="0"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8968050"/>
      </p:ext>
    </p:extLst>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lvl1pPr algn="l" defTabSz="914400" eaLnBrk="1" hangingPunct="1" latinLnBrk="0" rtl="0">
        <a:lnSpc>
          <a:spcPct val="89000"/>
        </a:lnSpc>
        <a:spcBef>
          <a:spcPct val="0"/>
        </a:spcBef>
        <a:buNone/>
        <a:defRPr baseline="0" kern="1200" sz="4400">
          <a:solidFill>
            <a:schemeClr val="tx2"/>
          </a:solidFill>
          <a:latin typeface="+mj-lt"/>
          <a:ea typeface="+mj-ea"/>
          <a:cs typeface="+mj-cs"/>
        </a:defRPr>
      </a:lvl1pPr>
    </p:titleStyle>
    <p:bodyStyle>
      <a:lvl1pPr algn="l" defTabSz="914400" eaLnBrk="1" hangingPunct="1" indent="-384048" latinLnBrk="0" marL="384048" rtl="0">
        <a:lnSpc>
          <a:spcPct val="94000"/>
        </a:lnSpc>
        <a:spcBef>
          <a:spcPts val="1000"/>
        </a:spcBef>
        <a:spcAft>
          <a:spcPts val="200"/>
        </a:spcAft>
        <a:buFont charset="0" panose="020B0503020102020204" pitchFamily="34" typeface="Franklin Gothic Book"/>
        <a:buChar char="■"/>
        <a:defRPr baseline="0" kern="1200" sz="2000">
          <a:solidFill>
            <a:schemeClr val="tx2"/>
          </a:solidFill>
          <a:latin typeface="+mn-lt"/>
          <a:ea typeface="+mn-ea"/>
          <a:cs typeface="+mn-cs"/>
        </a:defRPr>
      </a:lvl1pPr>
      <a:lvl2pPr algn="l" defTabSz="914400" eaLnBrk="1" hangingPunct="1" indent="-384048" latinLnBrk="0" marL="914400" rtl="0">
        <a:lnSpc>
          <a:spcPct val="94000"/>
        </a:lnSpc>
        <a:spcBef>
          <a:spcPts val="500"/>
        </a:spcBef>
        <a:spcAft>
          <a:spcPts val="200"/>
        </a:spcAft>
        <a:buFont charset="0" panose="020B0503020102020204" pitchFamily="34" typeface="Franklin Gothic Book"/>
        <a:buChar char="–"/>
        <a:defRPr baseline="0" i="1" kern="1200" sz="2000">
          <a:solidFill>
            <a:schemeClr val="tx2"/>
          </a:solidFill>
          <a:latin typeface="+mn-lt"/>
          <a:ea typeface="+mn-ea"/>
          <a:cs typeface="+mn-cs"/>
        </a:defRPr>
      </a:lvl2pPr>
      <a:lvl3pPr algn="l" defTabSz="914400" eaLnBrk="1" hangingPunct="1" indent="-384048" latinLnBrk="0" marL="1371600" rtl="0">
        <a:lnSpc>
          <a:spcPct val="94000"/>
        </a:lnSpc>
        <a:spcBef>
          <a:spcPts val="500"/>
        </a:spcBef>
        <a:spcAft>
          <a:spcPts val="200"/>
        </a:spcAft>
        <a:buFont charset="0" panose="020B0503020102020204" pitchFamily="34" typeface="Franklin Gothic Book"/>
        <a:buChar char="■"/>
        <a:defRPr baseline="0" kern="1200" sz="1800">
          <a:solidFill>
            <a:schemeClr val="tx2"/>
          </a:solidFill>
          <a:latin typeface="+mn-lt"/>
          <a:ea typeface="+mn-ea"/>
          <a:cs typeface="+mn-cs"/>
        </a:defRPr>
      </a:lvl3pPr>
      <a:lvl4pPr algn="l" defTabSz="914400" eaLnBrk="1" hangingPunct="1" indent="-384048" latinLnBrk="0" marL="1828800" rtl="0">
        <a:lnSpc>
          <a:spcPct val="94000"/>
        </a:lnSpc>
        <a:spcBef>
          <a:spcPts val="500"/>
        </a:spcBef>
        <a:spcAft>
          <a:spcPts val="200"/>
        </a:spcAft>
        <a:buFont charset="0" panose="020B0503020102020204" pitchFamily="34" typeface="Franklin Gothic Book"/>
        <a:buChar char="–"/>
        <a:defRPr baseline="0" i="1" kern="1200" sz="1800">
          <a:solidFill>
            <a:schemeClr val="tx2"/>
          </a:solidFill>
          <a:latin typeface="+mn-lt"/>
          <a:ea typeface="+mn-ea"/>
          <a:cs typeface="+mn-cs"/>
        </a:defRPr>
      </a:lvl4pPr>
      <a:lvl5pPr algn="l" defTabSz="914400" eaLnBrk="1" hangingPunct="1" indent="-384048" latinLnBrk="0" marL="2286000" rtl="0">
        <a:lnSpc>
          <a:spcPct val="94000"/>
        </a:lnSpc>
        <a:spcBef>
          <a:spcPts val="500"/>
        </a:spcBef>
        <a:spcAft>
          <a:spcPts val="200"/>
        </a:spcAft>
        <a:buFont charset="0" panose="020B0503020102020204" pitchFamily="34" typeface="Franklin Gothic Book"/>
        <a:buChar char="■"/>
        <a:defRPr baseline="0" kern="1200" sz="1600">
          <a:solidFill>
            <a:schemeClr val="tx2"/>
          </a:solidFill>
          <a:latin typeface="+mn-lt"/>
          <a:ea typeface="+mn-ea"/>
          <a:cs typeface="+mn-cs"/>
        </a:defRPr>
      </a:lvl5pPr>
      <a:lvl6pPr algn="l" defTabSz="914400" eaLnBrk="1" hangingPunct="1" indent="-384048" latinLnBrk="0" marL="2743200" rtl="0">
        <a:lnSpc>
          <a:spcPct val="94000"/>
        </a:lnSpc>
        <a:spcBef>
          <a:spcPts val="500"/>
        </a:spcBef>
        <a:spcAft>
          <a:spcPts val="200"/>
        </a:spcAft>
        <a:buFont charset="0" panose="020B0503020102020204" pitchFamily="34" typeface="Franklin Gothic Book"/>
        <a:buChar char="–"/>
        <a:defRPr baseline="0" i="1" kern="1200" sz="1600">
          <a:solidFill>
            <a:schemeClr val="tx2"/>
          </a:solidFill>
          <a:latin typeface="+mn-lt"/>
          <a:ea typeface="+mn-ea"/>
          <a:cs typeface="+mn-cs"/>
        </a:defRPr>
      </a:lvl6pPr>
      <a:lvl7pPr algn="l" defTabSz="914400" eaLnBrk="1" hangingPunct="1" indent="-384048" latinLnBrk="0" marL="3200400" rtl="0">
        <a:lnSpc>
          <a:spcPct val="94000"/>
        </a:lnSpc>
        <a:spcBef>
          <a:spcPts val="500"/>
        </a:spcBef>
        <a:spcAft>
          <a:spcPts val="200"/>
        </a:spcAft>
        <a:buFont charset="0" panose="020B0503020102020204" pitchFamily="34" typeface="Franklin Gothic Book"/>
        <a:buChar char="■"/>
        <a:defRPr baseline="0" kern="1200" sz="1400">
          <a:solidFill>
            <a:schemeClr val="tx2"/>
          </a:solidFill>
          <a:latin typeface="+mn-lt"/>
          <a:ea typeface="+mn-ea"/>
          <a:cs typeface="+mn-cs"/>
        </a:defRPr>
      </a:lvl7pPr>
      <a:lvl8pPr algn="l" defTabSz="914400" eaLnBrk="1" hangingPunct="1" indent="-384048" latinLnBrk="0" marL="3657600" rtl="0">
        <a:lnSpc>
          <a:spcPct val="94000"/>
        </a:lnSpc>
        <a:spcBef>
          <a:spcPts val="500"/>
        </a:spcBef>
        <a:spcAft>
          <a:spcPts val="200"/>
        </a:spcAft>
        <a:buFont charset="0" panose="020B0503020102020204" pitchFamily="34" typeface="Franklin Gothic Book"/>
        <a:buChar char="–"/>
        <a:defRPr baseline="0" i="1" kern="1200" sz="1400">
          <a:solidFill>
            <a:schemeClr val="tx2"/>
          </a:solidFill>
          <a:latin typeface="+mn-lt"/>
          <a:ea typeface="+mn-ea"/>
          <a:cs typeface="+mn-cs"/>
        </a:defRPr>
      </a:lvl8pPr>
      <a:lvl9pPr algn="l" defTabSz="914400" eaLnBrk="1" hangingPunct="1" indent="-384048" latinLnBrk="0" marL="4114800" rtl="0">
        <a:lnSpc>
          <a:spcPct val="94000"/>
        </a:lnSpc>
        <a:spcBef>
          <a:spcPts val="500"/>
        </a:spcBef>
        <a:spcAft>
          <a:spcPts val="200"/>
        </a:spcAft>
        <a:buFont charset="0" panose="020B0503020102020204" pitchFamily="34" typeface="Franklin Gothic Book"/>
        <a:buChar char="■"/>
        <a:defRPr baseline="0" kern="1200" sz="1400">
          <a:solidFill>
            <a:schemeClr val="tx2"/>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5.jpeg" Type="http://schemas.openxmlformats.org/officeDocument/2006/relationships/image"/><Relationship Id="rId2" Target="../media/image4.jpe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2" Target="../notesSlides/notesSlide10.xml" Type="http://schemas.openxmlformats.org/officeDocument/2006/relationships/notesSlid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arget="../notesSlides/notesSlide11.xml" Type="http://schemas.openxmlformats.org/officeDocument/2006/relationships/notesSlid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2" Target="../notesSlides/notesSlide12.xml" Type="http://schemas.openxmlformats.org/officeDocument/2006/relationships/notesSlid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4" Target="../media/image2.jpeg" Type="http://schemas.openxmlformats.org/officeDocument/2006/relationships/image"/><Relationship Id="rId3" Target="../media/image1.jpeg" Type="http://schemas.openxmlformats.org/officeDocument/2006/relationships/image"/><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2" Target="../notesSlides/notesSlide13.xml" Type="http://schemas.openxmlformats.org/officeDocument/2006/relationships/notesSlid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2" Target="../notesSlides/notesSlide14.xml" Type="http://schemas.openxmlformats.org/officeDocument/2006/relationships/notesSlid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3" Target="https://github.com/PaloAltoNetworks/minemeld" TargetMode="External" Type="http://schemas.openxmlformats.org/officeDocument/2006/relationships/hyperlink"/><Relationship Id="rId2" Target="../notesSlides/notesSlide15.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2" Target="../notesSlides/notesSlide5.xml" Type="http://schemas.openxmlformats.org/officeDocument/2006/relationships/notesSlid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notesSlides/notesSlide6.xml" Type="http://schemas.openxmlformats.org/officeDocument/2006/relationships/notesSlid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2" Target="../notesSlides/notesSlide7.xml" Type="http://schemas.openxmlformats.org/officeDocument/2006/relationships/notesSlid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2" Target="../notesSlides/notesSlide8.xml" Type="http://schemas.openxmlformats.org/officeDocument/2006/relationships/notesSlid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arget="../notesSlides/notesSlide9.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C4F4-9FDD-FA4B-9327-24D3C464DA32}"/>
              </a:ext>
            </a:extLst>
          </p:cNvPr>
          <p:cNvSpPr>
            <a:spLocks noGrp="1"/>
          </p:cNvSpPr>
          <p:nvPr>
            <p:ph type="ctrTitle"/>
          </p:nvPr>
        </p:nvSpPr>
        <p:spPr>
          <a:xfrm>
            <a:off x="1428668" y="1606977"/>
            <a:ext cx="9334664" cy="1196706"/>
          </a:xfrm>
        </p:spPr>
        <p:txBody>
          <a:bodyPr numCol="1">
            <a:normAutofit/>
          </a:bodyPr>
          <a:lstStyle/>
          <a:p>
            <a:pPr algn="l"/>
            <a:r>
              <a:rPr b="1" lang="en-US" sz="3600">
                <a:solidFill>
                  <a:schemeClr val="tx2">
                    <a:lumMod val="75000"/>
                  </a:schemeClr>
                </a:solidFill>
                <a:latin charset="0" panose="020F0502020204030204" pitchFamily="34" typeface="Arial Nova"/>
                <a:cs charset="0" panose="020B0604020202020204" pitchFamily="34" typeface="Browallia New"/>
              </a:rPr>
              <a:t>Minemeld &amp; The importance </a:t>
            </a:r>
            <a:br>
              <a:rPr b="1" lang="en-US" sz="3600">
                <a:solidFill>
                  <a:schemeClr val="tx2">
                    <a:lumMod val="75000"/>
                  </a:schemeClr>
                </a:solidFill>
                <a:latin charset="0" panose="020F0502020204030204" pitchFamily="34" typeface="Arial Nova"/>
                <a:cs charset="0" panose="020B0604020202020204" pitchFamily="34" typeface="Browallia New"/>
              </a:rPr>
            </a:br>
            <a:r>
              <a:rPr b="1" lang="en-US" sz="3600">
                <a:solidFill>
                  <a:schemeClr val="tx2">
                    <a:lumMod val="75000"/>
                  </a:schemeClr>
                </a:solidFill>
                <a:latin charset="0" panose="020F0502020204030204" pitchFamily="34" typeface="Arial Nova"/>
                <a:cs charset="0" panose="020B0604020202020204" pitchFamily="34" typeface="Browallia New"/>
              </a:rPr>
              <a:t>of Centralized threat intelligence</a:t>
            </a:r>
          </a:p>
        </p:txBody>
      </p:sp>
      <p:sp>
        <p:nvSpPr>
          <p:cNvPr id="3" name="Subtitle 2">
            <a:extLst>
              <a:ext uri="{FF2B5EF4-FFF2-40B4-BE49-F238E27FC236}">
                <a16:creationId xmlns:a16="http://schemas.microsoft.com/office/drawing/2014/main" id="{2E9DE2B3-ED74-B24E-B1F4-0C70DDAADD79}"/>
              </a:ext>
            </a:extLst>
          </p:cNvPr>
          <p:cNvSpPr>
            <a:spLocks noGrp="1"/>
          </p:cNvSpPr>
          <p:nvPr>
            <p:ph idx="1" type="subTitle"/>
          </p:nvPr>
        </p:nvSpPr>
        <p:spPr>
          <a:xfrm>
            <a:off x="8675174" y="3778408"/>
            <a:ext cx="2479191" cy="1529481"/>
          </a:xfrm>
        </p:spPr>
        <p:txBody>
          <a:bodyPr numCol="1">
            <a:noAutofit/>
          </a:bodyPr>
          <a:lstStyle/>
          <a:p>
            <a:endParaRPr b="1" lang="en-US" sz="2000">
              <a:solidFill>
                <a:schemeClr val="tx2">
                  <a:lumMod val="75000"/>
                </a:schemeClr>
              </a:solidFill>
            </a:endParaRPr>
          </a:p>
          <a:p>
            <a:endParaRPr b="1" lang="en-US" sz="2000">
              <a:solidFill>
                <a:schemeClr val="tx2">
                  <a:lumMod val="75000"/>
                </a:schemeClr>
              </a:solidFill>
            </a:endParaRPr>
          </a:p>
          <a:p>
            <a:endParaRPr b="1" lang="en-US" sz="2000">
              <a:solidFill>
                <a:schemeClr val="tx2">
                  <a:lumMod val="75000"/>
                </a:schemeClr>
              </a:solidFill>
            </a:endParaRPr>
          </a:p>
          <a:p>
            <a:r>
              <a:rPr b="1" lang="en-US" sz="2000">
                <a:solidFill>
                  <a:schemeClr val="tx2">
                    <a:lumMod val="75000"/>
                  </a:schemeClr>
                </a:solidFill>
              </a:rPr>
              <a:t>Jamila Kaya</a:t>
            </a:r>
          </a:p>
          <a:p>
            <a:r>
              <a:rPr b="1" lang="en-US" sz="2000">
                <a:solidFill>
                  <a:schemeClr val="tx2">
                    <a:lumMod val="75000"/>
                  </a:schemeClr>
                </a:solidFill>
              </a:rPr>
              <a:t>B-Sides 2019</a:t>
            </a:r>
          </a:p>
        </p:txBody>
      </p:sp>
    </p:spTree>
    <p:extLst>
      <p:ext uri="{BB962C8B-B14F-4D97-AF65-F5344CB8AC3E}">
        <p14:creationId xmlns:p14="http://schemas.microsoft.com/office/powerpoint/2010/main" val="55214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What is MineMeld?</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Autofit/>
          </a:bodyPr>
          <a:lstStyle/>
          <a:p>
            <a:r>
              <a:rPr b="1" i="0" lang="en-US" sz="2000">
                <a:solidFill>
                  <a:schemeClr val="tx2">
                    <a:lumMod val="75000"/>
                  </a:schemeClr>
                </a:solidFill>
                <a:effectLst/>
                <a:latin typeface="Lato"/>
              </a:rPr>
              <a:t>An Open-Source Application that Manages Your Threat Intelligence &amp; Other Things</a:t>
            </a:r>
          </a:p>
          <a:p>
            <a:r>
              <a:rPr b="1" lang="en-US" sz="2000">
                <a:solidFill>
                  <a:schemeClr val="tx2">
                    <a:lumMod val="75000"/>
                  </a:schemeClr>
                </a:solidFill>
                <a:latin typeface="Lato"/>
              </a:rPr>
              <a:t>Owned and Published by Palo Alto Networks</a:t>
            </a:r>
          </a:p>
          <a:p>
            <a:r>
              <a:rPr b="1" i="0" lang="en-US" sz="2000">
                <a:solidFill>
                  <a:schemeClr val="tx2">
                    <a:lumMod val="75000"/>
                  </a:schemeClr>
                </a:solidFill>
                <a:effectLst/>
                <a:latin typeface="Lato"/>
              </a:rPr>
              <a:t>Available Free of Charge on Their Github</a:t>
            </a:r>
          </a:p>
          <a:p>
            <a:endParaRPr b="1" i="0" lang="en-US" sz="2000">
              <a:solidFill>
                <a:schemeClr val="tx2">
                  <a:lumMod val="75000"/>
                </a:schemeClr>
              </a:solidFill>
              <a:effectLst/>
              <a:latin typeface="Lato"/>
            </a:endParaRPr>
          </a:p>
          <a:p>
            <a:endParaRPr b="1" lang="en-US" sz="2000">
              <a:solidFill>
                <a:schemeClr val="tx2">
                  <a:lumMod val="75000"/>
                </a:schemeClr>
              </a:solidFill>
              <a:latin typeface="Lato"/>
            </a:endParaRPr>
          </a:p>
          <a:p>
            <a:endParaRPr b="1" i="0" lang="en-US" sz="2000">
              <a:solidFill>
                <a:schemeClr val="tx2">
                  <a:lumMod val="75000"/>
                </a:schemeClr>
              </a:solidFill>
              <a:effectLst/>
              <a:latin typeface="Lato"/>
            </a:endParaRPr>
          </a:p>
          <a:p>
            <a:endParaRPr b="1" lang="en-US" sz="2000">
              <a:solidFill>
                <a:schemeClr val="tx2">
                  <a:lumMod val="75000"/>
                </a:schemeClr>
              </a:solidFill>
              <a:latin typeface="Lato"/>
            </a:endParaRPr>
          </a:p>
          <a:p>
            <a:endParaRPr b="1" i="0" lang="en-US" sz="2000">
              <a:solidFill>
                <a:schemeClr val="tx2">
                  <a:lumMod val="75000"/>
                </a:schemeClr>
              </a:solidFill>
              <a:effectLst/>
              <a:latin typeface="Lato"/>
            </a:endParaRPr>
          </a:p>
          <a:p>
            <a:endParaRPr b="1" i="0" lang="en-US" sz="2000">
              <a:solidFill>
                <a:schemeClr val="tx2">
                  <a:lumMod val="75000"/>
                </a:schemeClr>
              </a:solidFill>
              <a:effectLst/>
              <a:latin typeface="Lato"/>
            </a:endParaRPr>
          </a:p>
          <a:p>
            <a:endParaRPr b="1" i="0" lang="en-US" sz="2000">
              <a:solidFill>
                <a:schemeClr val="tx2">
                  <a:lumMod val="75000"/>
                </a:schemeClr>
              </a:solidFill>
              <a:effectLst/>
              <a:latin typeface="Lato"/>
            </a:endParaRPr>
          </a:p>
          <a:p>
            <a:endParaRPr b="1" i="0" lang="en-US" sz="2000">
              <a:solidFill>
                <a:schemeClr val="tx2">
                  <a:lumMod val="75000"/>
                </a:schemeClr>
              </a:solidFill>
              <a:effectLst/>
              <a:latin typeface="Lato"/>
            </a:endParaRPr>
          </a:p>
          <a:p>
            <a:endParaRPr b="1" lang="en-US" sz="2000">
              <a:solidFill>
                <a:schemeClr val="tx2">
                  <a:lumMod val="75000"/>
                </a:schemeClr>
              </a:solidFill>
            </a:endParaRPr>
          </a:p>
        </p:txBody>
      </p:sp>
      <p:pic>
        <p:nvPicPr>
          <p:cNvPr id="4" name="Picture 4">
            <a:extLst>
              <a:ext uri="{FF2B5EF4-FFF2-40B4-BE49-F238E27FC236}">
                <a16:creationId xmlns:a16="http://schemas.microsoft.com/office/drawing/2014/main" id="{9A898F50-4AAD-8543-AE2B-0D0A8F67EA75}"/>
              </a:ext>
            </a:extLst>
          </p:cNvPr>
          <p:cNvPicPr>
            <a:picLocks noChangeAspect="1"/>
          </p:cNvPicPr>
          <p:nvPr/>
        </p:nvPicPr>
        <p:blipFill>
          <a:blip r:embed="rId2"/>
          <a:stretch>
            <a:fillRect/>
          </a:stretch>
        </p:blipFill>
        <p:spPr>
          <a:xfrm>
            <a:off x="8907752" y="3923352"/>
            <a:ext cx="2065048" cy="2248848"/>
          </a:xfrm>
          <a:prstGeom prst="roundRect">
            <a:avLst/>
          </a:prstGeom>
          <a:ln cap="sq" w="88900">
            <a:solidFill>
              <a:srgbClr val="FFFFFF"/>
            </a:solidFill>
            <a:miter lim="800000"/>
          </a:ln>
          <a:effectLst>
            <a:outerShdw algn="tl" blurRad="254000" rotWithShape="0">
              <a:srgbClr val="000000">
                <a:alpha val="43000"/>
              </a:srgbClr>
            </a:outerShdw>
          </a:effectLst>
        </p:spPr>
      </p:pic>
    </p:spTree>
    <p:extLst>
      <p:ext uri="{BB962C8B-B14F-4D97-AF65-F5344CB8AC3E}">
        <p14:creationId xmlns:p14="http://schemas.microsoft.com/office/powerpoint/2010/main" val="298080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What Can I do with It?</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sz="2000">
                <a:solidFill>
                  <a:schemeClr val="tx2">
                    <a:lumMod val="75000"/>
                  </a:schemeClr>
                </a:solidFill>
              </a:rPr>
              <a:t>Pretty Much Anything</a:t>
            </a:r>
          </a:p>
          <a:p>
            <a:r>
              <a:rPr b="1" lang="en-US" sz="2000">
                <a:solidFill>
                  <a:schemeClr val="tx2">
                    <a:lumMod val="75000"/>
                  </a:schemeClr>
                </a:solidFill>
              </a:rPr>
              <a:t>Intake &amp; Output &amp; Aggregate &amp; Deduplicate &amp; Filter &amp; Authenticate &amp; Automate</a:t>
            </a:r>
          </a:p>
          <a:p>
            <a:endParaRPr b="1" lang="en-US" sz="2000">
              <a:solidFill>
                <a:schemeClr val="tx2">
                  <a:lumMod val="75000"/>
                </a:schemeClr>
              </a:solidFill>
            </a:endParaRPr>
          </a:p>
          <a:p>
            <a:endParaRPr b="1" lang="en-US" sz="2000">
              <a:solidFill>
                <a:schemeClr val="tx2">
                  <a:lumMod val="75000"/>
                </a:schemeClr>
              </a:solidFill>
            </a:endParaRPr>
          </a:p>
          <a:p>
            <a:endParaRPr b="1" lang="en-US" sz="2000">
              <a:solidFill>
                <a:schemeClr val="tx2">
                  <a:lumMod val="75000"/>
                </a:schemeClr>
              </a:solidFill>
            </a:endParaRPr>
          </a:p>
          <a:p>
            <a:endParaRPr b="1" lang="en-US" sz="2000">
              <a:solidFill>
                <a:schemeClr val="tx2">
                  <a:lumMod val="75000"/>
                </a:schemeClr>
              </a:solidFill>
            </a:endParaRPr>
          </a:p>
          <a:p>
            <a:endParaRPr b="1" lang="en-US" sz="2000">
              <a:solidFill>
                <a:schemeClr val="tx2">
                  <a:lumMod val="75000"/>
                </a:schemeClr>
              </a:solidFill>
            </a:endParaRPr>
          </a:p>
          <a:p>
            <a:endParaRPr b="1" lang="en-US" sz="2000">
              <a:solidFill>
                <a:schemeClr val="tx2">
                  <a:lumMod val="75000"/>
                </a:schemeClr>
              </a:solidFill>
            </a:endParaRPr>
          </a:p>
          <a:p>
            <a:endParaRPr b="1" lang="en-US" sz="2000">
              <a:solidFill>
                <a:schemeClr val="tx2">
                  <a:lumMod val="75000"/>
                </a:schemeClr>
              </a:solidFill>
            </a:endParaRPr>
          </a:p>
          <a:p>
            <a:endParaRPr b="1" lang="en-US" sz="2000">
              <a:solidFill>
                <a:schemeClr val="tx2">
                  <a:lumMod val="75000"/>
                </a:schemeClr>
              </a:solidFill>
            </a:endParaRPr>
          </a:p>
        </p:txBody>
      </p:sp>
      <p:pic>
        <p:nvPicPr>
          <p:cNvPr id="4" name="Picture 4">
            <a:extLst>
              <a:ext uri="{FF2B5EF4-FFF2-40B4-BE49-F238E27FC236}">
                <a16:creationId xmlns:a16="http://schemas.microsoft.com/office/drawing/2014/main" id="{B070D25C-5091-D94D-B352-5AE66219B67A}"/>
              </a:ext>
            </a:extLst>
          </p:cNvPr>
          <p:cNvPicPr>
            <a:picLocks noChangeAspect="1"/>
          </p:cNvPicPr>
          <p:nvPr/>
        </p:nvPicPr>
        <p:blipFill>
          <a:blip r:embed="rId2"/>
          <a:stretch>
            <a:fillRect/>
          </a:stretch>
        </p:blipFill>
        <p:spPr>
          <a:xfrm>
            <a:off x="8673428" y="4027132"/>
            <a:ext cx="2299372" cy="2145068"/>
          </a:xfrm>
          <a:prstGeom prst="roundRect">
            <a:avLst/>
          </a:prstGeom>
          <a:ln cap="sq" w="88900">
            <a:solidFill>
              <a:srgbClr val="FFFFFF"/>
            </a:solidFill>
            <a:miter lim="800000"/>
          </a:ln>
          <a:effectLst>
            <a:outerShdw algn="tl" blurRad="254000" rotWithShape="0">
              <a:srgbClr val="000000">
                <a:alpha val="43000"/>
              </a:srgbClr>
            </a:outerShdw>
          </a:effectLst>
        </p:spPr>
      </p:pic>
      <p:pic>
        <p:nvPicPr>
          <p:cNvPr id="6" name="Picture 6">
            <a:extLst>
              <a:ext uri="{FF2B5EF4-FFF2-40B4-BE49-F238E27FC236}">
                <a16:creationId xmlns:a16="http://schemas.microsoft.com/office/drawing/2014/main" id="{EA741C9D-BCBF-F94C-8831-195CD0983359}"/>
              </a:ext>
            </a:extLst>
          </p:cNvPr>
          <p:cNvPicPr>
            <a:picLocks noChangeAspect="1"/>
          </p:cNvPicPr>
          <p:nvPr/>
        </p:nvPicPr>
        <p:blipFill>
          <a:blip r:embed="rId3"/>
          <a:stretch>
            <a:fillRect/>
          </a:stretch>
        </p:blipFill>
        <p:spPr>
          <a:xfrm>
            <a:off x="3020700" y="4027132"/>
            <a:ext cx="5206474" cy="2145067"/>
          </a:xfrm>
          <a:prstGeom prst="roundRect">
            <a:avLst/>
          </a:prstGeom>
          <a:ln cap="sq" w="88900">
            <a:solidFill>
              <a:srgbClr val="FFFFFF"/>
            </a:solidFill>
            <a:miter lim="800000"/>
          </a:ln>
          <a:effectLst>
            <a:outerShdw algn="tl" blurRad="254000" rotWithShape="0">
              <a:srgbClr val="000000">
                <a:alpha val="43000"/>
              </a:srgbClr>
            </a:outerShdw>
          </a:effectLst>
        </p:spPr>
      </p:pic>
    </p:spTree>
    <p:extLst>
      <p:ext uri="{BB962C8B-B14F-4D97-AF65-F5344CB8AC3E}">
        <p14:creationId xmlns:p14="http://schemas.microsoft.com/office/powerpoint/2010/main" val="376178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Tech Specs to Start?</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a:solidFill>
                  <a:schemeClr val="tx2">
                    <a:lumMod val="75000"/>
                  </a:schemeClr>
                </a:solidFill>
              </a:rPr>
              <a:t>Simple 4-Minute Manual Install on Ubuntu 14.04 </a:t>
            </a:r>
          </a:p>
          <a:p>
            <a:r>
              <a:rPr b="1" lang="en-US">
                <a:solidFill>
                  <a:schemeClr val="tx2">
                    <a:lumMod val="75000"/>
                  </a:schemeClr>
                </a:solidFill>
              </a:rPr>
              <a:t>Ansible Playbook for Additional Linux Versions / OS</a:t>
            </a:r>
          </a:p>
          <a:p>
            <a:r>
              <a:rPr b="1" lang="en-US">
                <a:solidFill>
                  <a:schemeClr val="tx2">
                    <a:lumMod val="75000"/>
                  </a:schemeClr>
                </a:solidFill>
              </a:rPr>
              <a:t>Pre-Built VMs Available for AWS &amp; Azure &amp; VMWare</a:t>
            </a:r>
          </a:p>
          <a:p>
            <a:r>
              <a:rPr b="1" lang="en-US">
                <a:solidFill>
                  <a:schemeClr val="tx2">
                    <a:lumMod val="75000"/>
                  </a:schemeClr>
                </a:solidFill>
              </a:rPr>
              <a:t>Absolute Minimum of 1 GB RAM &amp; 8 GB Disk</a:t>
            </a:r>
          </a:p>
          <a:p>
            <a:r>
              <a:rPr b="1" lang="en-US">
                <a:solidFill>
                  <a:schemeClr val="tx2">
                    <a:lumMod val="75000"/>
                  </a:schemeClr>
                </a:solidFill>
              </a:rPr>
              <a:t>99+ Nodes Per Dual Core System</a:t>
            </a:r>
          </a:p>
          <a:p>
            <a:r>
              <a:rPr b="1" lang="en-US">
                <a:solidFill>
                  <a:schemeClr val="tx2">
                    <a:lumMod val="75000"/>
                  </a:schemeClr>
                </a:solidFill>
              </a:rPr>
              <a:t>Management API for Automation</a:t>
            </a:r>
          </a:p>
          <a:p>
            <a:endParaRPr b="1" lang="en-US">
              <a:solidFill>
                <a:schemeClr val="tx2">
                  <a:lumMod val="75000"/>
                </a:schemeClr>
              </a:solidFill>
            </a:endParaRPr>
          </a:p>
          <a:p>
            <a:endParaRPr b="1" lang="en-US">
              <a:solidFill>
                <a:schemeClr val="tx2">
                  <a:lumMod val="75000"/>
                </a:schemeClr>
              </a:solidFill>
            </a:endParaRPr>
          </a:p>
          <a:p>
            <a:endParaRPr b="1" lang="en-US">
              <a:solidFill>
                <a:schemeClr val="tx2">
                  <a:lumMod val="75000"/>
                </a:schemeClr>
              </a:solidFill>
            </a:endParaRPr>
          </a:p>
          <a:p>
            <a:endParaRPr b="1" lang="en-US">
              <a:solidFill>
                <a:schemeClr val="tx2">
                  <a:lumMod val="75000"/>
                </a:schemeClr>
              </a:solidFill>
            </a:endParaRPr>
          </a:p>
          <a:p>
            <a:endParaRPr b="1" lang="en-US">
              <a:solidFill>
                <a:schemeClr val="tx2">
                  <a:lumMod val="75000"/>
                </a:schemeClr>
              </a:solidFill>
            </a:endParaRPr>
          </a:p>
        </p:txBody>
      </p:sp>
    </p:spTree>
    <p:extLst>
      <p:ext uri="{BB962C8B-B14F-4D97-AF65-F5344CB8AC3E}">
        <p14:creationId xmlns:p14="http://schemas.microsoft.com/office/powerpoint/2010/main" val="129000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Installation Demo</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a:solidFill>
                  <a:schemeClr val="tx2">
                    <a:lumMod val="75000"/>
                  </a:schemeClr>
                </a:solidFill>
              </a:rPr>
              <a:t>https://youtu.be/nqPriMPtotw</a:t>
            </a:r>
          </a:p>
          <a:p>
            <a:endParaRPr b="1" lang="en-US">
              <a:solidFill>
                <a:schemeClr val="tx2">
                  <a:lumMod val="75000"/>
                </a:schemeClr>
              </a:solidFill>
            </a:endParaRPr>
          </a:p>
          <a:p>
            <a:endParaRPr b="1" lang="en-US">
              <a:solidFill>
                <a:schemeClr val="tx2">
                  <a:lumMod val="75000"/>
                </a:schemeClr>
              </a:solidFill>
            </a:endParaRPr>
          </a:p>
          <a:p>
            <a:endParaRPr b="1" lang="en-US">
              <a:solidFill>
                <a:schemeClr val="tx2">
                  <a:lumMod val="75000"/>
                </a:schemeClr>
              </a:solidFill>
            </a:endParaRPr>
          </a:p>
          <a:p>
            <a:endParaRPr b="1" lang="en-US">
              <a:solidFill>
                <a:schemeClr val="tx2">
                  <a:lumMod val="75000"/>
                </a:schemeClr>
              </a:solidFill>
            </a:endParaRPr>
          </a:p>
        </p:txBody>
      </p:sp>
    </p:spTree>
    <p:extLst>
      <p:ext uri="{BB962C8B-B14F-4D97-AF65-F5344CB8AC3E}">
        <p14:creationId xmlns:p14="http://schemas.microsoft.com/office/powerpoint/2010/main" val="129000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Configuration Possibilities</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Autofit/>
          </a:bodyPr>
          <a:lstStyle/>
          <a:p>
            <a:r>
              <a:rPr b="1" lang="en-US" sz="2000">
                <a:solidFill>
                  <a:schemeClr val="tx2">
                    <a:lumMod val="75000"/>
                  </a:schemeClr>
                </a:solidFill>
              </a:rPr>
              <a:t>Software Itself Can Handle Multi-Million Indicator Pools and Filter Funnels	</a:t>
            </a:r>
          </a:p>
          <a:p>
            <a:pPr lvl="1"/>
            <a:r>
              <a:rPr b="1" i="0" lang="en-US" sz="2000">
                <a:solidFill>
                  <a:schemeClr val="tx2">
                    <a:lumMod val="75000"/>
                  </a:schemeClr>
                </a:solidFill>
              </a:rPr>
              <a:t>1 Million is A Hard Cap at the Processor – Output Level</a:t>
            </a:r>
          </a:p>
          <a:p>
            <a:r>
              <a:rPr b="1" lang="en-US" sz="2000">
                <a:solidFill>
                  <a:schemeClr val="tx2">
                    <a:lumMod val="75000"/>
                  </a:schemeClr>
                </a:solidFill>
              </a:rPr>
              <a:t>Stucturing Severity &amp; Hazard Types Based on Organizational Need</a:t>
            </a:r>
          </a:p>
          <a:p>
            <a:pPr lvl="1"/>
            <a:r>
              <a:rPr b="1" i="0" lang="en-US" sz="2000">
                <a:solidFill>
                  <a:schemeClr val="tx2">
                    <a:lumMod val="75000"/>
                  </a:schemeClr>
                </a:solidFill>
              </a:rPr>
              <a:t>Built-In and Custom Tagging and Node Creation Tailors Data to Your Needs</a:t>
            </a:r>
          </a:p>
          <a:p>
            <a:r>
              <a:rPr b="1" lang="en-US" sz="2000">
                <a:solidFill>
                  <a:schemeClr val="tx2">
                    <a:lumMod val="75000"/>
                  </a:schemeClr>
                </a:solidFill>
              </a:rPr>
              <a:t>Whitelist Prefixes Turn Miners into Anti-Miners and Scrape Known Good</a:t>
            </a:r>
          </a:p>
          <a:p>
            <a:pPr lvl="1"/>
            <a:r>
              <a:rPr b="1" i="0" lang="en-US" sz="2000">
                <a:solidFill>
                  <a:schemeClr val="tx2">
                    <a:lumMod val="75000"/>
                  </a:schemeClr>
                </a:solidFill>
              </a:rPr>
              <a:t>Assure Fast Response for Blocks</a:t>
            </a:r>
          </a:p>
          <a:p>
            <a:pPr lvl="1"/>
            <a:r>
              <a:rPr b="1" i="0" lang="en-US" sz="2000">
                <a:solidFill>
                  <a:schemeClr val="tx2">
                    <a:lumMod val="75000"/>
                  </a:schemeClr>
                </a:solidFill>
              </a:rPr>
              <a:t>Prevents Trusted IP Ranges or Other Data from Being Blocked Dynamically</a:t>
            </a:r>
          </a:p>
          <a:p>
            <a:pPr lvl="1"/>
            <a:endParaRPr b="1" i="0" lang="en-US" sz="2000">
              <a:solidFill>
                <a:schemeClr val="tx2">
                  <a:lumMod val="75000"/>
                </a:schemeClr>
              </a:solidFill>
            </a:endParaRPr>
          </a:p>
          <a:p>
            <a:pPr lvl="1"/>
            <a:endParaRPr b="1" i="0" lang="en-US" sz="2000">
              <a:solidFill>
                <a:schemeClr val="tx2">
                  <a:lumMod val="75000"/>
                </a:schemeClr>
              </a:solidFill>
            </a:endParaRPr>
          </a:p>
        </p:txBody>
      </p:sp>
    </p:spTree>
    <p:extLst>
      <p:ext uri="{BB962C8B-B14F-4D97-AF65-F5344CB8AC3E}">
        <p14:creationId xmlns:p14="http://schemas.microsoft.com/office/powerpoint/2010/main" val="1675511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Configuration Demo</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Autofit/>
          </a:bodyPr>
          <a:lstStyle/>
          <a:p>
            <a:r>
              <a:rPr b="1" lang="en-US" sz="2000">
                <a:solidFill>
                  <a:schemeClr val="tx2">
                    <a:lumMod val="75000"/>
                  </a:schemeClr>
                </a:solidFill>
              </a:rPr>
              <a:t>https://youtu.be/Gut2_wGgwVQ</a:t>
            </a:r>
          </a:p>
          <a:p>
            <a:pPr lvl="1"/>
          </a:p>
          <a:p>
            <a:pPr lvl="1"/>
            <a:endParaRPr b="1" i="0" lang="en-US" sz="2000">
              <a:solidFill>
                <a:schemeClr val="tx2">
                  <a:lumMod val="75000"/>
                </a:schemeClr>
              </a:solidFill>
            </a:endParaRPr>
          </a:p>
        </p:txBody>
      </p:sp>
    </p:spTree>
    <p:extLst>
      <p:ext uri="{BB962C8B-B14F-4D97-AF65-F5344CB8AC3E}">
        <p14:creationId xmlns:p14="http://schemas.microsoft.com/office/powerpoint/2010/main" val="167551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Customization Depth</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a:xfrm>
            <a:off x="1371600" y="2286000"/>
            <a:ext cx="9601200" cy="3581400"/>
          </a:xfrm>
        </p:spPr>
        <p:txBody>
          <a:bodyPr numCol="1">
            <a:noAutofit/>
          </a:bodyPr>
          <a:lstStyle/>
          <a:p>
            <a:r>
              <a:rPr b="1" lang="en-US" sz="2000">
                <a:solidFill>
                  <a:schemeClr val="tx2">
                    <a:lumMod val="75000"/>
                  </a:schemeClr>
                </a:solidFill>
              </a:rPr>
              <a:t>Clone and modify existing Prototypes from the WebUI</a:t>
            </a:r>
          </a:p>
          <a:p>
            <a:r>
              <a:rPr b="1" lang="en-US" sz="2000">
                <a:solidFill>
                  <a:schemeClr val="tx2">
                    <a:lumMod val="75000"/>
                  </a:schemeClr>
                </a:solidFill>
              </a:rPr>
              <a:t>Create entirely new Prototypes in Python in the CLI</a:t>
            </a:r>
          </a:p>
          <a:p>
            <a:r>
              <a:rPr b="1" lang="en-US" sz="2000">
                <a:solidFill>
                  <a:schemeClr val="tx2">
                    <a:lumMod val="75000"/>
                  </a:schemeClr>
                </a:solidFill>
              </a:rPr>
              <a:t>Scrape and Collect Strings from Lists and Websites to Customize Source Material</a:t>
            </a:r>
          </a:p>
          <a:p>
            <a:pPr lvl="2"/>
            <a:r>
              <a:rPr b="1" lang="en-US" sz="2000">
                <a:solidFill>
                  <a:schemeClr val="tx2">
                    <a:lumMod val="75000"/>
                  </a:schemeClr>
                </a:solidFill>
              </a:rPr>
              <a:t>Top 10 Most Abused TLD </a:t>
            </a:r>
          </a:p>
          <a:p>
            <a:pPr lvl="2"/>
            <a:r>
              <a:rPr b="1" lang="en-US" sz="2000">
                <a:solidFill>
                  <a:schemeClr val="tx2">
                    <a:lumMod val="75000"/>
                  </a:schemeClr>
                </a:solidFill>
              </a:rPr>
              <a:t>Youtube Channel Uploads</a:t>
            </a:r>
          </a:p>
          <a:p>
            <a:pPr lvl="2"/>
            <a:r>
              <a:rPr b="1" lang="en-US" sz="2000">
                <a:solidFill>
                  <a:schemeClr val="tx2">
                    <a:lumMod val="75000"/>
                  </a:schemeClr>
                </a:solidFill>
              </a:rPr>
              <a:t>Organizational IP Space</a:t>
            </a:r>
          </a:p>
          <a:p>
            <a:pPr lvl="2"/>
            <a:r>
              <a:rPr b="1" lang="en-US" sz="2000">
                <a:solidFill>
                  <a:schemeClr val="tx2">
                    <a:lumMod val="75000"/>
                  </a:schemeClr>
                </a:solidFill>
              </a:rPr>
              <a:t>Domain Squatting Registrations</a:t>
            </a:r>
          </a:p>
          <a:p>
            <a:pPr indent="0" marL="0">
              <a:buNone/>
            </a:pPr>
            <a:endParaRPr b="1" lang="en-US" sz="2000">
              <a:solidFill>
                <a:schemeClr val="tx2">
                  <a:lumMod val="75000"/>
                </a:schemeClr>
              </a:solidFill>
            </a:endParaRPr>
          </a:p>
          <a:p>
            <a:endParaRPr b="1" lang="en-US" sz="2000">
              <a:solidFill>
                <a:schemeClr val="tx2">
                  <a:lumMod val="75000"/>
                </a:schemeClr>
              </a:solidFill>
            </a:endParaRPr>
          </a:p>
        </p:txBody>
      </p:sp>
    </p:spTree>
    <p:extLst>
      <p:ext uri="{BB962C8B-B14F-4D97-AF65-F5344CB8AC3E}">
        <p14:creationId xmlns:p14="http://schemas.microsoft.com/office/powerpoint/2010/main" val="212404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Life After Commit</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sz="2000">
                <a:solidFill>
                  <a:schemeClr val="tx2">
                    <a:lumMod val="75000"/>
                  </a:schemeClr>
                </a:solidFill>
              </a:rPr>
              <a:t>Be Creative</a:t>
            </a:r>
          </a:p>
          <a:p>
            <a:r>
              <a:rPr b="1" lang="en-US" sz="2000">
                <a:solidFill>
                  <a:schemeClr val="tx2">
                    <a:lumMod val="75000"/>
                  </a:schemeClr>
                </a:solidFill>
              </a:rPr>
              <a:t>Don’t Forget to Create Scalability in Your Design</a:t>
            </a:r>
          </a:p>
          <a:p>
            <a:r>
              <a:rPr b="1" lang="en-US" sz="2000">
                <a:solidFill>
                  <a:schemeClr val="tx2">
                    <a:lumMod val="75000"/>
                  </a:schemeClr>
                </a:solidFill>
              </a:rPr>
              <a:t>Use Your Existing Knowledge and Vendors as Resource</a:t>
            </a:r>
          </a:p>
          <a:p>
            <a:endParaRPr b="1" lang="en-US" sz="2000">
              <a:solidFill>
                <a:schemeClr val="tx2">
                  <a:lumMod val="75000"/>
                </a:schemeClr>
              </a:solidFill>
            </a:endParaRPr>
          </a:p>
          <a:p>
            <a:r>
              <a:rPr b="1" lang="en-US" sz="2000">
                <a:solidFill>
                  <a:schemeClr val="tx2">
                    <a:lumMod val="75000"/>
                  </a:schemeClr>
                </a:solidFill>
              </a:rPr>
              <a:t>Start Small and Make the Case for Organizational Change</a:t>
            </a:r>
          </a:p>
          <a:p>
            <a:r>
              <a:rPr b="1" lang="en-US" sz="2000">
                <a:solidFill>
                  <a:schemeClr val="tx2">
                    <a:lumMod val="75000"/>
                  </a:schemeClr>
                </a:solidFill>
              </a:rPr>
              <a:t>Reach Out to Other Departments for Ideas and Use Cases</a:t>
            </a:r>
          </a:p>
        </p:txBody>
      </p:sp>
    </p:spTree>
    <p:extLst>
      <p:ext uri="{BB962C8B-B14F-4D97-AF65-F5344CB8AC3E}">
        <p14:creationId xmlns:p14="http://schemas.microsoft.com/office/powerpoint/2010/main" val="2086305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Integration Opportunities</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a:xfrm>
            <a:off x="1371600" y="2286000"/>
            <a:ext cx="9601200" cy="3581400"/>
          </a:xfrm>
        </p:spPr>
        <p:txBody>
          <a:bodyPr numCol="1">
            <a:noAutofit/>
          </a:bodyPr>
          <a:lstStyle/>
          <a:p>
            <a:r>
              <a:rPr b="1" lang="en-US" sz="2000">
                <a:solidFill>
                  <a:schemeClr val="tx2">
                    <a:lumMod val="75000"/>
                  </a:schemeClr>
                </a:solidFill>
              </a:rPr>
              <a:t>Existing Intelligence Packages Can be Utilized As Miners</a:t>
            </a:r>
          </a:p>
          <a:p>
            <a:pPr lvl="1"/>
            <a:r>
              <a:rPr b="1" i="0" lang="en-US" sz="2000">
                <a:solidFill>
                  <a:schemeClr val="tx2">
                    <a:lumMod val="75000"/>
                  </a:schemeClr>
                </a:solidFill>
              </a:rPr>
              <a:t>Recorded Future, Anomali, Autofocus, ProofPoint, Infoblox ActiveTrust</a:t>
            </a:r>
          </a:p>
          <a:p>
            <a:pPr indent="0" lvl="1" marL="457200">
              <a:buNone/>
            </a:pPr>
            <a:endParaRPr b="1" i="0" lang="en-US" sz="2000">
              <a:solidFill>
                <a:schemeClr val="tx2">
                  <a:lumMod val="75000"/>
                </a:schemeClr>
              </a:solidFill>
            </a:endParaRPr>
          </a:p>
          <a:p>
            <a:r>
              <a:rPr b="1" lang="en-US" sz="2000">
                <a:solidFill>
                  <a:schemeClr val="tx2">
                    <a:lumMod val="75000"/>
                  </a:schemeClr>
                </a:solidFill>
              </a:rPr>
              <a:t>TAXII and EDL Outputs Integrate With Internal Enforcement Points</a:t>
            </a:r>
          </a:p>
          <a:p>
            <a:pPr lvl="1"/>
            <a:r>
              <a:rPr b="1" i="0" lang="en-US" sz="2000">
                <a:solidFill>
                  <a:schemeClr val="tx2">
                    <a:lumMod val="75000"/>
                  </a:schemeClr>
                </a:solidFill>
              </a:rPr>
              <a:t>Custom Outputs Can Also Be Crafted to Assure the Formate Is Appropriate</a:t>
            </a:r>
          </a:p>
          <a:p>
            <a:pPr indent="0" marL="0">
              <a:buNone/>
            </a:pPr>
            <a:endParaRPr b="1" lang="en-US" sz="2000">
              <a:solidFill>
                <a:schemeClr val="tx2">
                  <a:lumMod val="75000"/>
                </a:schemeClr>
              </a:solidFill>
            </a:endParaRPr>
          </a:p>
          <a:p>
            <a:r>
              <a:rPr b="1" lang="en-US" sz="2000">
                <a:solidFill>
                  <a:schemeClr val="tx2">
                    <a:lumMod val="75000"/>
                  </a:schemeClr>
                </a:solidFill>
              </a:rPr>
              <a:t>Non-Supported Solutions Can Still Be “Tricked” Into Support</a:t>
            </a:r>
          </a:p>
          <a:p>
            <a:pPr lvl="1"/>
            <a:r>
              <a:rPr b="1" i="0" lang="en-US" sz="2000">
                <a:solidFill>
                  <a:schemeClr val="tx2">
                    <a:lumMod val="75000"/>
                  </a:schemeClr>
                </a:solidFill>
              </a:rPr>
              <a:t>A  SIEM or Any System That Supports Static List Entry</a:t>
            </a:r>
          </a:p>
          <a:p>
            <a:pPr indent="0" lvl="1" marL="457200">
              <a:buNone/>
            </a:pPr>
            <a:endParaRPr b="1" i="0" lang="en-US" sz="2000">
              <a:solidFill>
                <a:schemeClr val="tx2">
                  <a:lumMod val="75000"/>
                </a:schemeClr>
              </a:solidFill>
            </a:endParaRPr>
          </a:p>
        </p:txBody>
      </p:sp>
    </p:spTree>
    <p:extLst>
      <p:ext uri="{BB962C8B-B14F-4D97-AF65-F5344CB8AC3E}">
        <p14:creationId xmlns:p14="http://schemas.microsoft.com/office/powerpoint/2010/main" val="1427244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Operational Opportunities</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sz="2000">
                <a:solidFill>
                  <a:schemeClr val="tx2">
                    <a:lumMod val="75000"/>
                  </a:schemeClr>
                </a:solidFill>
              </a:rPr>
              <a:t>Existing Operational Whitelists and Exception Policies Can Be Integrated</a:t>
            </a:r>
          </a:p>
          <a:p>
            <a:pPr lvl="1"/>
            <a:r>
              <a:rPr b="1" i="0" lang="en-US" sz="2000">
                <a:solidFill>
                  <a:schemeClr val="tx2">
                    <a:lumMod val="75000"/>
                  </a:schemeClr>
                </a:solidFill>
              </a:rPr>
              <a:t>Maintenance of Firewall Exceptions Can Be Simplified </a:t>
            </a:r>
          </a:p>
          <a:p>
            <a:endParaRPr b="1" lang="en-US" sz="2000">
              <a:solidFill>
                <a:schemeClr val="tx2">
                  <a:lumMod val="75000"/>
                </a:schemeClr>
              </a:solidFill>
            </a:endParaRPr>
          </a:p>
          <a:p>
            <a:r>
              <a:rPr b="1" lang="en-US" sz="2000">
                <a:solidFill>
                  <a:schemeClr val="tx2">
                    <a:lumMod val="75000"/>
                  </a:schemeClr>
                </a:solidFill>
              </a:rPr>
              <a:t>Access to MineMeld API Can be Leveraged Through Additional Tooling</a:t>
            </a:r>
          </a:p>
          <a:p>
            <a:pPr lvl="1"/>
            <a:r>
              <a:rPr b="1" i="0" lang="en-US" sz="2000">
                <a:solidFill>
                  <a:schemeClr val="tx2">
                    <a:lumMod val="75000"/>
                  </a:schemeClr>
                </a:solidFill>
              </a:rPr>
              <a:t>Allowing Integration into Existing Orchestration Frameworks</a:t>
            </a:r>
          </a:p>
        </p:txBody>
      </p:sp>
    </p:spTree>
    <p:extLst>
      <p:ext uri="{BB962C8B-B14F-4D97-AF65-F5344CB8AC3E}">
        <p14:creationId xmlns:p14="http://schemas.microsoft.com/office/powerpoint/2010/main" val="3294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 </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lstStyle/>
          <a:p>
            <a:pPr indent="0" marL="0">
              <a:buNone/>
            </a:pPr>
            <a:endParaRPr lang="en-US">
              <a:solidFill>
                <a:schemeClr val="tx2">
                  <a:lumMod val="90000"/>
                </a:schemeClr>
              </a:solidFill>
            </a:endParaRPr>
          </a:p>
          <a:p>
            <a:pPr indent="0" marL="0">
              <a:buNone/>
            </a:pPr>
            <a:endParaRPr lang="en-US">
              <a:solidFill>
                <a:schemeClr val="tx2">
                  <a:lumMod val="90000"/>
                </a:schemeClr>
              </a:solidFill>
            </a:endParaRPr>
          </a:p>
          <a:p>
            <a:pPr indent="0" marL="0">
              <a:buNone/>
            </a:pPr>
            <a:endParaRPr lang="en-US">
              <a:solidFill>
                <a:schemeClr val="tx2">
                  <a:lumMod val="90000"/>
                </a:schemeClr>
              </a:solidFill>
            </a:endParaRPr>
          </a:p>
          <a:p>
            <a:pPr indent="0" marL="0">
              <a:buNone/>
            </a:pPr>
            <a:endParaRPr lang="en-US">
              <a:solidFill>
                <a:schemeClr val="tx2">
                  <a:lumMod val="90000"/>
                </a:schemeClr>
              </a:solidFill>
            </a:endParaRPr>
          </a:p>
          <a:p>
            <a:pPr indent="0" marL="0">
              <a:buNone/>
            </a:pPr>
            <a:endParaRPr lang="en-US">
              <a:solidFill>
                <a:schemeClr val="tx2">
                  <a:lumMod val="90000"/>
                </a:schemeClr>
              </a:solidFill>
            </a:endParaRPr>
          </a:p>
        </p:txBody>
      </p:sp>
      <p:pic>
        <p:nvPicPr>
          <p:cNvPr id="5" name="Picture 5">
            <a:extLst>
              <a:ext uri="{FF2B5EF4-FFF2-40B4-BE49-F238E27FC236}">
                <a16:creationId xmlns:a16="http://schemas.microsoft.com/office/drawing/2014/main" id="{4191302F-A8AD-F041-AA02-2F8FA01FD30E}"/>
              </a:ext>
            </a:extLst>
          </p:cNvPr>
          <p:cNvPicPr>
            <a:picLocks noChangeAspect="1"/>
          </p:cNvPicPr>
          <p:nvPr/>
        </p:nvPicPr>
        <p:blipFill>
          <a:blip r:embed="rId3"/>
          <a:stretch>
            <a:fillRect/>
          </a:stretch>
        </p:blipFill>
        <p:spPr>
          <a:xfrm>
            <a:off x="2216597" y="1436028"/>
            <a:ext cx="3727757" cy="3760942"/>
          </a:xfrm>
          <a:prstGeom prst="roundRect">
            <a:avLst/>
          </a:prstGeom>
          <a:ln cap="sq" w="88900">
            <a:solidFill>
              <a:srgbClr val="FFFFFF"/>
            </a:solidFill>
            <a:miter lim="800000"/>
          </a:ln>
          <a:effectLst>
            <a:outerShdw algn="tl" blurRad="254000" rotWithShape="0">
              <a:srgbClr val="000000">
                <a:alpha val="43000"/>
              </a:srgbClr>
            </a:outerShdw>
          </a:effectLst>
        </p:spPr>
      </p:pic>
      <p:pic>
        <p:nvPicPr>
          <p:cNvPr id="7" name="Picture 7">
            <a:extLst>
              <a:ext uri="{FF2B5EF4-FFF2-40B4-BE49-F238E27FC236}">
                <a16:creationId xmlns:a16="http://schemas.microsoft.com/office/drawing/2014/main" id="{BAA3AAE3-AC16-A54C-9199-62F435AAD042}"/>
              </a:ext>
            </a:extLst>
          </p:cNvPr>
          <p:cNvPicPr>
            <a:picLocks noChangeAspect="1"/>
          </p:cNvPicPr>
          <p:nvPr/>
        </p:nvPicPr>
        <p:blipFill>
          <a:blip r:embed="rId4"/>
          <a:stretch>
            <a:fillRect/>
          </a:stretch>
        </p:blipFill>
        <p:spPr>
          <a:xfrm>
            <a:off x="6625087" y="1428750"/>
            <a:ext cx="3727757" cy="3744336"/>
          </a:xfrm>
          <a:prstGeom prst="roundRect">
            <a:avLst/>
          </a:prstGeom>
          <a:ln cap="sq" w="88900">
            <a:solidFill>
              <a:srgbClr val="FFFFFF"/>
            </a:solidFill>
            <a:miter lim="800000"/>
          </a:ln>
          <a:effectLst>
            <a:outerShdw algn="tl" blurRad="254000" rotWithShape="0">
              <a:srgbClr val="000000">
                <a:alpha val="43000"/>
              </a:srgbClr>
            </a:outerShdw>
          </a:effectLst>
        </p:spPr>
      </p:pic>
    </p:spTree>
    <p:extLst>
      <p:ext uri="{BB962C8B-B14F-4D97-AF65-F5344CB8AC3E}">
        <p14:creationId xmlns:p14="http://schemas.microsoft.com/office/powerpoint/2010/main" val="2360560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Automation Opportunities</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sz="2000">
                <a:solidFill>
                  <a:schemeClr val="tx2">
                    <a:lumMod val="75000"/>
                  </a:schemeClr>
                </a:solidFill>
              </a:rPr>
              <a:t>Provide Automated Report Delivery of Threat Changes</a:t>
            </a:r>
          </a:p>
          <a:p>
            <a:pPr lvl="1"/>
            <a:r>
              <a:rPr b="1" i="0" lang="en-US" sz="2000">
                <a:solidFill>
                  <a:schemeClr val="tx2">
                    <a:lumMod val="75000"/>
                  </a:schemeClr>
                </a:solidFill>
              </a:rPr>
              <a:t>Domain Squatting Registrations Can be Delivered to Security and Legal Teams</a:t>
            </a:r>
          </a:p>
          <a:p>
            <a:pPr indent="0" lvl="1" marL="457200">
              <a:buNone/>
            </a:pPr>
            <a:endParaRPr b="1" i="0" lang="en-US" sz="2000">
              <a:solidFill>
                <a:schemeClr val="tx2">
                  <a:lumMod val="75000"/>
                </a:schemeClr>
              </a:solidFill>
            </a:endParaRPr>
          </a:p>
          <a:p>
            <a:r>
              <a:rPr b="1" lang="en-US" sz="2000">
                <a:solidFill>
                  <a:schemeClr val="tx2">
                    <a:lumMod val="75000"/>
                  </a:schemeClr>
                </a:solidFill>
              </a:rPr>
              <a:t>MineMeld API and Integrations Can Be Integral to Incident Response </a:t>
            </a:r>
          </a:p>
          <a:p>
            <a:pPr lvl="1"/>
            <a:r>
              <a:rPr b="1" i="0" lang="en-US" sz="2000">
                <a:solidFill>
                  <a:schemeClr val="tx2">
                    <a:lumMod val="75000"/>
                  </a:schemeClr>
                </a:solidFill>
              </a:rPr>
              <a:t>Blacklisting or Whitelisting During an Incident Can Help IR Teams Move Quickly</a:t>
            </a:r>
          </a:p>
          <a:p>
            <a:pPr lvl="1"/>
            <a:r>
              <a:rPr b="1" i="0" lang="en-US" sz="2000">
                <a:solidFill>
                  <a:schemeClr val="tx2">
                    <a:lumMod val="75000"/>
                  </a:schemeClr>
                </a:solidFill>
              </a:rPr>
              <a:t>Built-In Support for Age-Out, Classification, and Comments</a:t>
            </a:r>
          </a:p>
        </p:txBody>
      </p:sp>
    </p:spTree>
    <p:extLst>
      <p:ext uri="{BB962C8B-B14F-4D97-AF65-F5344CB8AC3E}">
        <p14:creationId xmlns:p14="http://schemas.microsoft.com/office/powerpoint/2010/main" val="358039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Automation Demo</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sz="2000">
                <a:solidFill>
                  <a:schemeClr val="tx2">
                    <a:lumMod val="75000"/>
                  </a:schemeClr>
                </a:solidFill>
              </a:rPr>
              <a:t>https://youtu.be/6Lvgo9IXcxA</a:t>
            </a:r>
          </a:p>
          <a:p>
            <a:pPr lvl="1"/>
          </a:p>
        </p:txBody>
      </p:sp>
    </p:spTree>
    <p:extLst>
      <p:ext uri="{BB962C8B-B14F-4D97-AF65-F5344CB8AC3E}">
        <p14:creationId xmlns:p14="http://schemas.microsoft.com/office/powerpoint/2010/main" val="358039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Proving Value</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a:xfrm>
            <a:off x="1371600" y="2286000"/>
            <a:ext cx="9601200" cy="3581400"/>
          </a:xfrm>
        </p:spPr>
        <p:txBody>
          <a:bodyPr numCol="1">
            <a:normAutofit/>
          </a:bodyPr>
          <a:lstStyle/>
          <a:p>
            <a:r>
              <a:rPr b="1" lang="en-US" sz="2000">
                <a:solidFill>
                  <a:schemeClr val="tx2">
                    <a:lumMod val="75000"/>
                  </a:schemeClr>
                </a:solidFill>
              </a:rPr>
              <a:t>Integrate Freely with Non-Blocking Enforcement to Collect Case Data</a:t>
            </a:r>
          </a:p>
          <a:p>
            <a:pPr lvl="1"/>
            <a:r>
              <a:rPr b="1" i="0" lang="en-US" sz="2000">
                <a:solidFill>
                  <a:schemeClr val="tx2">
                    <a:lumMod val="75000"/>
                  </a:schemeClr>
                </a:solidFill>
              </a:rPr>
              <a:t>SIEMS &amp; Firewalls are Valuable in Proving the Risk of Intel Integration</a:t>
            </a:r>
          </a:p>
          <a:p>
            <a:pPr lvl="1"/>
            <a:r>
              <a:rPr b="1" i="0" lang="en-US" sz="2000">
                <a:solidFill>
                  <a:schemeClr val="tx2">
                    <a:lumMod val="75000"/>
                  </a:schemeClr>
                </a:solidFill>
              </a:rPr>
              <a:t>Paves the </a:t>
            </a:r>
            <a:r>
              <a:rPr b="1" i="0" lang="en-US">
                <a:solidFill>
                  <a:schemeClr val="tx2">
                    <a:lumMod val="75000"/>
                  </a:schemeClr>
                </a:solidFill>
              </a:rPr>
              <a:t>Road</a:t>
            </a:r>
            <a:r>
              <a:rPr b="1" i="0" lang="en-US" sz="2000">
                <a:solidFill>
                  <a:schemeClr val="tx2">
                    <a:lumMod val="75000"/>
                  </a:schemeClr>
                </a:solidFill>
              </a:rPr>
              <a:t> for Implementation</a:t>
            </a:r>
          </a:p>
          <a:p>
            <a:pPr lvl="1"/>
            <a:endParaRPr b="1" lang="en-US" sz="2000">
              <a:solidFill>
                <a:schemeClr val="tx2">
                  <a:lumMod val="75000"/>
                </a:schemeClr>
              </a:solidFill>
            </a:endParaRPr>
          </a:p>
          <a:p>
            <a:r>
              <a:rPr b="1" lang="en-US" sz="2000">
                <a:solidFill>
                  <a:schemeClr val="tx2">
                    <a:lumMod val="75000"/>
                  </a:schemeClr>
                </a:solidFill>
              </a:rPr>
              <a:t>Document. Document. Document.</a:t>
            </a:r>
          </a:p>
          <a:p>
            <a:r>
              <a:rPr b="1" lang="en-US" sz="2000">
                <a:solidFill>
                  <a:schemeClr val="tx2">
                    <a:lumMod val="75000"/>
                  </a:schemeClr>
                </a:solidFill>
              </a:rPr>
              <a:t>Metrics on Bulk Nodule Collection Are Easy to Collect</a:t>
            </a:r>
          </a:p>
          <a:p>
            <a:pPr lvl="1"/>
            <a:r>
              <a:rPr b="1" i="0" lang="en-US" sz="2000">
                <a:solidFill>
                  <a:schemeClr val="tx2">
                    <a:lumMod val="75000"/>
                  </a:schemeClr>
                </a:solidFill>
              </a:rPr>
              <a:t>Graphs are Built-In to Help Describe the Collection Process</a:t>
            </a:r>
          </a:p>
        </p:txBody>
      </p:sp>
    </p:spTree>
    <p:extLst>
      <p:ext uri="{BB962C8B-B14F-4D97-AF65-F5344CB8AC3E}">
        <p14:creationId xmlns:p14="http://schemas.microsoft.com/office/powerpoint/2010/main" val="765046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Questions?</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lstStyle/>
          <a:p>
            <a:pPr indent="0" marL="0">
              <a:buNone/>
            </a:pPr>
            <a:r>
              <a:rPr lang="en-US"/>
              <a:t>         </a:t>
            </a:r>
          </a:p>
        </p:txBody>
      </p:sp>
    </p:spTree>
    <p:extLst>
      <p:ext uri="{BB962C8B-B14F-4D97-AF65-F5344CB8AC3E}">
        <p14:creationId xmlns:p14="http://schemas.microsoft.com/office/powerpoint/2010/main" val="388491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Resources for the Road!</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a:xfrm>
            <a:off x="1371600" y="2286000"/>
            <a:ext cx="9312828" cy="3581400"/>
          </a:xfrm>
        </p:spPr>
        <p:txBody>
          <a:bodyPr numCol="1"/>
          <a:lstStyle/>
          <a:p>
            <a:r>
              <a:rPr b="1" lang="en-US">
                <a:solidFill>
                  <a:schemeClr val="tx2">
                    <a:lumMod val="75000"/>
                  </a:schemeClr>
                </a:solidFill>
              </a:rPr>
              <a:t>Minemeld Github	</a:t>
            </a:r>
          </a:p>
          <a:p>
            <a:pPr lvl="1"/>
            <a:r>
              <a:rPr b="1" i="0" lang="en-US">
                <a:solidFill>
                  <a:schemeClr val="tx1"/>
                </a:solidFill>
                <a:hlinkClick r:id="rId3">
                  <a:extLst>
                    <a:ext uri="{A12FA001-AC4F-418D-AE19-62706E023703}">
                      <ahyp:hlinkClr xmlns:ahyp="http://schemas.microsoft.com/office/drawing/2018/hyperlinkcolor" val="tx"/>
                    </a:ext>
                  </a:extLst>
                </a:hlinkClick>
              </a:rPr>
              <a:t>https://github.com/PaloAltoNetworks/minemeld</a:t>
            </a:r>
            <a:r>
              <a:rPr b="1" i="0" lang="en-US">
                <a:solidFill>
                  <a:schemeClr val="tx1"/>
                </a:solidFill>
              </a:rPr>
              <a:t> </a:t>
            </a:r>
            <a:endParaRPr b="1" lang="en-US">
              <a:solidFill>
                <a:schemeClr val="tx1"/>
              </a:solidFill>
            </a:endParaRPr>
          </a:p>
          <a:p>
            <a:r>
              <a:rPr b="1" lang="en-US"/>
              <a:t>SpamHaus Top Abused TLD</a:t>
            </a:r>
          </a:p>
          <a:p>
            <a:pPr lvl="1"/>
            <a:r>
              <a:rPr b="1" i="0" lang="en-US"/>
              <a:t>https://www.spamhaus.org/statistics/tlds/</a:t>
            </a:r>
          </a:p>
          <a:p>
            <a:r>
              <a:rPr b="1" lang="en-US"/>
              <a:t>Recorded Future IOC Gathering Plugin</a:t>
            </a:r>
          </a:p>
          <a:p>
            <a:pPr lvl="1"/>
            <a:r>
              <a:rPr b="1" i="0" lang="en-US"/>
              <a:t>https://chrome.google.com/webstore/detail/recorded-future/cdblaggcibgbankgilackljdpdhhcine</a:t>
            </a:r>
          </a:p>
        </p:txBody>
      </p:sp>
    </p:spTree>
    <p:extLst>
      <p:ext uri="{BB962C8B-B14F-4D97-AF65-F5344CB8AC3E}">
        <p14:creationId xmlns:p14="http://schemas.microsoft.com/office/powerpoint/2010/main" val="350330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What is Threat Intelligence?</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lstStyle/>
          <a:p>
            <a:r>
              <a:rPr b="1" i="0" lang="en-US" sz="2000">
                <a:solidFill>
                  <a:schemeClr val="tx2">
                    <a:lumMod val="75000"/>
                  </a:schemeClr>
                </a:solidFill>
                <a:effectLst/>
              </a:rPr>
              <a:t>“[…] Evidence-based knowledge, including context, mechanisms, indicators, implications and actionable advice, about an existing or emerging menace or hazard to assets that can be used to inform decisions regarding the subject's response to that menace or hazard.” </a:t>
            </a:r>
            <a:r>
              <a:rPr b="1" i="0" lang="en-US" sz="1400">
                <a:solidFill>
                  <a:schemeClr val="tx2">
                    <a:lumMod val="75000"/>
                  </a:schemeClr>
                </a:solidFill>
                <a:effectLst/>
              </a:rPr>
              <a:t>(Gartner, Definition: Threat Intelligence)</a:t>
            </a:r>
          </a:p>
          <a:p>
            <a:pPr lvl="8"/>
            <a:endParaRPr lang="en-US">
              <a:solidFill>
                <a:schemeClr val="tx2">
                  <a:lumMod val="75000"/>
                </a:schemeClr>
              </a:solidFill>
            </a:endParaRPr>
          </a:p>
          <a:p>
            <a:pPr lvl="8"/>
            <a:endParaRPr lang="en-US">
              <a:solidFill>
                <a:schemeClr val="tx2">
                  <a:lumMod val="75000"/>
                </a:schemeClr>
              </a:solidFill>
            </a:endParaRPr>
          </a:p>
          <a:p>
            <a:pPr lvl="8"/>
            <a:endParaRPr lang="en-US">
              <a:solidFill>
                <a:schemeClr val="tx2">
                  <a:lumMod val="75000"/>
                </a:schemeClr>
              </a:solidFill>
            </a:endParaRPr>
          </a:p>
          <a:p>
            <a:pPr lvl="8"/>
            <a:endParaRPr lang="en-US">
              <a:solidFill>
                <a:schemeClr val="tx2">
                  <a:lumMod val="75000"/>
                </a:schemeClr>
              </a:solidFill>
            </a:endParaRPr>
          </a:p>
        </p:txBody>
      </p:sp>
    </p:spTree>
    <p:extLst>
      <p:ext uri="{BB962C8B-B14F-4D97-AF65-F5344CB8AC3E}">
        <p14:creationId xmlns:p14="http://schemas.microsoft.com/office/powerpoint/2010/main" val="8089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What is Threat Intelligence? (Really)</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sz="2000">
                <a:solidFill>
                  <a:schemeClr val="tx2">
                    <a:lumMod val="75000"/>
                  </a:schemeClr>
                </a:solidFill>
              </a:rPr>
              <a:t>IP Addresses</a:t>
            </a:r>
          </a:p>
          <a:p>
            <a:r>
              <a:rPr b="1" lang="en-US" sz="2000">
                <a:solidFill>
                  <a:schemeClr val="tx2">
                    <a:lumMod val="75000"/>
                  </a:schemeClr>
                </a:solidFill>
              </a:rPr>
              <a:t>Email Addresses &amp; Subject Lines</a:t>
            </a:r>
          </a:p>
          <a:p>
            <a:r>
              <a:rPr b="1" lang="en-US" sz="2000">
                <a:solidFill>
                  <a:schemeClr val="tx2">
                    <a:lumMod val="75000"/>
                  </a:schemeClr>
                </a:solidFill>
              </a:rPr>
              <a:t>Filenames &amp; Hashes</a:t>
            </a:r>
          </a:p>
          <a:p>
            <a:r>
              <a:rPr b="1" lang="en-US" sz="2000">
                <a:solidFill>
                  <a:schemeClr val="tx2">
                    <a:lumMod val="75000"/>
                  </a:schemeClr>
                </a:solidFill>
              </a:rPr>
              <a:t>Mutexes and Patterns</a:t>
            </a:r>
          </a:p>
          <a:p>
            <a:r>
              <a:rPr b="1" lang="en-US" sz="2000">
                <a:solidFill>
                  <a:schemeClr val="tx2">
                    <a:lumMod val="75000"/>
                  </a:schemeClr>
                </a:solidFill>
              </a:rPr>
              <a:t>Domain Names &amp; URLs</a:t>
            </a:r>
          </a:p>
          <a:p>
            <a:pPr indent="0" marL="0">
              <a:buNone/>
            </a:pPr>
            <a:endParaRPr b="1" lang="en-US" sz="2000">
              <a:solidFill>
                <a:schemeClr val="tx2">
                  <a:lumMod val="75000"/>
                </a:schemeClr>
              </a:solidFill>
            </a:endParaRPr>
          </a:p>
          <a:p>
            <a:r>
              <a:rPr b="1" lang="en-US" sz="2000">
                <a:solidFill>
                  <a:schemeClr val="tx2">
                    <a:lumMod val="75000"/>
                  </a:schemeClr>
                </a:solidFill>
              </a:rPr>
              <a:t>Countries, Top Level Domains, MAC Addresses, Device Types, Applications &amp; Protocols…</a:t>
            </a:r>
          </a:p>
        </p:txBody>
      </p:sp>
    </p:spTree>
    <p:extLst>
      <p:ext uri="{BB962C8B-B14F-4D97-AF65-F5344CB8AC3E}">
        <p14:creationId xmlns:p14="http://schemas.microsoft.com/office/powerpoint/2010/main" val="337033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Bad Behavior</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sz="2000">
                <a:solidFill>
                  <a:schemeClr val="tx2">
                    <a:lumMod val="75000"/>
                  </a:schemeClr>
                </a:solidFill>
              </a:rPr>
              <a:t>Many organizations fall prey to bad habits by improperly scoping what it is they want to achieve with a threat intelligence program.</a:t>
            </a:r>
          </a:p>
          <a:p>
            <a:endParaRPr b="1" lang="en-US" sz="2000">
              <a:solidFill>
                <a:schemeClr val="tx2">
                  <a:lumMod val="75000"/>
                </a:schemeClr>
              </a:solidFill>
            </a:endParaRPr>
          </a:p>
          <a:p>
            <a:r>
              <a:rPr b="1" lang="en-US" sz="2000">
                <a:solidFill>
                  <a:schemeClr val="tx2">
                    <a:lumMod val="75000"/>
                  </a:schemeClr>
                </a:solidFill>
              </a:rPr>
              <a:t>Vendor Promises of “Plug-and-Play”</a:t>
            </a:r>
          </a:p>
          <a:p>
            <a:r>
              <a:rPr b="1" lang="en-US" sz="2000">
                <a:solidFill>
                  <a:schemeClr val="tx2">
                    <a:lumMod val="75000"/>
                  </a:schemeClr>
                </a:solidFill>
              </a:rPr>
              <a:t>Overly Generalized Intel</a:t>
            </a:r>
          </a:p>
          <a:p>
            <a:r>
              <a:rPr b="1" lang="en-US" sz="2000">
                <a:solidFill>
                  <a:schemeClr val="tx2">
                    <a:lumMod val="75000"/>
                  </a:schemeClr>
                </a:solidFill>
              </a:rPr>
              <a:t>Feed Fatigue</a:t>
            </a:r>
          </a:p>
          <a:p>
            <a:endParaRPr b="1" lang="en-US" sz="2000">
              <a:solidFill>
                <a:schemeClr val="tx2">
                  <a:lumMod val="75000"/>
                </a:schemeClr>
              </a:solidFill>
            </a:endParaRPr>
          </a:p>
          <a:p>
            <a:endParaRPr b="1" lang="en-US" sz="2000">
              <a:solidFill>
                <a:schemeClr val="tx2">
                  <a:lumMod val="75000"/>
                </a:schemeClr>
              </a:solidFill>
            </a:endParaRPr>
          </a:p>
        </p:txBody>
      </p:sp>
    </p:spTree>
    <p:extLst>
      <p:ext uri="{BB962C8B-B14F-4D97-AF65-F5344CB8AC3E}">
        <p14:creationId xmlns:p14="http://schemas.microsoft.com/office/powerpoint/2010/main" val="164637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Bad Behavior</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rmAutofit/>
          </a:bodyPr>
          <a:lstStyle/>
          <a:p>
            <a:r>
              <a:rPr b="1" lang="en-US" sz="2000">
                <a:solidFill>
                  <a:schemeClr val="tx2">
                    <a:lumMod val="75000"/>
                  </a:schemeClr>
                </a:solidFill>
              </a:rPr>
              <a:t>Moreover, massive quantities of valuable threat intelligence is organization specific. This data is often land-locked within departments or technologies and not analyzed.</a:t>
            </a:r>
          </a:p>
          <a:p>
            <a:endParaRPr b="1" lang="en-US" sz="2000">
              <a:solidFill>
                <a:schemeClr val="tx2">
                  <a:lumMod val="75000"/>
                </a:schemeClr>
              </a:solidFill>
            </a:endParaRPr>
          </a:p>
          <a:p>
            <a:r>
              <a:rPr b="1" lang="en-US" sz="2000">
                <a:solidFill>
                  <a:schemeClr val="tx2">
                    <a:lumMod val="75000"/>
                  </a:schemeClr>
                </a:solidFill>
              </a:rPr>
              <a:t>Over-Reliance on Subject Matter Experts and Assumptions</a:t>
            </a:r>
          </a:p>
          <a:p>
            <a:r>
              <a:rPr b="1" lang="en-US" sz="2000">
                <a:solidFill>
                  <a:schemeClr val="tx2">
                    <a:lumMod val="75000"/>
                  </a:schemeClr>
                </a:solidFill>
              </a:rPr>
              <a:t>Orphaned or Unrecognized Data Value</a:t>
            </a:r>
          </a:p>
          <a:p>
            <a:r>
              <a:rPr b="1" lang="en-US" sz="2000">
                <a:solidFill>
                  <a:schemeClr val="tx2">
                    <a:lumMod val="75000"/>
                  </a:schemeClr>
                </a:solidFill>
              </a:rPr>
              <a:t>Industry Intel Ghosting</a:t>
            </a:r>
          </a:p>
          <a:p>
            <a:endParaRPr b="1" lang="en-US" sz="2000">
              <a:solidFill>
                <a:schemeClr val="tx2">
                  <a:lumMod val="75000"/>
                </a:schemeClr>
              </a:solidFill>
            </a:endParaRPr>
          </a:p>
        </p:txBody>
      </p:sp>
    </p:spTree>
    <p:extLst>
      <p:ext uri="{BB962C8B-B14F-4D97-AF65-F5344CB8AC3E}">
        <p14:creationId xmlns:p14="http://schemas.microsoft.com/office/powerpoint/2010/main" val="249876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What is Centralized Threat Intelligence?</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a:xfrm>
            <a:off x="1371600" y="2171700"/>
            <a:ext cx="10131425" cy="4106333"/>
          </a:xfrm>
        </p:spPr>
        <p:txBody>
          <a:bodyPr numCol="1">
            <a:noAutofit/>
          </a:bodyPr>
          <a:lstStyle/>
          <a:p>
            <a:r>
              <a:rPr b="1" i="0" lang="en-US">
                <a:solidFill>
                  <a:schemeClr val="tx2">
                    <a:lumMod val="75000"/>
                  </a:schemeClr>
                </a:solidFill>
                <a:effectLst/>
              </a:rPr>
              <a:t>A methodology intended to provide generalized “Intelligence” as a managed service for integration at enforcement points within an organization in a simplified way. </a:t>
            </a:r>
          </a:p>
          <a:p>
            <a:endParaRPr b="1" lang="en-US" sz="2000">
              <a:solidFill>
                <a:schemeClr val="tx2">
                  <a:lumMod val="75000"/>
                </a:schemeClr>
              </a:solidFill>
            </a:endParaRPr>
          </a:p>
          <a:p>
            <a:r>
              <a:rPr b="1" lang="en-US" sz="2000">
                <a:solidFill>
                  <a:schemeClr val="tx2">
                    <a:lumMod val="75000"/>
                  </a:schemeClr>
                </a:solidFill>
              </a:rPr>
              <a:t>“Centralized” simply refers to the orchestration component of assuring that all data your systems are dynamically reacting to is colocated and managed by the same standards and control process.</a:t>
            </a:r>
          </a:p>
          <a:p>
            <a:endParaRPr b="1" i="0" lang="en-US" sz="2000">
              <a:solidFill>
                <a:schemeClr val="tx2">
                  <a:lumMod val="75000"/>
                </a:schemeClr>
              </a:solidFill>
              <a:effectLst/>
            </a:endParaRPr>
          </a:p>
          <a:p>
            <a:r>
              <a:rPr b="1" lang="en-US" sz="2000">
                <a:solidFill>
                  <a:schemeClr val="tx2">
                    <a:lumMod val="75000"/>
                  </a:schemeClr>
                </a:solidFill>
              </a:rPr>
              <a:t>“Threat Intelligence” in this context refers to Threat, Benign and Operational data points. All data points able to be actioned upon counts as “Intelligence”. </a:t>
            </a:r>
          </a:p>
          <a:p>
            <a:pPr indent="0" marL="0">
              <a:buNone/>
            </a:pPr>
            <a:endParaRPr b="1" lang="en-US" sz="2000">
              <a:solidFill>
                <a:schemeClr val="tx2">
                  <a:lumMod val="75000"/>
                </a:schemeClr>
              </a:solidFill>
            </a:endParaRPr>
          </a:p>
          <a:p>
            <a:endParaRPr b="1" lang="en-US" sz="2000">
              <a:solidFill>
                <a:schemeClr val="tx2">
                  <a:lumMod val="75000"/>
                </a:schemeClr>
              </a:solidFill>
            </a:endParaRPr>
          </a:p>
        </p:txBody>
      </p:sp>
    </p:spTree>
    <p:extLst>
      <p:ext uri="{BB962C8B-B14F-4D97-AF65-F5344CB8AC3E}">
        <p14:creationId xmlns:p14="http://schemas.microsoft.com/office/powerpoint/2010/main" val="405454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Improving Efficiacy </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p:txBody>
          <a:bodyPr numCol="1">
            <a:noAutofit/>
          </a:bodyPr>
          <a:lstStyle/>
          <a:p>
            <a:r>
              <a:rPr b="1" lang="en-US" sz="2000">
                <a:solidFill>
                  <a:schemeClr val="tx2">
                    <a:lumMod val="75000"/>
                  </a:schemeClr>
                </a:solidFill>
              </a:rPr>
              <a:t>Central Threat Intelligence is a way of considering the work that security personnel do every day as providing immediate value. It translates external and internal research into value for other technologies.</a:t>
            </a:r>
          </a:p>
          <a:p>
            <a:endParaRPr b="1" lang="en-US" sz="2000">
              <a:solidFill>
                <a:schemeClr val="tx2">
                  <a:lumMod val="75000"/>
                </a:schemeClr>
              </a:solidFill>
            </a:endParaRPr>
          </a:p>
          <a:p>
            <a:r>
              <a:rPr b="1" lang="en-US" sz="2000">
                <a:solidFill>
                  <a:schemeClr val="tx2">
                    <a:lumMod val="75000"/>
                  </a:schemeClr>
                </a:solidFill>
              </a:rPr>
              <a:t>Daily research, bulletins, community feedback, industry trends and internal communal knowledge can be transmuted into an intelligence engine to shed light on the threats we look into every day. </a:t>
            </a:r>
          </a:p>
          <a:p>
            <a:endParaRPr b="1" lang="en-US" sz="2000">
              <a:solidFill>
                <a:schemeClr val="tx2">
                  <a:lumMod val="75000"/>
                </a:schemeClr>
              </a:solidFill>
            </a:endParaRPr>
          </a:p>
          <a:p>
            <a:r>
              <a:rPr b="1" lang="en-US" sz="2000">
                <a:solidFill>
                  <a:schemeClr val="tx2">
                    <a:lumMod val="75000"/>
                  </a:schemeClr>
                </a:solidFill>
              </a:rPr>
              <a:t>By maturing an intelligence regime, previously untenable value translations become possible. One such example being external threat sharing.</a:t>
            </a:r>
          </a:p>
          <a:p>
            <a:endParaRPr b="1" lang="en-US" sz="2000"/>
          </a:p>
          <a:p>
            <a:endParaRPr b="1" lang="en-US" sz="2000"/>
          </a:p>
        </p:txBody>
      </p:sp>
    </p:spTree>
    <p:extLst>
      <p:ext uri="{BB962C8B-B14F-4D97-AF65-F5344CB8AC3E}">
        <p14:creationId xmlns:p14="http://schemas.microsoft.com/office/powerpoint/2010/main" val="319747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C5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7836-D5D8-4648-9E6E-2E7FAC9038CA}"/>
              </a:ext>
            </a:extLst>
          </p:cNvPr>
          <p:cNvSpPr>
            <a:spLocks noGrp="1"/>
          </p:cNvSpPr>
          <p:nvPr>
            <p:ph type="title"/>
          </p:nvPr>
        </p:nvSpPr>
        <p:spPr/>
        <p:txBody>
          <a:bodyPr numCol="1"/>
          <a:lstStyle/>
          <a:p>
            <a:r>
              <a:rPr b="1" lang="en-US">
                <a:solidFill>
                  <a:schemeClr val="tx2">
                    <a:lumMod val="75000"/>
                  </a:schemeClr>
                </a:solidFill>
              </a:rPr>
              <a:t>Scoping the Intel Issue</a:t>
            </a:r>
          </a:p>
        </p:txBody>
      </p:sp>
      <p:sp>
        <p:nvSpPr>
          <p:cNvPr id="3" name="Content Placeholder 2">
            <a:extLst>
              <a:ext uri="{FF2B5EF4-FFF2-40B4-BE49-F238E27FC236}">
                <a16:creationId xmlns:a16="http://schemas.microsoft.com/office/drawing/2014/main" id="{FD8EEC52-61FB-B44D-B280-9A30C410BD50}"/>
              </a:ext>
            </a:extLst>
          </p:cNvPr>
          <p:cNvSpPr>
            <a:spLocks noGrp="1"/>
          </p:cNvSpPr>
          <p:nvPr>
            <p:ph idx="1"/>
          </p:nvPr>
        </p:nvSpPr>
        <p:spPr>
          <a:xfrm>
            <a:off x="1371600" y="2286000"/>
            <a:ext cx="9601200" cy="3581400"/>
          </a:xfrm>
        </p:spPr>
        <p:txBody>
          <a:bodyPr numCol="1"/>
          <a:lstStyle/>
          <a:p>
            <a:r>
              <a:rPr b="1" lang="en-US" sz="2000">
                <a:solidFill>
                  <a:schemeClr val="tx2">
                    <a:lumMod val="75000"/>
                  </a:schemeClr>
                </a:solidFill>
              </a:rPr>
              <a:t>What are You </a:t>
            </a:r>
            <a:r>
              <a:rPr b="1" lang="en-US">
                <a:solidFill>
                  <a:schemeClr val="tx2">
                    <a:lumMod val="75000"/>
                  </a:schemeClr>
                </a:solidFill>
              </a:rPr>
              <a:t>C</a:t>
            </a:r>
            <a:r>
              <a:rPr b="1" lang="en-US" sz="2000">
                <a:solidFill>
                  <a:schemeClr val="tx2">
                    <a:lumMod val="75000"/>
                  </a:schemeClr>
                </a:solidFill>
              </a:rPr>
              <a:t>urrently </a:t>
            </a:r>
            <a:r>
              <a:rPr b="1" lang="en-US">
                <a:solidFill>
                  <a:schemeClr val="tx2">
                    <a:lumMod val="75000"/>
                  </a:schemeClr>
                </a:solidFill>
              </a:rPr>
              <a:t>D</a:t>
            </a:r>
            <a:r>
              <a:rPr b="1" lang="en-US" sz="2000">
                <a:solidFill>
                  <a:schemeClr val="tx2">
                    <a:lumMod val="75000"/>
                  </a:schemeClr>
                </a:solidFill>
              </a:rPr>
              <a:t>oing to Gather or </a:t>
            </a:r>
            <a:r>
              <a:rPr b="1" lang="en-US">
                <a:solidFill>
                  <a:schemeClr val="tx2">
                    <a:lumMod val="75000"/>
                  </a:schemeClr>
                </a:solidFill>
              </a:rPr>
              <a:t>D</a:t>
            </a:r>
            <a:r>
              <a:rPr b="1" lang="en-US" sz="2000">
                <a:solidFill>
                  <a:schemeClr val="tx2">
                    <a:lumMod val="75000"/>
                  </a:schemeClr>
                </a:solidFill>
              </a:rPr>
              <a:t>esseminate Intelligence?</a:t>
            </a:r>
          </a:p>
          <a:p>
            <a:r>
              <a:rPr b="1" lang="en-US" sz="2000">
                <a:solidFill>
                  <a:schemeClr val="tx2">
                    <a:lumMod val="75000"/>
                  </a:schemeClr>
                </a:solidFill>
              </a:rPr>
              <a:t>What are Your Enforcement Points? </a:t>
            </a:r>
          </a:p>
          <a:p>
            <a:r>
              <a:rPr b="1" lang="en-US" sz="2000">
                <a:solidFill>
                  <a:schemeClr val="tx2">
                    <a:lumMod val="75000"/>
                  </a:schemeClr>
                </a:solidFill>
              </a:rPr>
              <a:t>What are Your Use Cases?</a:t>
            </a:r>
          </a:p>
          <a:p>
            <a:r>
              <a:rPr b="1" lang="en-US" sz="2000">
                <a:solidFill>
                  <a:schemeClr val="tx2">
                    <a:lumMod val="75000"/>
                  </a:schemeClr>
                </a:solidFill>
              </a:rPr>
              <a:t>Who do You Trust?</a:t>
            </a:r>
          </a:p>
          <a:p>
            <a:r>
              <a:rPr b="1" lang="en-US" sz="2000">
                <a:solidFill>
                  <a:schemeClr val="tx2">
                    <a:lumMod val="75000"/>
                  </a:schemeClr>
                </a:solidFill>
              </a:rPr>
              <a:t>Who Trusts You?</a:t>
            </a:r>
          </a:p>
          <a:p>
            <a:r>
              <a:rPr b="1" lang="en-US" sz="2000">
                <a:solidFill>
                  <a:schemeClr val="tx2">
                    <a:lumMod val="75000"/>
                  </a:schemeClr>
                </a:solidFill>
              </a:rPr>
              <a:t>How Much Money and Time do You Have?</a:t>
            </a:r>
          </a:p>
          <a:p>
            <a:pPr indent="0" marL="0">
              <a:buNone/>
            </a:pPr>
            <a:endParaRPr lang="en-US"/>
          </a:p>
          <a:p>
            <a:endParaRPr lang="en-US"/>
          </a:p>
          <a:p>
            <a:pPr indent="0" marL="0">
              <a:buNone/>
            </a:pPr>
            <a:endParaRPr lang="en-US"/>
          </a:p>
        </p:txBody>
      </p:sp>
    </p:spTree>
    <p:extLst>
      <p:ext uri="{BB962C8B-B14F-4D97-AF65-F5344CB8AC3E}">
        <p14:creationId xmlns:p14="http://schemas.microsoft.com/office/powerpoint/2010/main" val="2383166379"/>
      </p:ext>
    </p:extLst>
  </p:cSld>
  <p:clrMapOvr>
    <a:masterClrMapping/>
  </p:clrMapOvr>
</p:sld>
</file>

<file path=ppt/theme/theme1.xml><?xml version="1.0" encoding="utf-8"?>
<a:theme xmlns:a="http://schemas.openxmlformats.org/drawingml/2006/main" name="Crop">
  <a:themeElements>
    <a:clrScheme name="Crop">
      <a:dk1>
        <a:sysClr lastClr="000000" val="windowText"/>
      </a:dk1>
      <a:lt1>
        <a:sysClr lastClr="FFFFFF" val="window"/>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panose="020B0503020102020204"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panose="020B0503020102020204"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algn="in" cap="flat" cmpd="sng" w="6350">
          <a:solidFill>
            <a:schemeClr val="phClr"/>
          </a:solidFill>
          <a:prstDash val="solid"/>
        </a:ln>
        <a:ln algn="in" cap="flat" cmpd="sng" w="34925">
          <a:solidFill>
            <a:schemeClr val="phClr"/>
          </a:solidFill>
          <a:prstDash val="solid"/>
        </a:ln>
        <a:ln algn="in" cap="flat" cmpd="sng" w="19050">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F9915BBD-9749-466F-995C-8C8D6A938EC0}" name="TF10001025" vid="{CF1D1A65-FC75-42D2-B7EF-D2991382DC6F}"/>
    </a:ext>
  </a:ext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docProps/app.xml><?xml version="1.0" encoding="utf-8"?>
<Properties xmlns="http://schemas.openxmlformats.org/officeDocument/2006/extended-properties" xmlns:vt="http://schemas.openxmlformats.org/officeDocument/2006/docPropsVTypes">
  <Slides>24</Slides>
  <Notes>15</Notes>
  <HiddenSlides>0</HiddenSlides>
  <ScaleCrop>false</ScaleCrop>
  <HeadingPairs>
    <vt:vector baseType="variant" size="4">
      <vt:variant>
        <vt:lpstr>Theme</vt:lpstr>
      </vt:variant>
      <vt:variant>
        <vt:i4>1</vt:i4>
      </vt:variant>
      <vt:variant>
        <vt:lpstr>Slide Titles</vt:lpstr>
      </vt:variant>
      <vt:variant>
        <vt:i4>24</vt:i4>
      </vt:variant>
    </vt:vector>
  </HeadingPairs>
  <TitlesOfParts>
    <vt:vector baseType="lpstr" size="25">
      <vt:lpstr>Crop</vt:lpstr>
      <vt:lpstr>Minemeld &amp; The importance  of Centralized threat intelligence</vt:lpstr>
      <vt:lpstr/>
      <vt:lpstr>What is Threat Intelligence?</vt:lpstr>
      <vt:lpstr>What is Threat Intelligence? (Really)</vt:lpstr>
      <vt:lpstr>Bad Behavior</vt:lpstr>
      <vt:lpstr>Bad Behavior</vt:lpstr>
      <vt:lpstr>What is Centralized Threat Intelligence?</vt:lpstr>
      <vt:lpstr>Scoping the Intel Issue</vt:lpstr>
      <vt:lpstr>Improving Efficiacy</vt:lpstr>
      <vt:lpstr>What is MineMeld?</vt:lpstr>
      <vt:lpstr>What Can I do with It?</vt:lpstr>
      <vt:lpstr>Tech Specs to Start?</vt:lpstr>
      <vt:lpstr>Installation Demo</vt:lpstr>
      <vt:lpstr>Configuration Possibilities</vt:lpstr>
      <vt:lpstr>Configuration DEMO</vt:lpstr>
      <vt:lpstr>Customization Depth</vt:lpstr>
      <vt:lpstr>Life After Commit</vt:lpstr>
      <vt:lpstr>Integration Opportunities</vt:lpstr>
      <vt:lpstr>Operational Opportunities</vt:lpstr>
      <vt:lpstr>Automation Opportunities</vt:lpstr>
      <vt:lpstr>Automation DEMO</vt:lpstr>
      <vt:lpstr>Proving Value</vt:lpstr>
      <vt:lpstr>Questions?</vt:lpstr>
      <vt:lpstr>Resources for the Road!</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2019-01-31T22:47:17Z</dcterms:created>
  <dc:creator>Jamila Kaya</dc:creator>
  <cp:lastModifiedBy>Jamila Kaya</cp:lastModifiedBy>
  <dcterms:modified xsi:type="dcterms:W3CDTF">2019-02-22T18:21:36Z</dcterms:modified>
  <cp:revision>31</cp:revision>
  <dc:title>Minemeld  &amp; The importance of Centralized threat intelligence</dc:title>
</cp:coreProperties>
</file>