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82" r:id="rId5"/>
    <p:sldId id="283" r:id="rId6"/>
    <p:sldId id="292" r:id="rId7"/>
    <p:sldId id="319" r:id="rId8"/>
    <p:sldId id="300" r:id="rId9"/>
    <p:sldId id="326" r:id="rId10"/>
    <p:sldId id="333" r:id="rId11"/>
    <p:sldId id="301" r:id="rId12"/>
    <p:sldId id="327" r:id="rId13"/>
    <p:sldId id="328" r:id="rId14"/>
    <p:sldId id="334" r:id="rId15"/>
    <p:sldId id="335" r:id="rId16"/>
    <p:sldId id="297" r:id="rId17"/>
    <p:sldId id="338" r:id="rId18"/>
    <p:sldId id="330" r:id="rId19"/>
    <p:sldId id="303" r:id="rId20"/>
    <p:sldId id="312" r:id="rId21"/>
    <p:sldId id="337" r:id="rId22"/>
    <p:sldId id="336" r:id="rId23"/>
    <p:sldId id="3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52261" autoAdjust="0"/>
  </p:normalViewPr>
  <p:slideViewPr>
    <p:cSldViewPr snapToGrid="0">
      <p:cViewPr varScale="1">
        <p:scale>
          <a:sx n="45" d="100"/>
          <a:sy n="45" d="100"/>
        </p:scale>
        <p:origin x="1877" y="24"/>
      </p:cViewPr>
      <p:guideLst/>
    </p:cSldViewPr>
  </p:slideViewPr>
  <p:outlineViewPr>
    <p:cViewPr>
      <p:scale>
        <a:sx n="33" d="100"/>
        <a:sy n="33" d="100"/>
      </p:scale>
      <p:origin x="0" y="-17770"/>
    </p:cViewPr>
  </p:outlineViewPr>
  <p:notesTextViewPr>
    <p:cViewPr>
      <p:scale>
        <a:sx n="150" d="100"/>
        <a:sy n="150" d="100"/>
      </p:scale>
      <p:origin x="0" y="0"/>
    </p:cViewPr>
  </p:notesTextViewPr>
  <p:sorterViewPr>
    <p:cViewPr>
      <p:scale>
        <a:sx n="100" d="100"/>
        <a:sy n="100" d="100"/>
      </p:scale>
      <p:origin x="0" y="-1059"/>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10/26/2020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10/26/2020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b="0" dirty="0"/>
              <a:t>Hello everyone! Thanks for visiting digitally to my presentation, “Cheap Shot: Hunting Low Cost Attacker Infrastructure” and thanks to B-Sides Seattle 2020 for their diligent work in putting this on! </a:t>
            </a:r>
          </a:p>
          <a:p>
            <a:endParaRPr lang="en-US" b="0" dirty="0"/>
          </a:p>
          <a:p>
            <a:r>
              <a:rPr lang="en-US" b="0" dirty="0"/>
              <a:t>Today’s talk is meant to do a few different things: define what attacker infrastructure is, gain an understanding of the current landscape, highlight some foundational knowledge about infrastructure components, and to wrap up with some advice and free resources for those looking to restart a pre-existing effort or launch into new threat hunting and research.</a:t>
            </a:r>
          </a:p>
          <a:p>
            <a:endParaRPr lang="en-US" b="0" dirty="0"/>
          </a:p>
          <a:p>
            <a:r>
              <a:rPr lang="en-US" b="0" dirty="0"/>
              <a:t>We’re a small session today at 25 minutes so we’ll get right into it. </a:t>
            </a:r>
          </a:p>
          <a:p>
            <a:endParaRPr lang="en-US" b="0" dirty="0"/>
          </a:p>
          <a:p>
            <a:endParaRPr lang="en-US" b="0"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41420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b="0" dirty="0"/>
              <a:t>If this seems like a lot of pieces, I regret to inform you that there are so many more than we will talk about today. If a hardware store down the street wants to stand up a site, they will likely be able to registration, hosting, and DNS all in the same place. That’s a great benefit to making the web more accessible to lots of people, but that does sometimes let us forget that attackers may need more flexibility, again because they like any organization will want to choose the best provider for them, make human choices when they choose to use the default or a dedicated or personally hosted DNS providers.</a:t>
            </a:r>
          </a:p>
          <a:p>
            <a:endParaRPr lang="en-US" b="0" dirty="0"/>
          </a:p>
          <a:p>
            <a:r>
              <a:rPr lang="en-US" b="0" dirty="0"/>
              <a:t>Especially if an attacker relies on highly variable IP space or other hosting elements, they may need a similarly variable or lower-profile DNS service. This can offer more resilience in the case that a domain name is taken down, allowing them to benefit from the cheap hosting and hide within the monstrously large registrars and </a:t>
            </a:r>
            <a:r>
              <a:rPr lang="en-US" b="0" dirty="0" err="1"/>
              <a:t>hosters</a:t>
            </a:r>
            <a:r>
              <a:rPr lang="en-US" b="0" dirty="0"/>
              <a:t> of the world while quickly being able to swap to other infrastructure. To this end, the DNS provider for an attacker may often be separate than default, and when we as analysts hunt for this within historical WHOIS records in conjunction with Passive DNS we are able to make more and more distinct connections in order to view staged domains yet to be associated, as well as historical or broader attacks. This can help take what was once a one-off targeted credential phish, a broader network of constantly switching credential phishing and scam infrastructure connected by one particular “switchboard”.</a:t>
            </a:r>
          </a:p>
          <a:p>
            <a:endParaRPr lang="en-US" b="0" dirty="0"/>
          </a:p>
          <a:p>
            <a:r>
              <a:rPr lang="en-US" b="0" dirty="0"/>
              <a:t>Like we discussed before with alternative TLD services, there are similarly a wide range of DNS services and dedicated providers that can contain a large pool of malicious activity for years without being examined more deeply.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3641161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We’ve touched on it at a few points here, and I’m sure some people have questioned “well using WHOIS privacy will solve X number of issues”. And it will in some ways, and it won’t in others. Many of the points we’ve touched on here cannot be obfuscated easily in the WHOIS historical record. In addition, just like any other company, WHOIS security providers make mistakes and the use of a particular provider is once again, a human choice. Whether that is the default provider or not. </a:t>
            </a:r>
          </a:p>
          <a:p>
            <a:endParaRPr lang="en-US" dirty="0"/>
          </a:p>
          <a:p>
            <a:r>
              <a:rPr lang="en-US" dirty="0"/>
              <a:t>Particular TLDs, largely country code ones, even those that are widely re-sold, may maintain an inability to have a third party fill in the WHOIS record for privacy. The next logical step is that the attacker will put in false data or use a compromised set of data (email addresses, phone numbers, etc.). But again, these are human choices that they make and the amount of effort or technical allowance depending on the registrar they choose may  limit them to having to re-use the same fake data at least a few times before rotating, sourcing their fake data from the same place, using the same capital or lowercase characters, using the same naming pattern (choosing names with a particular number of characters, exposing an automation) and many more. In addition this automating of fake data filing can expose other errors on the attacker's part, one of my favorites is when the country and state fields get mixed up and they now have created a unique record fingerprint because Texas isn’t a state or province in Canada. </a:t>
            </a:r>
          </a:p>
          <a:p>
            <a:endParaRPr lang="en-US" dirty="0"/>
          </a:p>
          <a:p>
            <a:r>
              <a:rPr lang="en-US" dirty="0"/>
              <a:t>For extra context when I talk about mistakes of the WHOIS record themselves, sometimes specific fields won’t be properly scrubbed by the WHOIS provider themselves, exposing city, state, street or other information that would normally be obfuscated either due to product bugs or choices the TLD managers might require. For the general public as well, always double check records from a WHOIS provider you are considering to assure they are scrubbing properly!</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2124684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Because this is a short talk, we don’t have time to talk about all the absolutely amazing stuff that is available out there to better understand and pivot on malware or phishing campaigns. A small list is here below, including some of my favorites, newly registered domains and registration times, subdomains and passive DNS patterning, and document authoring and SSL fingerprinting. There is also the whole entire realm of what we’ve just discussed replicated and expanded for email, one of the most popular malware delivery vehicles, which has its own complexities for its own talk at a different time. Hit me up if you want to know more on any of these.</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3469416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Thanks for sitting through all the crunchy parts. Now that we have a good understanding of the basic components of how an attacker makes human choices about their IT operations, we can pivot to how all this pops up in breaches, in the news, and how you can put it to good use for your goals.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3916660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Here’s just a brief overview of some of the recent headlines and articles linked which detail how some of the topics play into real world attacker's habits and can often be easily unearthed or expanded once analysts begin digging.</a:t>
            </a:r>
          </a:p>
          <a:p>
            <a:endParaRPr lang="en-US" dirty="0"/>
          </a:p>
          <a:p>
            <a:r>
              <a:rPr lang="en-US" b="0" dirty="0"/>
              <a:t>(Skip if low on time)</a:t>
            </a:r>
          </a:p>
          <a:p>
            <a:endParaRPr lang="en-US" dirty="0"/>
          </a:p>
          <a:p>
            <a:r>
              <a:rPr lang="en-US" b="1" dirty="0"/>
              <a:t>To summarize:</a:t>
            </a:r>
          </a:p>
          <a:p>
            <a:endParaRPr lang="en-US" dirty="0"/>
          </a:p>
          <a:p>
            <a:pPr marL="171450" indent="-171450">
              <a:buFont typeface="Arial" panose="020B0604020202020204" pitchFamily="34" charset="0"/>
              <a:buChar char="•"/>
            </a:pPr>
            <a:r>
              <a:rPr lang="en-US" dirty="0"/>
              <a:t>Palo Alto’s Unit 42 investigated the habitual nature of attackers to utilize newly registered domains and tracked their use of short-lived registrations across registrars and TLDs to demonstrate their likeliness to be abused.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Awake Security investigated a massive set of malicious chrome extensions which by extension  unearthed an even larger set of malicious activity all hosted by the attacker’s particular favorite registrar, where the researchers began to evaluate registrar’s role in security writ large.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few notable incidents in the news lately involved the potential operators of Trickbot utilizing BazarBackdoor since April which uses a non-IANA DNS infrastructure as a backup command and control server.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Emotet’s</a:t>
            </a:r>
            <a:r>
              <a:rPr lang="en-US" dirty="0"/>
              <a:t> summer return using compromised websites which in turn were compromised by others to have their payloads disarmed and replaced with GIFs, highlighting the strength, weakness, and reliance on cheap infrastructure.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Some older articles here also highlight WhatsApp phishing using free website builders in large quantities such as “000webhost” and other sites that bypass standard domain reputation. Research into TLD abuse and overall cloud and ISP  provider’s response times are also detailed and while dated, are only likely worse rather than better.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dirty="0"/>
          </a:p>
        </p:txBody>
      </p:sp>
    </p:spTree>
    <p:extLst>
      <p:ext uri="{BB962C8B-B14F-4D97-AF65-F5344CB8AC3E}">
        <p14:creationId xmlns:p14="http://schemas.microsoft.com/office/powerpoint/2010/main" val="151948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For organizations still developing their threat intelligence capabilities, know that each network’s unique traffic will alter the infrastructure patterns most relevant to you. The key components here is to prioritize building a scalable, flexible, and customizable TIP, threat intelligence platform, in order to ingest and automate reactions on much of the infrastructure components we’ve discussed. With tools such as that each network can build its own reputation intelligence based off their unique needs. </a:t>
            </a:r>
          </a:p>
          <a:p>
            <a:endParaRPr lang="en-US" dirty="0"/>
          </a:p>
          <a:p>
            <a:r>
              <a:rPr lang="en-US" dirty="0"/>
              <a:t>Incident response and other components of security can benefit from a holistic approach to monitoring or using attacker infrastructure to build controls and conduct investigations. As such consider some of the resources I’ll list at the end of this presentation, DNS logging and re-framing investigation templates inside your enterprise.</a:t>
            </a:r>
          </a:p>
          <a:p>
            <a:endParaRPr lang="en-US" dirty="0"/>
          </a:p>
          <a:p>
            <a:r>
              <a:rPr lang="en-US" dirty="0"/>
              <a:t>For those that are security product producers, please consider adding functionality for TLD and subdomain filtering. Making your products DNS aware and fully query-able will provide much needed relief to security teams already having to do this for themselves with their own scripts and workarounds.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dirty="0"/>
          </a:p>
        </p:txBody>
      </p:sp>
    </p:spTree>
    <p:extLst>
      <p:ext uri="{BB962C8B-B14F-4D97-AF65-F5344CB8AC3E}">
        <p14:creationId xmlns:p14="http://schemas.microsoft.com/office/powerpoint/2010/main" val="39999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Lastly, security researchers that are interested in starting a project in this space, it’s ripe for more oversight and community involvement. ICANN publishes reports of new registrars, TLDs, and terminations publicly, and conducts public comment opportunities, which while obscure could benefit from more members of the community being aware when new infrastructure is being stood up and how it is being implemented. </a:t>
            </a:r>
          </a:p>
          <a:p>
            <a:endParaRPr lang="en-US" dirty="0"/>
          </a:p>
          <a:p>
            <a:r>
              <a:rPr lang="en-US" dirty="0"/>
              <a:t>Prioritizing newly deployed infrastructure and DNS patterns can help everyone react faster and before campaigns leave the ground, so pivoting tooling around into this area can be helpful.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dirty="0"/>
          </a:p>
        </p:txBody>
      </p:sp>
    </p:spTree>
    <p:extLst>
      <p:ext uri="{BB962C8B-B14F-4D97-AF65-F5344CB8AC3E}">
        <p14:creationId xmlns:p14="http://schemas.microsoft.com/office/powerpoint/2010/main" val="2114041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b="0" dirty="0"/>
              <a:t>That’s nearly all the time we have left on the clock, but I wanted to leave you all with some quick resources, especially for those that this might be an area you are looking to dig into for the first time or revisit. </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dirty="0"/>
          </a:p>
        </p:txBody>
      </p:sp>
    </p:spTree>
    <p:extLst>
      <p:ext uri="{BB962C8B-B14F-4D97-AF65-F5344CB8AC3E}">
        <p14:creationId xmlns:p14="http://schemas.microsoft.com/office/powerpoint/2010/main" val="3176996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b="0" dirty="0"/>
              <a:t>Here are some links to the topics discussed in the slides here themselves, including the aggregate list of IANA assigned registrar’s and their ID numbers. There is also the IANA root zone database, which contains their authoritative list of TLDs as well as their TLD managers. If you are interested in more of the regulatory and governing process here, I included a link to the most recent guide I could find on how to apply for a TLD of your own, which while costing an immense amount of money is laid out in print. </a:t>
            </a:r>
          </a:p>
          <a:p>
            <a:endParaRPr lang="en-US" b="0" dirty="0"/>
          </a:p>
          <a:p>
            <a:r>
              <a:rPr lang="en-US" b="0" dirty="0"/>
              <a:t>Spamhaus has a large host of resources as well for quick Top 10 lists of reputation data on TLDs, registrars, ISPs and the like as we discussed in the talk. Feel free to use them as a starting point, but generally note that most numbers will vary per your organization and are always rooted in a particular visibility. </a:t>
            </a:r>
          </a:p>
          <a:p>
            <a:endParaRPr lang="en-US" b="0" dirty="0"/>
          </a:p>
          <a:p>
            <a:r>
              <a:rPr lang="en-US" b="0" dirty="0"/>
              <a:t>EmerDNS documentation is listed here mostly as a primer for those interested in learning more about that particular decentralized DNS system, as it’s been in the news lately. </a:t>
            </a:r>
          </a:p>
          <a:p>
            <a:endParaRPr lang="en-US" b="0" dirty="0"/>
          </a:p>
          <a:p>
            <a:r>
              <a:rPr lang="en-US" b="0" dirty="0"/>
              <a:t>And for those looking to start implementing some of this in an organization or aggregate their own reputation data dynamically, I suggest Minemeld as an easy to automate source for threat intel and IOC management. I’ve got a talk from 2019 on how to set it up but there are lots of good resources, and certainly other options as well.</a:t>
            </a:r>
          </a:p>
          <a:p>
            <a:endParaRPr lang="en-US" b="0" dirty="0"/>
          </a:p>
          <a:p>
            <a:r>
              <a:rPr lang="en-US" b="0" dirty="0"/>
              <a:t>And for fun, Animal Crossing: New Horizons was the source of the screenshots listed during the title cards. </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dirty="0"/>
          </a:p>
        </p:txBody>
      </p:sp>
    </p:spTree>
    <p:extLst>
      <p:ext uri="{BB962C8B-B14F-4D97-AF65-F5344CB8AC3E}">
        <p14:creationId xmlns:p14="http://schemas.microsoft.com/office/powerpoint/2010/main" val="2068650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For researchers and analysts here is a shortlist of what I tried to curate as free or “freemium” resources to pivot during investigations and expand or uncover campaigns on a smaller scale. Large scale campaigns and more dynamic hunting will likely require a bit more architecting and potentially a subscription to some of these services in order to have the data be fully normalized and more able to be queried as many of the free services have daily limits, limited free API capability, and proprietary or limited search interfaces. </a:t>
            </a:r>
          </a:p>
          <a:p>
            <a:endParaRPr lang="en-US" dirty="0"/>
          </a:p>
          <a:p>
            <a:r>
              <a:rPr lang="en-US" dirty="0"/>
              <a:t>I won’t go over each of these here, but please do check out each one if you can and are interested, as they each offer different kinds of visibilities and are useful for testing out how you can incorporate infrastructure data into your routine investigations, incident response processes, and research. </a:t>
            </a:r>
          </a:p>
          <a:p>
            <a:endParaRPr lang="en-US" dirty="0"/>
          </a:p>
          <a:p>
            <a:r>
              <a:rPr lang="en-US" dirty="0"/>
              <a:t>To cover briefly, Censys can help test SSL certificate search and webpage similarity, PassiveDNS offerings can help pattern match subdomains, IP and other DNS record patterns, while tools like ViewDNS can help you pivot in a limited sense on registrant information. OTX, Virustotal and RiskIQ both have free or community offerings that allow for easy pivots on infrastructure as well even if that isn’t their primary purpose. </a:t>
            </a:r>
          </a:p>
          <a:p>
            <a:endParaRPr lang="en-US" dirty="0"/>
          </a:p>
          <a:p>
            <a:r>
              <a:rPr lang="en-US" dirty="0"/>
              <a:t>Check out what you like and know that there is a lot more out there as well, and a lot of need for more tools as well.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dirty="0"/>
          </a:p>
        </p:txBody>
      </p:sp>
    </p:spTree>
    <p:extLst>
      <p:ext uri="{BB962C8B-B14F-4D97-AF65-F5344CB8AC3E}">
        <p14:creationId xmlns:p14="http://schemas.microsoft.com/office/powerpoint/2010/main" val="57945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b="0" dirty="0"/>
              <a:t>Before we begin, my name is Elif Kaya, and you can find me on Twitter @Bumblebreaches. I don’t post much but I’m usually around. </a:t>
            </a:r>
          </a:p>
          <a:p>
            <a:endParaRPr lang="en-US" b="0" dirty="0"/>
          </a:p>
          <a:p>
            <a:r>
              <a:rPr lang="en-US" b="0" dirty="0"/>
              <a:t>I am currently a threat analyst at Microsoft and have been in a variety of roles so far in the industry, from network security engineering, threat hunting, threat intelligence, industrial and identity security. I am still sad that Android: Netrunner got discontinued and I rather like puns, acronyms and alliteration, please forgive me. </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171730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b="0" dirty="0"/>
              <a:t>That wraps up this talk! If we have a little time left, we can take a few questions here. Otherwise we’ll conclude and move over to the Discord to take any other questions textually there.</a:t>
            </a:r>
          </a:p>
          <a:p>
            <a:endParaRPr lang="en-US" b="0" dirty="0"/>
          </a:p>
          <a:p>
            <a:r>
              <a:rPr lang="en-US" b="0" dirty="0"/>
              <a:t>Thank you all so much for coming and please reach out to me afterward for any additional questions. I am very passionate about this type of research and value any inroads we can make toward better understanding and tackling some of these problems. If any of these topics in particular seem fit for a longer discussion on, I am also more than happy to do a longer presentation and demo of what threat hunting and analytics can look like in these spaces. I can be reached on Twitter at @Bumblebreaches if anyone wants to stay in touch. The slides will be available after the conference as well with notes to recreate the topics discussed here verbally. </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dirty="0"/>
          </a:p>
        </p:txBody>
      </p:sp>
    </p:spTree>
    <p:extLst>
      <p:ext uri="{BB962C8B-B14F-4D97-AF65-F5344CB8AC3E}">
        <p14:creationId xmlns:p14="http://schemas.microsoft.com/office/powerpoint/2010/main" val="24940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First up, let’s iron out some definitions and start “Talking Infrastructure”.</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1309917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b="0" dirty="0"/>
              <a:t>So attacker infrastructure is not so dissimilar from standard usage of the word. As such while infrastructure, physically, may be defined as “The underlying foundation or basic framework of a system or organization” by Miriam Webster, we can use this and expand it slightly to specify the description of the components that specifically facilitate for a particular threat actor the ability to engage in digital offensive and defensive activities. </a:t>
            </a:r>
          </a:p>
          <a:p>
            <a:endParaRPr lang="en-US" b="0" dirty="0"/>
          </a:p>
          <a:p>
            <a:r>
              <a:rPr lang="en-US" b="0" dirty="0"/>
              <a:t>A likely familiar way of looking at this involves comparisons to a standard IT organization with an enterprise, in part because attacker organizations and efforts operate in much the same way. Humans show up to work, rely on tools they can afford and sometimes appreciate, develop their capabilities and organize their deliveries the way any other project would be shipped. Operation of an individual campaign is not necessarily different from supporting any software or feature. </a:t>
            </a:r>
          </a:p>
          <a:p>
            <a:endParaRPr lang="en-US" b="0" dirty="0"/>
          </a:p>
          <a:p>
            <a:r>
              <a:rPr lang="en-US" b="0" dirty="0"/>
              <a:t>As such I’d like to define how we talk about protecting or detecting attacker infrastructure by defining 5 levels of an attacker organization. I’ve summarized them above, but they are as follows:</a:t>
            </a:r>
          </a:p>
          <a:p>
            <a:endParaRPr lang="en-US" b="0" dirty="0"/>
          </a:p>
          <a:p>
            <a:r>
              <a:rPr lang="en-US" b="1" dirty="0"/>
              <a:t>Level 1: </a:t>
            </a:r>
            <a:r>
              <a:rPr lang="en-US" dirty="0"/>
              <a:t>Human Operations</a:t>
            </a:r>
          </a:p>
          <a:p>
            <a:r>
              <a:rPr lang="en-US" b="1" dirty="0"/>
              <a:t>Level 2: </a:t>
            </a:r>
            <a:r>
              <a:rPr lang="en-US" dirty="0"/>
              <a:t>IT Operations</a:t>
            </a:r>
          </a:p>
          <a:p>
            <a:r>
              <a:rPr lang="en-US" b="1" dirty="0"/>
              <a:t>Level 3: </a:t>
            </a:r>
            <a:r>
              <a:rPr lang="en-US" dirty="0"/>
              <a:t>Software Development</a:t>
            </a:r>
          </a:p>
          <a:p>
            <a:r>
              <a:rPr lang="en-US" b="1" dirty="0"/>
              <a:t>Level 4: </a:t>
            </a:r>
            <a:r>
              <a:rPr lang="en-US" dirty="0"/>
              <a:t>Delivery Operations</a:t>
            </a:r>
          </a:p>
          <a:p>
            <a:r>
              <a:rPr lang="en-US" b="1" dirty="0"/>
              <a:t>Level 5: </a:t>
            </a:r>
            <a:r>
              <a:rPr lang="en-US" dirty="0"/>
              <a:t>Campaign Operations</a:t>
            </a:r>
          </a:p>
          <a:p>
            <a:endParaRPr lang="en-US" b="0" dirty="0"/>
          </a:p>
          <a:p>
            <a:r>
              <a:rPr lang="en-US" b="0" dirty="0"/>
              <a:t>Of these, a vast majority of eye-catching media attention, or actor attribution focuses on Levels 1 and 5 to great effort. These are the most granular and most effort-intensive levels as they involve likely to rotate components, are the most temporal, and the most influenced by time. A good deal of security products and IT technologies devote effort to protecting against individual IOC components and humans this way, with remaining resources often spent at Levels 3 and if we are lucky 4. Level 3 defines a lot of the malware and phishing curation that occurs and on the “Blue Team” side is reflected with a focus on reverse engineering to accommodate rapid changes in code. Level 4 may involve a bundle of campaigns comprising Level 5 indicators such as domains, </a:t>
            </a:r>
            <a:r>
              <a:rPr lang="en-US" b="0" dirty="0" err="1"/>
              <a:t>urls</a:t>
            </a:r>
            <a:r>
              <a:rPr lang="en-US" b="0" dirty="0"/>
              <a:t>, Ips, and tactics used at a given point in time and the tools closer to the delivery such as email and spam infrastructure, timing and organization. </a:t>
            </a:r>
          </a:p>
          <a:p>
            <a:endParaRPr lang="en-US" b="0" dirty="0"/>
          </a:p>
          <a:p>
            <a:r>
              <a:rPr lang="en-US" b="0" dirty="0"/>
              <a:t>Level 2, as predicted, is the attacker organizational component I generally see the least effort exhausted by Blue Teams and security producers to combat, despite its fairly stable structure in comparison to many of the cascading levels. That level is what we are going to talk about in depth today. </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45104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The focus on nation-state actors, reverse engineering and complex strategy can often detract from the reality that even the most extravagant of threat actors or campaigns is still an organization of humans which often will pursue the cheaper solutions if it meets their requirements. This is for a variety of reasons, but a contributing factor is that per the last slide, heavy focus on granular IOCs such as campaign specific hashes, code, domains or email addresses distract from larger network infrastructure components they rely on. </a:t>
            </a:r>
          </a:p>
          <a:p>
            <a:endParaRPr lang="en-US" dirty="0"/>
          </a:p>
          <a:p>
            <a:r>
              <a:rPr lang="en-US" dirty="0"/>
              <a:t>For an attacker to have to change out every level of their operation adds needless complexity if they know that defenders are not adequately looking for those items as deeply. This is also seen in the amount of email address and hash or URL variance that occurs in the delivery portion of a campaign but that narrows dramatically when it comes to later command and control infrastructure. Those pieces that need to be re-used for longer periods of time in order to facilitate human operated activity such as ransomware deployments later need to be at least a little more resilient and hosted closer to the chest than surface artifacts. </a:t>
            </a:r>
          </a:p>
          <a:p>
            <a:endParaRPr lang="en-US" dirty="0"/>
          </a:p>
          <a:p>
            <a:r>
              <a:rPr lang="en-US" dirty="0"/>
              <a:t>Additional funding an attacker organization may acquire, again, like other organizations, isn’t necessarily going to go into areas that they already know are highly successful and are not being defended against.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15698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b="0" dirty="0"/>
              <a:t>This leads us into the building blocks of attacker IT operations and how they break down in incidents, as well as why we are in the state we are in today in regard to protection. Domain name registrars, TLD manager, hosting providers, IP allocation, DNS providers, SSL certification and more all are integral context for understanding security going forward and have largely been ignored in the attribution game to present.</a:t>
            </a:r>
          </a:p>
          <a:p>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42102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b="0" dirty="0"/>
              <a:t>Kicking us off in our analysis is domain name registration itself. This for most will be familiar, but is the service overseen by IANA, the Internet Assigned Numbers Authority operating within ICANN, the Internet Corporation for Assigned Names and Numbers. To most setting up a simple site this might involve registering yourname.com or </a:t>
            </a:r>
            <a:r>
              <a:rPr lang="en-US" b="0" dirty="0" err="1"/>
              <a:t>yourname.xyz</a:t>
            </a:r>
            <a:r>
              <a:rPr lang="en-US" b="0" dirty="0"/>
              <a:t> from a site like GoDaddy or </a:t>
            </a:r>
            <a:r>
              <a:rPr lang="en-US" b="0" dirty="0" err="1"/>
              <a:t>NameCheap</a:t>
            </a:r>
            <a:r>
              <a:rPr lang="en-US" b="0" dirty="0"/>
              <a:t>. These name registrars' number in 2,452 as of when I made this deck and aside from the process to accredit their WHOIS recording process and paying their accreditation dues properly, IANA stays largely uninvolved in their daily operations. This has led to and will continue to lead to particular registrars being targeted for large scale abuse due to the lack of oversight and honestly interest that most registrars seem to have in auditing or reacting in any way to abuse reports.</a:t>
            </a:r>
          </a:p>
          <a:p>
            <a:endParaRPr lang="en-US" b="0" dirty="0"/>
          </a:p>
          <a:p>
            <a:r>
              <a:rPr lang="en-US" b="0" dirty="0"/>
              <a:t>Attackers have preference for registrars, which generally conforms to their use in a campaign. They may benefit from using a very popular one such as Namecheap or more granular ones where they may have more resilience from takedowns or more flexibility in pricing, TLD’s offered, DNS or other configurations. Many attackers choose their registrars and other infrastructure components to integrate best into the automation they leverage to deploy campaigns, especially if they utilize DGA, domain generation algorithms, in order to register domains automatically to use the same day as a campaign.</a:t>
            </a:r>
          </a:p>
          <a:p>
            <a:endParaRPr lang="en-US" b="0" dirty="0"/>
          </a:p>
          <a:p>
            <a:r>
              <a:rPr lang="en-US" b="0" dirty="0"/>
              <a:t>Very few security producers consider domains in general strongly as a security artifact in comparison to IP or Hash based comparisons, and attackers know this well and are empowered to flaunt weaker operational security in this space as a result. What we find during threat hunting and incidents is that even the largest of attackers have preferences down the infrastructure stack that are consistent through different payloads and campaigns, and that despite particular registrars being well known to host a large amount of malware, few reputation systems are available to track high spam population registrars where the malicious population may outstrip the benign registrations.</a:t>
            </a:r>
          </a:p>
          <a:p>
            <a:endParaRPr lang="en-US" b="0" dirty="0"/>
          </a:p>
          <a:p>
            <a:r>
              <a:rPr lang="en-US" b="0" dirty="0"/>
              <a:t>Keying into these and building automation to match domains to their respective registrars can allow organizations or researchers to easily build dynamic threat intelligence platforms that can monitor at a much higher level than individual domains, as well as track actor activity before their campaign even starts.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3354888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Diving deeper into IANA and their relationship with the state of bad infra that we are in, is TLDs. My coworkers and friends know I feel very strongly about historical decisions that were made that got us to the place where we have a sprawling TLD ecosystem of 1,589 suffixes owned by anyone with at least 185K in cash and some free time. The bane of typo-squatting and phishing everywhere, TLDs are top-level domains, and represent the .coms, .</a:t>
            </a:r>
            <a:r>
              <a:rPr lang="en-US" dirty="0" err="1"/>
              <a:t>xyz</a:t>
            </a:r>
            <a:r>
              <a:rPr lang="en-US" dirty="0"/>
              <a:t>, .</a:t>
            </a:r>
            <a:r>
              <a:rPr lang="en-US" dirty="0" err="1"/>
              <a:t>icu</a:t>
            </a:r>
            <a:r>
              <a:rPr lang="en-US" dirty="0"/>
              <a:t>, .</a:t>
            </a:r>
            <a:r>
              <a:rPr lang="en-US" dirty="0" err="1"/>
              <a:t>uk</a:t>
            </a:r>
            <a:r>
              <a:rPr lang="en-US" dirty="0"/>
              <a:t> or other country or generic representations.</a:t>
            </a:r>
          </a:p>
          <a:p>
            <a:endParaRPr lang="en-US" dirty="0"/>
          </a:p>
          <a:p>
            <a:r>
              <a:rPr lang="en-US" dirty="0"/>
              <a:t>The person or organization that pays up to get a TLD enters a process not dissimilar to requesting a new Emoji, but much less hard honestly. The winner of this process gets to be a TLD manager and then subsequently determine which organizations can lease that TLD on their behalf. Some TLD such as .JP have more stringent policies and require geographical residence and prohibit standard obfuscation services, however it is up to the TLD manager how stringent or not stringent their registration requirements are, as long as they meet IANA’s WHOIS formatting requirements.</a:t>
            </a:r>
          </a:p>
          <a:p>
            <a:endParaRPr lang="en-US" dirty="0"/>
          </a:p>
          <a:p>
            <a:r>
              <a:rPr lang="en-US" dirty="0"/>
              <a:t>Attackers know this and so do defenders, and APTs and crimeware groups alike tend to have aesthetic preference for TLD’s that are either cheap and well known to be malicious or geographically relevant to their ends. Many defenders on twitter or otherwise bemoan that phishing attacks leading to ransomware could’ve been stopped by just restricting something like a .LOAN address, but in reality, again (this will be a theme), solutions to actually implement that require often strung together hacks rather than supported solutions. I know I’ve helped implement those kind of controls in the past but was told by our security product staff at the time that it wasn’t supported but we were free to try.</a:t>
            </a:r>
          </a:p>
          <a:p>
            <a:endParaRPr lang="en-US" dirty="0"/>
          </a:p>
          <a:p>
            <a:r>
              <a:rPr lang="en-US" dirty="0"/>
              <a:t>An attacker’s preference of TLD in conjunction with their registrar can inform their fingerprint used to narrow in on their campaigns. That being said, there is a growth in non-IANA TLD providers in the form of decentralized DNS. Some of these spaces include Namecoin, EmerDNS and others which are utilized for a variety of purposes, and you may have seen recently in the news hosting domains operating as C2 for BazarBackdoor campaigns. These however often need special configuration or chrome extensions to operate easily.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277638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Speech Notes:</a:t>
            </a:r>
          </a:p>
          <a:p>
            <a:r>
              <a:rPr lang="en-US" dirty="0"/>
              <a:t>With a name and desired TLD in hand, attackers need to procure IP space to host the sites they either will use for developments, operations, or individual campaigns for C2 or delivery sites. This is a space where security producers HAVE implemented a small amount of reputation based controls within, and as such we can see the level of variance and skill attackers deploy in their operational security here increases.</a:t>
            </a:r>
          </a:p>
          <a:p>
            <a:endParaRPr lang="en-US" dirty="0"/>
          </a:p>
          <a:p>
            <a:r>
              <a:rPr lang="en-US" dirty="0"/>
              <a:t>Many firewalls, SIEMs, and threat intelligence platforms still  have limited support for domains, subdomains, or full DNS support, but often will support IP based blocking, and finding sites that offer IP based reputation is also much simpler. In the email space this is also common, with IPs of known brute-force or phishing sites being a large contributor to overall risk determination of controls in organizations. The issue this is that attackers know how to get around this, varying their IP space to abuse good-reputation ASNs and hosting providers has never been easier. “Bulletproof” hosting, or proxied hosting also allows a variety of budget attackers to get access to dynamically shifting IP space that can host or source their attacks from residential and cellular networks as well, changing with each campaign or each email. </a:t>
            </a:r>
          </a:p>
          <a:p>
            <a:endParaRPr lang="en-US" dirty="0"/>
          </a:p>
          <a:p>
            <a:r>
              <a:rPr lang="en-US" dirty="0"/>
              <a:t>Contributing to this are major cloud providers and free web hosting sites, we’ll cover a little later some instances from the news, but cloud providers anxious to attract more customers scale up their marketing services to offer large volumes of free trials, student and university hosting (which almost never is decommissioned) and these are easily abused by attackers to easily spin up and spin down their services. Ultimately if it is easy for attackers to benefit from the elastic nature of the cloud, they will! In addition, abusing well known cloud providers and free web hosting sites drives down their costs and allows them the much coveted benefit of totally bypassing organizations security that relies on heavy-handed reputation based on domain or IP. For example, a simple email allow-list allowing everything from sendgrid.com or amazon.com, or a firewall allowing all AWS IP space to help with a migration. Abuse of these trusted IP spaces is common and the best strategy against it is to re-evaluate these wide-ranging allow-lists as soon as possible and reframe bypassing allows to be as granular as possible. </a:t>
            </a:r>
          </a:p>
          <a:p>
            <a:endParaRPr lang="en-US" dirty="0"/>
          </a:p>
          <a:p>
            <a:r>
              <a:rPr lang="en-US" dirty="0"/>
              <a:t>For hunting purposes, ASN and ISP reputation has some tracking offered by a variety of researchers, including the well known SpamHaus, and the ability to correlate IP to ASN is straightforward to build your own internal matrix of your organizations unique ASN interaction “footprint”.</a:t>
            </a:r>
          </a:p>
          <a:p>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1624466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21726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139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2834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2532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1475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10307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72" r:id="rId13"/>
    <p:sldLayoutId id="2147483666" r:id="rId14"/>
    <p:sldLayoutId id="2147483667" r:id="rId15"/>
    <p:sldLayoutId id="2147483668" r:id="rId16"/>
    <p:sldLayoutId id="2147483673" r:id="rId17"/>
    <p:sldLayoutId id="2147483675"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securityboulevard.com/2019/10/a-view-into-top-level-domain-tld-abuse/" TargetMode="External"/><Relationship Id="rId3" Type="http://schemas.openxmlformats.org/officeDocument/2006/relationships/hyperlink" Target="https://unit42.paloaltonetworks.com/newly-registered-domains-malicious-abuse-by-bad-actors/" TargetMode="External"/><Relationship Id="rId7" Type="http://schemas.openxmlformats.org/officeDocument/2006/relationships/hyperlink" Target="https://www.bleepingcomputer.com/news/security/whatsapp-phishing-urls-skyrocket-with-over-13-000-percent-surge/"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www.zdnet.com/article/a-vigilante-is-sabotaging-the-emotet-botnet-by-replacing-malware-payloads-with-gifs/" TargetMode="External"/><Relationship Id="rId5" Type="http://schemas.openxmlformats.org/officeDocument/2006/relationships/hyperlink" Target="https://www.bleepingcomputer.com/news/security/bazarbackdoor-trickbot-gang-s-new-stealthy-network-hacking-malware/" TargetMode="External"/><Relationship Id="rId4" Type="http://schemas.openxmlformats.org/officeDocument/2006/relationships/hyperlink" Target="https://awakesecurity.com/blog/the-internets-new-arms-dealers-malicious-domain-registrars/" TargetMode="External"/><Relationship Id="rId9" Type="http://schemas.openxmlformats.org/officeDocument/2006/relationships/hyperlink" Target="https://abuse.ch/blog/measuring-reaction-time-of-abuse-desk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PaloAltoNetworks/minemeld" TargetMode="External"/><Relationship Id="rId3" Type="http://schemas.openxmlformats.org/officeDocument/2006/relationships/hyperlink" Target="https://www.iana.org/assignments/registrar-ids/registrar-ids.xhtml" TargetMode="External"/><Relationship Id="rId7" Type="http://schemas.openxmlformats.org/officeDocument/2006/relationships/hyperlink" Target="https://emercoin.com/en/documentation/blockchain-services/emerdns/emerdns-introduction"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www.spamhaus.org/statistics/tlds/" TargetMode="External"/><Relationship Id="rId5" Type="http://schemas.openxmlformats.org/officeDocument/2006/relationships/hyperlink" Target="https://newgtlds.icann.org/en/applicants/agb/guidebook-full-04jun12-en.pdf" TargetMode="External"/><Relationship Id="rId10" Type="http://schemas.openxmlformats.org/officeDocument/2006/relationships/hyperlink" Target="https://www.animal-crossing.com/new-horizons/" TargetMode="External"/><Relationship Id="rId4" Type="http://schemas.openxmlformats.org/officeDocument/2006/relationships/hyperlink" Target="https://www.iana.org/domains/root/db" TargetMode="External"/><Relationship Id="rId9" Type="http://schemas.openxmlformats.org/officeDocument/2006/relationships/hyperlink" Target="https://www.slideshare.net/JamilaKaya/minemeld-and-the-importance-of-centralized-threat-intelligence-134260648"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PaloAltoNetworks/minemeld" TargetMode="External"/><Relationship Id="rId13" Type="http://schemas.openxmlformats.org/officeDocument/2006/relationships/hyperlink" Target="https://talosintelligence.com/reputation_center/" TargetMode="External"/><Relationship Id="rId3" Type="http://schemas.openxmlformats.org/officeDocument/2006/relationships/hyperlink" Target="https://urlhaus.abuse.ch/" TargetMode="External"/><Relationship Id="rId7" Type="http://schemas.openxmlformats.org/officeDocument/2006/relationships/hyperlink" Target="https://www.maltego.com/" TargetMode="External"/><Relationship Id="rId12" Type="http://schemas.openxmlformats.org/officeDocument/2006/relationships/hyperlink" Target="https://www.spamhaus.com/free-trial/free-trial-sign-up-for-passive-dns/" TargetMode="External"/><Relationship Id="rId2" Type="http://schemas.openxmlformats.org/officeDocument/2006/relationships/notesSlide" Target="../notesSlides/notesSlide19.xml"/><Relationship Id="rId16" Type="http://schemas.openxmlformats.org/officeDocument/2006/relationships/hyperlink" Target="https://www.virustotal.com/gui/" TargetMode="External"/><Relationship Id="rId1" Type="http://schemas.openxmlformats.org/officeDocument/2006/relationships/slideLayout" Target="../slideLayouts/slideLayout6.xml"/><Relationship Id="rId6" Type="http://schemas.openxmlformats.org/officeDocument/2006/relationships/hyperlink" Target="https://whois.domaintools.com/" TargetMode="External"/><Relationship Id="rId11" Type="http://schemas.openxmlformats.org/officeDocument/2006/relationships/hyperlink" Target="https://www.spamhaus.org/statistics/tlds/" TargetMode="External"/><Relationship Id="rId5" Type="http://schemas.openxmlformats.org/officeDocument/2006/relationships/hyperlink" Target="https://censys.io/ipv4" TargetMode="External"/><Relationship Id="rId15" Type="http://schemas.openxmlformats.org/officeDocument/2006/relationships/hyperlink" Target="https://viewdns.info/" TargetMode="External"/><Relationship Id="rId10" Type="http://schemas.openxmlformats.org/officeDocument/2006/relationships/hyperlink" Target="https://www.shodan.io/" TargetMode="External"/><Relationship Id="rId4" Type="http://schemas.openxmlformats.org/officeDocument/2006/relationships/hyperlink" Target="https://otx.alienvault.com/browse/global?include_inactive=0&amp;sort=-modified&amp;page=1&amp;indicatorsSearch=modified:%22%22" TargetMode="External"/><Relationship Id="rId9" Type="http://schemas.openxmlformats.org/officeDocument/2006/relationships/hyperlink" Target="https://community.riskiq.com/research" TargetMode="External"/><Relationship Id="rId14" Type="http://schemas.openxmlformats.org/officeDocument/2006/relationships/hyperlink" Target="https://urlscan.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pamhaus.org/statistics/registrars/"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4644" y="4256884"/>
            <a:ext cx="6798250" cy="1674470"/>
          </a:xfrm>
        </p:spPr>
        <p:txBody>
          <a:bodyPr/>
          <a:lstStyle/>
          <a:p>
            <a:r>
              <a:rPr lang="en-US" sz="3200" dirty="0"/>
              <a:t>Cheap SHOT:</a:t>
            </a:r>
            <a:br>
              <a:rPr lang="en-US" sz="3200" dirty="0"/>
            </a:br>
            <a:r>
              <a:rPr lang="en-US" sz="3200" dirty="0"/>
              <a:t>Hunting Low Cost </a:t>
            </a:r>
            <a:br>
              <a:rPr lang="en-US" sz="3200" dirty="0"/>
            </a:br>
            <a:r>
              <a:rPr lang="en-US" sz="3200" dirty="0"/>
              <a:t>Attacker Infrastructure</a:t>
            </a:r>
          </a:p>
        </p:txBody>
      </p:sp>
      <p:sp>
        <p:nvSpPr>
          <p:cNvPr id="4" name="Subtitle 3">
            <a:extLst>
              <a:ext uri="{FF2B5EF4-FFF2-40B4-BE49-F238E27FC236}">
                <a16:creationId xmlns:a16="http://schemas.microsoft.com/office/drawing/2014/main" id="{4772945D-CA91-4CFE-8EB7-941C7618C994}"/>
              </a:ext>
              <a:ext uri="{C183D7F6-B498-43B3-948B-1728B52AA6E4}">
                <adec:decorative xmlns:adec="http://schemas.microsoft.com/office/drawing/2017/decorative" val="1"/>
              </a:ext>
            </a:extLst>
          </p:cNvPr>
          <p:cNvSpPr>
            <a:spLocks noGrp="1"/>
          </p:cNvSpPr>
          <p:nvPr>
            <p:ph type="subTitle" idx="1"/>
          </p:nvPr>
        </p:nvSpPr>
        <p:spPr>
          <a:xfrm>
            <a:off x="7311904" y="4650539"/>
            <a:ext cx="2668572" cy="1192038"/>
          </a:xfrm>
        </p:spPr>
        <p:txBody>
          <a:bodyPr/>
          <a:lstStyle/>
          <a:p>
            <a:r>
              <a:rPr lang="en-US" i="0" dirty="0"/>
              <a:t>B-Sides 2020</a:t>
            </a:r>
          </a:p>
        </p:txBody>
      </p:sp>
      <p:sp>
        <p:nvSpPr>
          <p:cNvPr id="10" name="Picture Placeholder 9">
            <a:extLst>
              <a:ext uri="{FF2B5EF4-FFF2-40B4-BE49-F238E27FC236}">
                <a16:creationId xmlns:a16="http://schemas.microsoft.com/office/drawing/2014/main" id="{628FD4B6-46E3-4C72-9D23-B5A71BF1A943}"/>
              </a:ext>
              <a:ext uri="{C183D7F6-B498-43B3-948B-1728B52AA6E4}">
                <adec:decorative xmlns:adec="http://schemas.microsoft.com/office/drawing/2017/decorative" val="1"/>
              </a:ext>
            </a:extLst>
          </p:cNvPr>
          <p:cNvSpPr>
            <a:spLocks noGrp="1"/>
          </p:cNvSpPr>
          <p:nvPr>
            <p:ph type="pic" sz="quarter" idx="13"/>
          </p:nvPr>
        </p:nvSpPr>
        <p:spPr/>
      </p:sp>
      <p:pic>
        <p:nvPicPr>
          <p:cNvPr id="15" name="Picture 14">
            <a:extLst>
              <a:ext uri="{FF2B5EF4-FFF2-40B4-BE49-F238E27FC236}">
                <a16:creationId xmlns:a16="http://schemas.microsoft.com/office/drawing/2014/main" id="{E9EAA0A5-2F9D-4DC1-93DB-C014279CAF00}"/>
              </a:ext>
              <a:ext uri="{C183D7F6-B498-43B3-948B-1728B52AA6E4}">
                <adec:decorative xmlns:adec="http://schemas.microsoft.com/office/drawing/2017/decorative" val="1"/>
              </a:ext>
            </a:extLst>
          </p:cNvPr>
          <p:cNvPicPr>
            <a:picLocks noChangeAspect="1"/>
          </p:cNvPicPr>
          <p:nvPr/>
        </p:nvPicPr>
        <p:blipFill rotWithShape="1">
          <a:blip r:embed="rId3"/>
          <a:srcRect l="1495" r="17323" b="1"/>
          <a:stretch/>
        </p:blipFill>
        <p:spPr>
          <a:xfrm>
            <a:off x="9980476" y="0"/>
            <a:ext cx="2211524" cy="6858000"/>
          </a:xfrm>
          <a:prstGeom prst="rect">
            <a:avLst/>
          </a:prstGeom>
        </p:spPr>
      </p:pic>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Nefarious Namespace</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i="0" dirty="0"/>
              <a:t>While many attackers and benign individuals alike will choose the default name service provider that their hosting service or registration service offers, an attacker’s choice of whether to use default or separate name servers can also be a telltale indicator tying together seemingly disparate terrain.</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1999" y="2979759"/>
            <a:ext cx="8854043" cy="2520000"/>
          </a:xfrm>
        </p:spPr>
        <p:txBody>
          <a:bodyPr/>
          <a:lstStyle/>
          <a:p>
            <a:r>
              <a:rPr lang="en-US" dirty="0"/>
              <a:t>Third party name servers offer resiliency to attackers using multiple platforms</a:t>
            </a:r>
          </a:p>
          <a:p>
            <a:r>
              <a:rPr lang="en-US" dirty="0"/>
              <a:t>Alternative name servers preferred by attackers may allow more control or dynamic options</a:t>
            </a:r>
          </a:p>
          <a:p>
            <a:r>
              <a:rPr lang="en-US" dirty="0"/>
              <a:t>There is even less data on consistent reputation of DNS providers</a:t>
            </a:r>
          </a:p>
          <a:p>
            <a:r>
              <a:rPr lang="en-US" dirty="0"/>
              <a:t>WHOIS privacy restrictions will still allow name server disclosure, allowing pivots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10</a:t>
            </a:fld>
            <a:endParaRPr lang="en-US" dirty="0"/>
          </a:p>
        </p:txBody>
      </p:sp>
      <p:sp>
        <p:nvSpPr>
          <p:cNvPr id="6" name="Rectangle 5">
            <a:extLst>
              <a:ext uri="{FF2B5EF4-FFF2-40B4-BE49-F238E27FC236}">
                <a16:creationId xmlns:a16="http://schemas.microsoft.com/office/drawing/2014/main" id="{403A602C-3B76-46D5-B1FF-F41DB9CC1D65}"/>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94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a:t>
            </a:r>
            <a:r>
              <a:rPr lang="en-US" dirty="0" err="1"/>
              <a:t>Im</a:t>
            </a:r>
            <a:r>
              <a:rPr lang="en-US" dirty="0"/>
              <a:t>)Perfect Privacy</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9198000" cy="1214090"/>
          </a:xfrm>
        </p:spPr>
        <p:txBody>
          <a:bodyPr/>
          <a:lstStyle/>
          <a:p>
            <a:r>
              <a:rPr lang="en-US" i="0" dirty="0"/>
              <a:t>The more choices an attacker makes in order to accommodate their infrastructure demands, the more distinguished their “Registration Fingerprint” is. These choices at scale often push on flaws in common WHOIS privacy coverage, as many fields are not obscured and even those that are expose human interaction.</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9197800" cy="2520000"/>
          </a:xfrm>
        </p:spPr>
        <p:txBody>
          <a:bodyPr/>
          <a:lstStyle/>
          <a:p>
            <a:r>
              <a:rPr lang="en-US" dirty="0"/>
              <a:t>Name servers, Registrars, DNS records and other fields are always left exposed</a:t>
            </a:r>
          </a:p>
          <a:p>
            <a:r>
              <a:rPr lang="en-US" dirty="0"/>
              <a:t>TLDs that restrict obfuscation or require residence can expose human elements in fake entries</a:t>
            </a:r>
          </a:p>
          <a:p>
            <a:r>
              <a:rPr lang="en-US" dirty="0"/>
              <a:t>Attackers will often still use sets of fake information in instances where privacy is unavailable</a:t>
            </a:r>
          </a:p>
          <a:p>
            <a:r>
              <a:rPr lang="en-US" dirty="0"/>
              <a:t>Automated registration attempts may expose the attacker with naming or deployment schemas</a:t>
            </a:r>
          </a:p>
          <a:p>
            <a:r>
              <a:rPr lang="en-US" dirty="0"/>
              <a:t>Passive DNS information and subdomains can additionally expose persistent patterns for hunting</a:t>
            </a:r>
          </a:p>
          <a:p>
            <a:r>
              <a:rPr lang="en-US" dirty="0"/>
              <a:t>Automated false entry failures from privacy providers can leak country and state combinations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11</a:t>
            </a:fld>
            <a:endParaRPr lang="en-US" dirty="0"/>
          </a:p>
        </p:txBody>
      </p:sp>
      <p:sp>
        <p:nvSpPr>
          <p:cNvPr id="6" name="Rectangle 5">
            <a:extLst>
              <a:ext uri="{FF2B5EF4-FFF2-40B4-BE49-F238E27FC236}">
                <a16:creationId xmlns:a16="http://schemas.microsoft.com/office/drawing/2014/main" id="{48E91FFB-9485-4D86-898B-32A4A83E094D}"/>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863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Fingerprinting and more Fun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7999"/>
            <a:ext cx="9198000" cy="3672155"/>
          </a:xfrm>
        </p:spPr>
        <p:txBody>
          <a:bodyPr/>
          <a:lstStyle/>
          <a:p>
            <a:r>
              <a:rPr lang="en-US" i="0" dirty="0"/>
              <a:t>To detect, protect, and ultimately expand or attribute actor’s campaigns into larger and more insightful pictures of their operating infrastructure, it’s necessary to build and maintain tools for accessing registration and infrastructure data historically as well as understanding “normal”. </a:t>
            </a:r>
          </a:p>
          <a:p>
            <a:r>
              <a:rPr lang="en-US" i="0" dirty="0"/>
              <a:t>There are dozens more fingerprinting mechanisms and tactics available depending on the data you have access to including some of the below.</a:t>
            </a:r>
            <a:endParaRPr lang="en-US" dirty="0"/>
          </a:p>
          <a:p>
            <a:pPr marL="552450" lvl="1" indent="-285750">
              <a:buFont typeface="Arial" panose="020B0604020202020204" pitchFamily="34" charset="0"/>
              <a:buChar char="•"/>
            </a:pPr>
            <a:endParaRPr lang="en-US" i="0" dirty="0"/>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9197800" cy="2520000"/>
          </a:xfrm>
        </p:spPr>
        <p:txBody>
          <a:bodyPr/>
          <a:lstStyle/>
          <a:p>
            <a:pPr marL="276225" indent="-285750"/>
            <a:r>
              <a:rPr lang="en-US" dirty="0"/>
              <a:t>SSL fingerprinting, certificate chains and other metadata</a:t>
            </a:r>
          </a:p>
          <a:p>
            <a:pPr marL="276225" indent="-285750"/>
            <a:r>
              <a:rPr lang="en-US" dirty="0"/>
              <a:t>Email relays, headers, message IDs, reply-to addresses, user-agents, and protocols</a:t>
            </a:r>
          </a:p>
          <a:p>
            <a:pPr marL="276225" indent="-285750"/>
            <a:r>
              <a:rPr lang="en-US" dirty="0"/>
              <a:t>False or real code signing, document authors</a:t>
            </a:r>
          </a:p>
          <a:p>
            <a:pPr marL="276225" indent="-285750"/>
            <a:r>
              <a:rPr lang="en-US" dirty="0"/>
              <a:t>Reverse image discovery for thumbnails and exploit components</a:t>
            </a:r>
          </a:p>
          <a:p>
            <a:pPr marL="276225" indent="-285750"/>
            <a:r>
              <a:rPr lang="en-US" dirty="0"/>
              <a:t>HTTP and HTTPS page patterns and comparisons</a:t>
            </a:r>
          </a:p>
          <a:p>
            <a:r>
              <a:rPr lang="en-US" dirty="0"/>
              <a:t>Subdomains registrations and staged infrastructure</a:t>
            </a:r>
          </a:p>
          <a:p>
            <a:r>
              <a:rPr lang="en-US" dirty="0"/>
              <a:t>URI pivoting and consistent URI structure over varied domains</a:t>
            </a:r>
          </a:p>
          <a:p>
            <a:r>
              <a:rPr lang="en-US" dirty="0"/>
              <a:t>Newly registered domains and domain staging patterns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12</a:t>
            </a:fld>
            <a:endParaRPr lang="en-US" dirty="0"/>
          </a:p>
        </p:txBody>
      </p:sp>
      <p:sp>
        <p:nvSpPr>
          <p:cNvPr id="6" name="Rectangle 5">
            <a:extLst>
              <a:ext uri="{FF2B5EF4-FFF2-40B4-BE49-F238E27FC236}">
                <a16:creationId xmlns:a16="http://schemas.microsoft.com/office/drawing/2014/main" id="{48E91FFB-9485-4D86-898B-32A4A83E094D}"/>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029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Getting Involved</a:t>
            </a:r>
          </a:p>
        </p:txBody>
      </p:sp>
      <p:pic>
        <p:nvPicPr>
          <p:cNvPr id="2" name="Picture 1" descr="Screenshot from the Animal Crossing videogame showing a character gardening with a small bear. ">
            <a:extLst>
              <a:ext uri="{FF2B5EF4-FFF2-40B4-BE49-F238E27FC236}">
                <a16:creationId xmlns:a16="http://schemas.microsoft.com/office/drawing/2014/main" id="{2ABF299F-34F8-41CF-9E2B-AF1255DB5C3F}"/>
              </a:ext>
            </a:extLst>
          </p:cNvPr>
          <p:cNvPicPr>
            <a:picLocks noChangeAspect="1"/>
          </p:cNvPicPr>
          <p:nvPr/>
        </p:nvPicPr>
        <p:blipFill>
          <a:blip r:embed="rId3"/>
          <a:stretch>
            <a:fillRect/>
          </a:stretch>
        </p:blipFill>
        <p:spPr>
          <a:xfrm>
            <a:off x="3159759" y="453848"/>
            <a:ext cx="6622869" cy="3725364"/>
          </a:xfrm>
          <a:prstGeom prst="rect">
            <a:avLst/>
          </a:prstGeom>
        </p:spPr>
      </p:pic>
      <p:sp>
        <p:nvSpPr>
          <p:cNvPr id="4" name="Subtitle 3">
            <a:extLst>
              <a:ext uri="{FF2B5EF4-FFF2-40B4-BE49-F238E27FC236}">
                <a16:creationId xmlns:a16="http://schemas.microsoft.com/office/drawing/2014/main" id="{4772945D-CA91-4CFE-8EB7-941C7618C994}"/>
              </a:ext>
              <a:ext uri="{C183D7F6-B498-43B3-948B-1728B52AA6E4}">
                <adec:decorative xmlns:adec="http://schemas.microsoft.com/office/drawing/2017/decorative" val="1"/>
              </a:ext>
            </a:extLst>
          </p:cNvPr>
          <p:cNvSpPr>
            <a:spLocks noGrp="1"/>
          </p:cNvSpPr>
          <p:nvPr>
            <p:ph type="subTitle" idx="1"/>
          </p:nvPr>
        </p:nvSpPr>
        <p:spPr/>
        <p:txBody>
          <a:bodyPr/>
          <a:lstStyle/>
          <a:p>
            <a:r>
              <a:rPr lang="en-US" i="0" dirty="0"/>
              <a:t>5 Minutes</a:t>
            </a:r>
          </a:p>
        </p:txBody>
      </p:sp>
      <p:sp>
        <p:nvSpPr>
          <p:cNvPr id="5" name="Slide Number Placeholder 4">
            <a:extLst>
              <a:ext uri="{FF2B5EF4-FFF2-40B4-BE49-F238E27FC236}">
                <a16:creationId xmlns:a16="http://schemas.microsoft.com/office/drawing/2014/main" id="{BDD5A594-D852-43BB-B591-E9D9027253BD}"/>
              </a:ext>
              <a:ext uri="{C183D7F6-B498-43B3-948B-1728B52AA6E4}">
                <adec:decorative xmlns:adec="http://schemas.microsoft.com/office/drawing/2017/decorative" val="1"/>
              </a:ext>
            </a:extLst>
          </p:cNvPr>
          <p:cNvSpPr>
            <a:spLocks noGrp="1"/>
          </p:cNvSpPr>
          <p:nvPr>
            <p:ph type="sldNum" sz="quarter" idx="11"/>
          </p:nvPr>
        </p:nvSpPr>
        <p:spPr/>
        <p:txBody>
          <a:bodyPr/>
          <a:lstStyle/>
          <a:p>
            <a:fld id="{19B51A1E-902D-48AF-9020-955120F399B6}" type="slidenum">
              <a:rPr lang="en-US" smtClean="0"/>
              <a:pPr/>
              <a:t>13</a:t>
            </a:fld>
            <a:endParaRPr lang="en-US" dirty="0"/>
          </a:p>
        </p:txBody>
      </p:sp>
      <p:sp>
        <p:nvSpPr>
          <p:cNvPr id="6" name="Rectangle 5">
            <a:extLst>
              <a:ext uri="{FF2B5EF4-FFF2-40B4-BE49-F238E27FC236}">
                <a16:creationId xmlns:a16="http://schemas.microsoft.com/office/drawing/2014/main" id="{BA1DEFD9-F779-48C0-B231-356E0AE8B651}"/>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807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In the news</a:t>
            </a:r>
          </a:p>
        </p:txBody>
      </p:sp>
      <p:sp>
        <p:nvSpPr>
          <p:cNvPr id="16" name="Content Placeholder 4">
            <a:extLst>
              <a:ext uri="{FF2B5EF4-FFF2-40B4-BE49-F238E27FC236}">
                <a16:creationId xmlns:a16="http://schemas.microsoft.com/office/drawing/2014/main" id="{D40EE988-F4FD-46E4-958F-A1C8D3F7EB1B}"/>
              </a:ext>
            </a:extLst>
          </p:cNvPr>
          <p:cNvSpPr>
            <a:spLocks noGrp="1"/>
          </p:cNvSpPr>
          <p:nvPr>
            <p:ph sz="half" idx="2"/>
          </p:nvPr>
        </p:nvSpPr>
        <p:spPr>
          <a:xfrm>
            <a:off x="432000" y="1159428"/>
            <a:ext cx="8738632" cy="3884519"/>
          </a:xfrm>
        </p:spPr>
        <p:txBody>
          <a:bodyPr/>
          <a:lstStyle/>
          <a:p>
            <a:pPr marL="0" indent="0">
              <a:buNone/>
            </a:pPr>
            <a:endParaRPr lang="en-US" sz="2400" dirty="0">
              <a:solidFill>
                <a:srgbClr val="54C3BD"/>
              </a:solidFill>
              <a:hlinkClick r:id="rId3">
                <a:extLst>
                  <a:ext uri="{A12FA001-AC4F-418D-AE19-62706E023703}">
                    <ahyp:hlinkClr xmlns:ahyp="http://schemas.microsoft.com/office/drawing/2018/hyperlinkcolor" val="tx"/>
                  </a:ext>
                </a:extLst>
              </a:hlinkClick>
            </a:endParaRPr>
          </a:p>
          <a:p>
            <a:r>
              <a:rPr lang="en-US" sz="2400" dirty="0">
                <a:solidFill>
                  <a:schemeClr val="tx1"/>
                </a:solidFill>
                <a:hlinkClick r:id="rId3">
                  <a:extLst>
                    <a:ext uri="{A12FA001-AC4F-418D-AE19-62706E023703}">
                      <ahyp:hlinkClr xmlns:ahyp="http://schemas.microsoft.com/office/drawing/2018/hyperlinkcolor" val="tx"/>
                    </a:ext>
                  </a:extLst>
                </a:hlinkClick>
              </a:rPr>
              <a:t>Unit 42 Investigation into New Registration Abuse</a:t>
            </a:r>
            <a:endParaRPr lang="en-US" sz="2400" dirty="0">
              <a:solidFill>
                <a:schemeClr val="tx1"/>
              </a:solidFill>
            </a:endParaRPr>
          </a:p>
          <a:p>
            <a:r>
              <a:rPr lang="en-US" sz="2400" dirty="0">
                <a:solidFill>
                  <a:schemeClr val="tx1"/>
                </a:solidFill>
                <a:hlinkClick r:id="rId4">
                  <a:extLst>
                    <a:ext uri="{A12FA001-AC4F-418D-AE19-62706E023703}">
                      <ahyp:hlinkClr xmlns:ahyp="http://schemas.microsoft.com/office/drawing/2018/hyperlinkcolor" val="tx"/>
                    </a:ext>
                  </a:extLst>
                </a:hlinkClick>
              </a:rPr>
              <a:t>Awake Security Registrar Research and CRX Abuse</a:t>
            </a:r>
            <a:endParaRPr lang="en-US" sz="2400" dirty="0">
              <a:solidFill>
                <a:schemeClr val="tx1"/>
              </a:solidFill>
            </a:endParaRPr>
          </a:p>
          <a:p>
            <a:r>
              <a:rPr lang="en-US" sz="2400" dirty="0">
                <a:solidFill>
                  <a:schemeClr val="tx1"/>
                </a:solidFill>
                <a:hlinkClick r:id="rId5">
                  <a:extLst>
                    <a:ext uri="{A12FA001-AC4F-418D-AE19-62706E023703}">
                      <ahyp:hlinkClr xmlns:ahyp="http://schemas.microsoft.com/office/drawing/2018/hyperlinkcolor" val="tx"/>
                    </a:ext>
                  </a:extLst>
                </a:hlinkClick>
              </a:rPr>
              <a:t>Trickbot Deploys BazarBackdoor Using EmerDNS</a:t>
            </a:r>
            <a:endParaRPr lang="en-US" sz="2400" dirty="0">
              <a:solidFill>
                <a:schemeClr val="tx1"/>
              </a:solidFill>
            </a:endParaRPr>
          </a:p>
          <a:p>
            <a:r>
              <a:rPr lang="en-US" sz="2400" dirty="0">
                <a:solidFill>
                  <a:schemeClr val="tx1"/>
                </a:solidFill>
                <a:hlinkClick r:id="rId6">
                  <a:extLst>
                    <a:ext uri="{A12FA001-AC4F-418D-AE19-62706E023703}">
                      <ahyp:hlinkClr xmlns:ahyp="http://schemas.microsoft.com/office/drawing/2018/hyperlinkcolor" val="tx"/>
                    </a:ext>
                  </a:extLst>
                </a:hlinkClick>
              </a:rPr>
              <a:t>Emotet Campaign Delayed with GIF Replacements</a:t>
            </a:r>
            <a:endParaRPr lang="en-US" sz="2400" dirty="0">
              <a:solidFill>
                <a:schemeClr val="tx1"/>
              </a:solidFill>
            </a:endParaRPr>
          </a:p>
          <a:p>
            <a:r>
              <a:rPr lang="en-US" sz="2400" dirty="0">
                <a:solidFill>
                  <a:schemeClr val="tx1"/>
                </a:solidFill>
                <a:hlinkClick r:id="rId7">
                  <a:extLst>
                    <a:ext uri="{A12FA001-AC4F-418D-AE19-62706E023703}">
                      <ahyp:hlinkClr xmlns:ahyp="http://schemas.microsoft.com/office/drawing/2018/hyperlinkcolor" val="tx"/>
                    </a:ext>
                  </a:extLst>
                </a:hlinkClick>
              </a:rPr>
              <a:t>WhatsApp Phishing Rises with Use of Free Hosting</a:t>
            </a:r>
            <a:endParaRPr lang="en-US" sz="2400" dirty="0">
              <a:solidFill>
                <a:schemeClr val="tx1"/>
              </a:solidFill>
            </a:endParaRPr>
          </a:p>
          <a:p>
            <a:r>
              <a:rPr lang="en-US" sz="2400" dirty="0">
                <a:solidFill>
                  <a:schemeClr val="tx1"/>
                </a:solidFill>
                <a:hlinkClick r:id="rId8">
                  <a:extLst>
                    <a:ext uri="{A12FA001-AC4F-418D-AE19-62706E023703}">
                      <ahyp:hlinkClr xmlns:ahyp="http://schemas.microsoft.com/office/drawing/2018/hyperlinkcolor" val="tx"/>
                    </a:ext>
                  </a:extLst>
                </a:hlinkClick>
              </a:rPr>
              <a:t>2019 Research by Security Boulevard into TLD Abuse</a:t>
            </a:r>
            <a:endParaRPr lang="en-US" sz="2400" dirty="0">
              <a:solidFill>
                <a:schemeClr val="tx1"/>
              </a:solidFill>
            </a:endParaRPr>
          </a:p>
          <a:p>
            <a:r>
              <a:rPr lang="en-US" sz="2400" dirty="0">
                <a:solidFill>
                  <a:schemeClr val="tx1"/>
                </a:solidFill>
                <a:hlinkClick r:id="rId9">
                  <a:extLst>
                    <a:ext uri="{A12FA001-AC4F-418D-AE19-62706E023703}">
                      <ahyp:hlinkClr xmlns:ahyp="http://schemas.microsoft.com/office/drawing/2018/hyperlinkcolor" val="tx"/>
                    </a:ext>
                  </a:extLst>
                </a:hlinkClick>
              </a:rPr>
              <a:t>2018 Abuse.Ch Measure of Abuse Report Reactions</a:t>
            </a:r>
            <a:endParaRPr lang="en-US" sz="2400" dirty="0">
              <a:solidFill>
                <a:schemeClr val="tx1"/>
              </a:solidFill>
            </a:endParaRPr>
          </a:p>
          <a:p>
            <a:endParaRPr lang="en-US" sz="2400" dirty="0"/>
          </a:p>
          <a:p>
            <a:endParaRPr lang="en-US" sz="2400" dirty="0"/>
          </a:p>
          <a:p>
            <a:endParaRPr lang="en-US" sz="2400" dirty="0"/>
          </a:p>
          <a:p>
            <a:endParaRPr lang="en-US" sz="2400" dirty="0"/>
          </a:p>
        </p:txBody>
      </p:sp>
      <p:sp>
        <p:nvSpPr>
          <p:cNvPr id="8" name="Slide Number Placeholder 7">
            <a:extLst>
              <a:ext uri="{FF2B5EF4-FFF2-40B4-BE49-F238E27FC236}">
                <a16:creationId xmlns:a16="http://schemas.microsoft.com/office/drawing/2014/main" id="{E6AC9832-FB01-464A-9824-61887B77997E}"/>
              </a:ext>
              <a:ext uri="{C183D7F6-B498-43B3-948B-1728B52AA6E4}">
                <adec:decorative xmlns:adec="http://schemas.microsoft.com/office/drawing/2017/decorative" val="1"/>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14</a:t>
            </a:fld>
            <a:endParaRPr lang="en-US" dirty="0"/>
          </a:p>
        </p:txBody>
      </p:sp>
      <p:sp>
        <p:nvSpPr>
          <p:cNvPr id="5" name="Rectangle 4">
            <a:extLst>
              <a:ext uri="{FF2B5EF4-FFF2-40B4-BE49-F238E27FC236}">
                <a16:creationId xmlns:a16="http://schemas.microsoft.com/office/drawing/2014/main" id="{D9E451EB-3A03-458B-8B03-3A77FB2D82BF}"/>
              </a:ext>
              <a:ext uri="{C183D7F6-B498-43B3-948B-1728B52AA6E4}">
                <adec:decorative xmlns:adec="http://schemas.microsoft.com/office/drawing/2017/decorative" val="1"/>
              </a:ext>
            </a:extLst>
          </p:cNvPr>
          <p:cNvSpPr/>
          <p:nvPr/>
        </p:nvSpPr>
        <p:spPr>
          <a:xfrm>
            <a:off x="9980476" y="6249879"/>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03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Enterprise and development</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7999"/>
            <a:ext cx="9198000" cy="750109"/>
          </a:xfrm>
        </p:spPr>
        <p:txBody>
          <a:bodyPr/>
          <a:lstStyle/>
          <a:p>
            <a:r>
              <a:rPr lang="en-US" i="0" dirty="0"/>
              <a:t>Organizations examining how they manage all areas of their security program can benefit from a robust threat intelligence platform, and DNS security mechanisms to adequately monitor reputation and feedback incident response processes to better protect the enterprise. </a:t>
            </a:r>
          </a:p>
          <a:p>
            <a:endParaRPr lang="en-US" i="0" dirty="0"/>
          </a:p>
          <a:p>
            <a:r>
              <a:rPr lang="en-US" i="0" dirty="0"/>
              <a:t>Security and IT producers should refocus their efforts to </a:t>
            </a:r>
            <a:r>
              <a:rPr lang="en-US" i="0" dirty="0" err="1"/>
              <a:t>to</a:t>
            </a:r>
            <a:r>
              <a:rPr lang="en-US" i="0" dirty="0"/>
              <a:t> move away from IP and hash based reputation systems alone and examine a full suite of options for flexible infrastructure awareness.1:1 comparisons lose sight of the complexity of the infrastructure underneath. Context is key. </a:t>
            </a:r>
          </a:p>
          <a:p>
            <a:r>
              <a:rPr lang="en-US" i="0" dirty="0"/>
              <a:t> </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1800" y="3579527"/>
            <a:ext cx="7345516" cy="2520000"/>
          </a:xfrm>
        </p:spPr>
        <p:txBody>
          <a:bodyPr/>
          <a:lstStyle/>
          <a:p>
            <a:r>
              <a:rPr lang="en-US" dirty="0"/>
              <a:t>Build and scale flexible and customizable TIP for granular automation </a:t>
            </a:r>
          </a:p>
          <a:p>
            <a:r>
              <a:rPr lang="en-US" dirty="0"/>
              <a:t>Evaluate DNS logging and security</a:t>
            </a:r>
          </a:p>
          <a:p>
            <a:r>
              <a:rPr lang="en-US" dirty="0"/>
              <a:t>Adjust investigations requirements to document and pivot on infrastructure</a:t>
            </a:r>
          </a:p>
          <a:p>
            <a:r>
              <a:rPr lang="en-US" dirty="0"/>
              <a:t>Tightly bind IR, Analyst and Engineering feedback</a:t>
            </a:r>
          </a:p>
          <a:p>
            <a:r>
              <a:rPr lang="en-US" dirty="0"/>
              <a:t>Please develop solutions that allow for TLD and Subdomain filtering</a:t>
            </a:r>
          </a:p>
          <a:p>
            <a:r>
              <a:rPr lang="en-US" dirty="0"/>
              <a:t>Please support REGEX, YARA and granular searching in new offerings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15</a:t>
            </a:fld>
            <a:endParaRPr lang="en-US" dirty="0"/>
          </a:p>
        </p:txBody>
      </p:sp>
      <p:sp>
        <p:nvSpPr>
          <p:cNvPr id="13" name="Rectangle 12">
            <a:extLst>
              <a:ext uri="{FF2B5EF4-FFF2-40B4-BE49-F238E27FC236}">
                <a16:creationId xmlns:a16="http://schemas.microsoft.com/office/drawing/2014/main" id="{43FCF052-A431-43D9-9D5B-5A07747C82EA}"/>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25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Security Researchers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7999"/>
            <a:ext cx="9198000" cy="750109"/>
          </a:xfrm>
        </p:spPr>
        <p:txBody>
          <a:bodyPr/>
          <a:lstStyle/>
          <a:p>
            <a:r>
              <a:rPr lang="en-US" i="0" dirty="0"/>
              <a:t>For those within security research in an organization or independently, infrastructure tracking and monitoring is a true goldmine of information about attackers allowing prevention or mapping of campaigns before they start and identifying new campaigns hiding in plain sight. </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8738632" cy="2520000"/>
          </a:xfrm>
        </p:spPr>
        <p:txBody>
          <a:bodyPr/>
          <a:lstStyle/>
          <a:p>
            <a:r>
              <a:rPr lang="en-US" dirty="0"/>
              <a:t>Build or improve your toolkits to tightly integrate infrastructure components for fast pivots</a:t>
            </a:r>
          </a:p>
          <a:p>
            <a:r>
              <a:rPr lang="en-US" dirty="0"/>
              <a:t>Prioritizing TLD that prohibit WHOIS services can expose faults in manually faked entries</a:t>
            </a:r>
          </a:p>
          <a:p>
            <a:r>
              <a:rPr lang="en-US" dirty="0"/>
              <a:t>Integrate awareness of non-ICANN or Decentralized DNS like Namecoin and EmerDNS</a:t>
            </a:r>
          </a:p>
          <a:p>
            <a:r>
              <a:rPr lang="en-US" dirty="0"/>
              <a:t>Monitor ICANN public comment opportunities and emerging Registrars and TLDs</a:t>
            </a:r>
          </a:p>
          <a:p>
            <a:r>
              <a:rPr lang="en-US" dirty="0"/>
              <a:t>Ultimately, we need way more community collaboration and oversight on infrastructure</a:t>
            </a:r>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16</a:t>
            </a:fld>
            <a:endParaRPr lang="en-US" dirty="0"/>
          </a:p>
        </p:txBody>
      </p:sp>
      <p:sp>
        <p:nvSpPr>
          <p:cNvPr id="13" name="Rectangle 12">
            <a:extLst>
              <a:ext uri="{FF2B5EF4-FFF2-40B4-BE49-F238E27FC236}">
                <a16:creationId xmlns:a16="http://schemas.microsoft.com/office/drawing/2014/main" id="{43FCF052-A431-43D9-9D5B-5A07747C82EA}"/>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069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Wrapping </a:t>
            </a:r>
            <a:br>
              <a:rPr lang="en-US" dirty="0"/>
            </a:br>
            <a:r>
              <a:rPr lang="en-US" dirty="0"/>
              <a:t>Up</a:t>
            </a:r>
          </a:p>
        </p:txBody>
      </p:sp>
      <p:pic>
        <p:nvPicPr>
          <p:cNvPr id="2" name="Picture 1" descr="Screenshot from the Animal Crossing videogame showing a character at a party at night with small animals. ">
            <a:extLst>
              <a:ext uri="{FF2B5EF4-FFF2-40B4-BE49-F238E27FC236}">
                <a16:creationId xmlns:a16="http://schemas.microsoft.com/office/drawing/2014/main" id="{536C67C4-19FD-4C51-9B9D-984560FFE9B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759" y="447042"/>
            <a:ext cx="6622869" cy="3725364"/>
          </a:xfrm>
          <a:prstGeom prst="rect">
            <a:avLst/>
          </a:prstGeom>
        </p:spPr>
      </p:pic>
      <p:sp>
        <p:nvSpPr>
          <p:cNvPr id="4" name="Subtitle 3">
            <a:extLst>
              <a:ext uri="{FF2B5EF4-FFF2-40B4-BE49-F238E27FC236}">
                <a16:creationId xmlns:a16="http://schemas.microsoft.com/office/drawing/2014/main" id="{4772945D-CA91-4CFE-8EB7-941C7618C994}"/>
              </a:ext>
              <a:ext uri="{C183D7F6-B498-43B3-948B-1728B52AA6E4}">
                <adec:decorative xmlns:adec="http://schemas.microsoft.com/office/drawing/2017/decorative" val="1"/>
              </a:ext>
            </a:extLst>
          </p:cNvPr>
          <p:cNvSpPr>
            <a:spLocks noGrp="1"/>
          </p:cNvSpPr>
          <p:nvPr>
            <p:ph type="subTitle" idx="1"/>
          </p:nvPr>
        </p:nvSpPr>
        <p:spPr/>
        <p:txBody>
          <a:bodyPr/>
          <a:lstStyle/>
          <a:p>
            <a:r>
              <a:rPr lang="en-US" i="0" dirty="0"/>
              <a:t>5 Minutes</a:t>
            </a:r>
          </a:p>
        </p:txBody>
      </p:sp>
      <p:sp>
        <p:nvSpPr>
          <p:cNvPr id="5" name="Slide Number Placeholder 4">
            <a:extLst>
              <a:ext uri="{FF2B5EF4-FFF2-40B4-BE49-F238E27FC236}">
                <a16:creationId xmlns:a16="http://schemas.microsoft.com/office/drawing/2014/main" id="{BDD5A594-D852-43BB-B591-E9D9027253BD}"/>
              </a:ext>
              <a:ext uri="{C183D7F6-B498-43B3-948B-1728B52AA6E4}">
                <adec:decorative xmlns:adec="http://schemas.microsoft.com/office/drawing/2017/decorative" val="1"/>
              </a:ext>
            </a:extLst>
          </p:cNvPr>
          <p:cNvSpPr>
            <a:spLocks noGrp="1"/>
          </p:cNvSpPr>
          <p:nvPr>
            <p:ph type="sldNum" sz="quarter" idx="11"/>
          </p:nvPr>
        </p:nvSpPr>
        <p:spPr/>
        <p:txBody>
          <a:bodyPr/>
          <a:lstStyle/>
          <a:p>
            <a:fld id="{19B51A1E-902D-48AF-9020-955120F399B6}" type="slidenum">
              <a:rPr lang="en-US" smtClean="0"/>
              <a:pPr/>
              <a:t>17</a:t>
            </a:fld>
            <a:endParaRPr lang="en-US" dirty="0"/>
          </a:p>
        </p:txBody>
      </p:sp>
      <p:sp>
        <p:nvSpPr>
          <p:cNvPr id="6" name="Rectangle 5">
            <a:extLst>
              <a:ext uri="{FF2B5EF4-FFF2-40B4-BE49-F238E27FC236}">
                <a16:creationId xmlns:a16="http://schemas.microsoft.com/office/drawing/2014/main" id="{3B38C805-426F-42E6-AE46-B5C0594C2F2C}"/>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544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Resources Discussed</a:t>
            </a:r>
          </a:p>
        </p:txBody>
      </p:sp>
      <p:sp>
        <p:nvSpPr>
          <p:cNvPr id="16" name="Content Placeholder 4">
            <a:extLst>
              <a:ext uri="{FF2B5EF4-FFF2-40B4-BE49-F238E27FC236}">
                <a16:creationId xmlns:a16="http://schemas.microsoft.com/office/drawing/2014/main" id="{D40EE988-F4FD-46E4-958F-A1C8D3F7EB1B}"/>
              </a:ext>
            </a:extLst>
          </p:cNvPr>
          <p:cNvSpPr>
            <a:spLocks noGrp="1"/>
          </p:cNvSpPr>
          <p:nvPr>
            <p:ph sz="half" idx="2"/>
          </p:nvPr>
        </p:nvSpPr>
        <p:spPr>
          <a:xfrm>
            <a:off x="432000" y="1159428"/>
            <a:ext cx="8738632" cy="3884519"/>
          </a:xfrm>
        </p:spPr>
        <p:txBody>
          <a:bodyPr/>
          <a:lstStyle/>
          <a:p>
            <a:r>
              <a:rPr lang="en-US" sz="2400" dirty="0">
                <a:solidFill>
                  <a:schemeClr val="tx1"/>
                </a:solidFill>
                <a:hlinkClick r:id="rId3">
                  <a:extLst>
                    <a:ext uri="{A12FA001-AC4F-418D-AE19-62706E023703}">
                      <ahyp:hlinkClr xmlns:ahyp="http://schemas.microsoft.com/office/drawing/2018/hyperlinkcolor" val="tx"/>
                    </a:ext>
                  </a:extLst>
                </a:hlinkClick>
              </a:rPr>
              <a:t>IANA Registrar ID Assignments</a:t>
            </a:r>
            <a:endParaRPr lang="en-US" sz="2400" dirty="0">
              <a:solidFill>
                <a:schemeClr val="tx1"/>
              </a:solidFill>
            </a:endParaRPr>
          </a:p>
          <a:p>
            <a:r>
              <a:rPr lang="en-US" sz="2400" dirty="0">
                <a:solidFill>
                  <a:schemeClr val="tx1"/>
                </a:solidFill>
                <a:hlinkClick r:id="rId4">
                  <a:extLst>
                    <a:ext uri="{A12FA001-AC4F-418D-AE19-62706E023703}">
                      <ahyp:hlinkClr xmlns:ahyp="http://schemas.microsoft.com/office/drawing/2018/hyperlinkcolor" val="tx"/>
                    </a:ext>
                  </a:extLst>
                </a:hlinkClick>
              </a:rPr>
              <a:t>IANA Root Zone Database </a:t>
            </a:r>
            <a:endParaRPr lang="en-US" sz="2400" dirty="0">
              <a:solidFill>
                <a:schemeClr val="tx1"/>
              </a:solidFill>
            </a:endParaRPr>
          </a:p>
          <a:p>
            <a:r>
              <a:rPr lang="en-US" sz="2400" dirty="0">
                <a:solidFill>
                  <a:schemeClr val="tx1"/>
                </a:solidFill>
                <a:hlinkClick r:id="rId5">
                  <a:extLst>
                    <a:ext uri="{A12FA001-AC4F-418D-AE19-62706E023703}">
                      <ahyp:hlinkClr xmlns:ahyp="http://schemas.microsoft.com/office/drawing/2018/hyperlinkcolor" val="tx"/>
                    </a:ext>
                  </a:extLst>
                </a:hlinkClick>
              </a:rPr>
              <a:t>IANA TLD Applicant Guide</a:t>
            </a:r>
            <a:endParaRPr lang="en-US" sz="2400" dirty="0">
              <a:solidFill>
                <a:schemeClr val="tx1"/>
              </a:solidFill>
            </a:endParaRPr>
          </a:p>
          <a:p>
            <a:r>
              <a:rPr lang="en-US" sz="2400" dirty="0">
                <a:solidFill>
                  <a:schemeClr val="tx1"/>
                </a:solidFill>
                <a:hlinkClick r:id="rId6">
                  <a:extLst>
                    <a:ext uri="{A12FA001-AC4F-418D-AE19-62706E023703}">
                      <ahyp:hlinkClr xmlns:ahyp="http://schemas.microsoft.com/office/drawing/2018/hyperlinkcolor" val="tx"/>
                    </a:ext>
                  </a:extLst>
                </a:hlinkClick>
              </a:rPr>
              <a:t>SpamHaus Top 10 TLD</a:t>
            </a:r>
            <a:endParaRPr lang="en-US" sz="2400" dirty="0">
              <a:solidFill>
                <a:schemeClr val="tx1"/>
              </a:solidFill>
            </a:endParaRPr>
          </a:p>
          <a:p>
            <a:r>
              <a:rPr lang="en-US" sz="2400" dirty="0">
                <a:solidFill>
                  <a:schemeClr val="tx1"/>
                </a:solidFill>
                <a:hlinkClick r:id="rId7">
                  <a:extLst>
                    <a:ext uri="{A12FA001-AC4F-418D-AE19-62706E023703}">
                      <ahyp:hlinkClr xmlns:ahyp="http://schemas.microsoft.com/office/drawing/2018/hyperlinkcolor" val="tx"/>
                    </a:ext>
                  </a:extLst>
                </a:hlinkClick>
              </a:rPr>
              <a:t>EmerDNS Documentation</a:t>
            </a:r>
            <a:endParaRPr lang="en-US" sz="2400" dirty="0">
              <a:solidFill>
                <a:schemeClr val="tx1"/>
              </a:solidFill>
            </a:endParaRPr>
          </a:p>
          <a:p>
            <a:r>
              <a:rPr lang="en-US" sz="2400" dirty="0">
                <a:solidFill>
                  <a:schemeClr val="tx1"/>
                </a:solidFill>
                <a:hlinkClick r:id="rId8">
                  <a:extLst>
                    <a:ext uri="{A12FA001-AC4F-418D-AE19-62706E023703}">
                      <ahyp:hlinkClr xmlns:ahyp="http://schemas.microsoft.com/office/drawing/2018/hyperlinkcolor" val="tx"/>
                    </a:ext>
                  </a:extLst>
                </a:hlinkClick>
              </a:rPr>
              <a:t>Palo Alto MineMeld</a:t>
            </a:r>
            <a:endParaRPr lang="en-US" sz="2400" dirty="0">
              <a:solidFill>
                <a:schemeClr val="tx1"/>
              </a:solidFill>
            </a:endParaRPr>
          </a:p>
          <a:p>
            <a:r>
              <a:rPr lang="en-US" sz="2400" dirty="0">
                <a:solidFill>
                  <a:schemeClr val="tx1"/>
                </a:solidFill>
                <a:hlinkClick r:id="rId9">
                  <a:extLst>
                    <a:ext uri="{A12FA001-AC4F-418D-AE19-62706E023703}">
                      <ahyp:hlinkClr xmlns:ahyp="http://schemas.microsoft.com/office/drawing/2018/hyperlinkcolor" val="tx"/>
                    </a:ext>
                  </a:extLst>
                </a:hlinkClick>
              </a:rPr>
              <a:t>B-Sides 2019 Presentation on MineMeld and TIP Setup on a Budget</a:t>
            </a:r>
            <a:endParaRPr lang="en-US" sz="2400" dirty="0">
              <a:solidFill>
                <a:schemeClr val="tx1"/>
              </a:solidFill>
            </a:endParaRPr>
          </a:p>
          <a:p>
            <a:r>
              <a:rPr lang="en-US" sz="2400" dirty="0">
                <a:solidFill>
                  <a:schemeClr val="tx1"/>
                </a:solidFill>
                <a:hlinkClick r:id="rId10">
                  <a:extLst>
                    <a:ext uri="{A12FA001-AC4F-418D-AE19-62706E023703}">
                      <ahyp:hlinkClr xmlns:ahyp="http://schemas.microsoft.com/office/drawing/2018/hyperlinkcolor" val="tx"/>
                    </a:ext>
                  </a:extLst>
                </a:hlinkClick>
              </a:rPr>
              <a:t>Animal Crossing: New Horizons</a:t>
            </a:r>
            <a:endParaRPr lang="en-US" sz="2400" dirty="0">
              <a:solidFill>
                <a:schemeClr val="tx1"/>
              </a:solidFill>
            </a:endParaRPr>
          </a:p>
          <a:p>
            <a:endParaRPr lang="en-US" sz="2400" dirty="0"/>
          </a:p>
          <a:p>
            <a:endParaRPr lang="en-US" sz="2400" dirty="0"/>
          </a:p>
          <a:p>
            <a:endParaRPr lang="en-US" sz="2400" dirty="0"/>
          </a:p>
          <a:p>
            <a:endParaRPr lang="en-US" sz="2400" dirty="0"/>
          </a:p>
          <a:p>
            <a:endParaRPr lang="en-US" sz="2400" dirty="0"/>
          </a:p>
        </p:txBody>
      </p:sp>
      <p:sp>
        <p:nvSpPr>
          <p:cNvPr id="8" name="Slide Number Placeholder 7">
            <a:extLst>
              <a:ext uri="{FF2B5EF4-FFF2-40B4-BE49-F238E27FC236}">
                <a16:creationId xmlns:a16="http://schemas.microsoft.com/office/drawing/2014/main" id="{E6AC9832-FB01-464A-9824-61887B77997E}"/>
              </a:ext>
              <a:ext uri="{C183D7F6-B498-43B3-948B-1728B52AA6E4}">
                <adec:decorative xmlns:adec="http://schemas.microsoft.com/office/drawing/2017/decorative" val="1"/>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18</a:t>
            </a:fld>
            <a:endParaRPr lang="en-US" dirty="0"/>
          </a:p>
        </p:txBody>
      </p:sp>
      <p:sp>
        <p:nvSpPr>
          <p:cNvPr id="5" name="Rectangle 4">
            <a:extLst>
              <a:ext uri="{FF2B5EF4-FFF2-40B4-BE49-F238E27FC236}">
                <a16:creationId xmlns:a16="http://schemas.microsoft.com/office/drawing/2014/main" id="{D9E451EB-3A03-458B-8B03-3A77FB2D82BF}"/>
              </a:ext>
              <a:ext uri="{C183D7F6-B498-43B3-948B-1728B52AA6E4}">
                <adec:decorative xmlns:adec="http://schemas.microsoft.com/office/drawing/2017/decorative" val="1"/>
              </a:ext>
            </a:extLst>
          </p:cNvPr>
          <p:cNvSpPr/>
          <p:nvPr/>
        </p:nvSpPr>
        <p:spPr>
          <a:xfrm>
            <a:off x="9980476" y="6249879"/>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037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Additional Free and Paid Services</a:t>
            </a:r>
          </a:p>
        </p:txBody>
      </p:sp>
      <p:sp>
        <p:nvSpPr>
          <p:cNvPr id="16" name="Content Placeholder 4">
            <a:extLst>
              <a:ext uri="{FF2B5EF4-FFF2-40B4-BE49-F238E27FC236}">
                <a16:creationId xmlns:a16="http://schemas.microsoft.com/office/drawing/2014/main" id="{D40EE988-F4FD-46E4-958F-A1C8D3F7EB1B}"/>
              </a:ext>
            </a:extLst>
          </p:cNvPr>
          <p:cNvSpPr>
            <a:spLocks noGrp="1"/>
          </p:cNvSpPr>
          <p:nvPr>
            <p:ph sz="half" idx="2"/>
          </p:nvPr>
        </p:nvSpPr>
        <p:spPr>
          <a:xfrm>
            <a:off x="432000" y="1159429"/>
            <a:ext cx="8738632" cy="2520000"/>
          </a:xfrm>
        </p:spPr>
        <p:txBody>
          <a:bodyPr/>
          <a:lstStyle/>
          <a:p>
            <a:r>
              <a:rPr lang="en-US" dirty="0">
                <a:solidFill>
                  <a:schemeClr val="tx1"/>
                </a:solidFill>
                <a:hlinkClick r:id="rId3">
                  <a:extLst>
                    <a:ext uri="{A12FA001-AC4F-418D-AE19-62706E023703}">
                      <ahyp:hlinkClr xmlns:ahyp="http://schemas.microsoft.com/office/drawing/2018/hyperlinkcolor" val="tx"/>
                    </a:ext>
                  </a:extLst>
                </a:hlinkClick>
              </a:rPr>
              <a:t>URLHaus at Abuse.ch</a:t>
            </a:r>
            <a:endParaRPr lang="en-US" dirty="0">
              <a:solidFill>
                <a:schemeClr val="tx1"/>
              </a:solidFill>
            </a:endParaRPr>
          </a:p>
          <a:p>
            <a:r>
              <a:rPr lang="en-US" dirty="0">
                <a:solidFill>
                  <a:schemeClr val="tx1"/>
                </a:solidFill>
                <a:hlinkClick r:id="rId4">
                  <a:extLst>
                    <a:ext uri="{A12FA001-AC4F-418D-AE19-62706E023703}">
                      <ahyp:hlinkClr xmlns:ahyp="http://schemas.microsoft.com/office/drawing/2018/hyperlinkcolor" val="tx"/>
                    </a:ext>
                  </a:extLst>
                </a:hlinkClick>
              </a:rPr>
              <a:t>Alienvault OTX</a:t>
            </a:r>
            <a:endParaRPr lang="en-US" dirty="0">
              <a:solidFill>
                <a:schemeClr val="tx1"/>
              </a:solidFill>
            </a:endParaRPr>
          </a:p>
          <a:p>
            <a:r>
              <a:rPr lang="en-US" dirty="0">
                <a:solidFill>
                  <a:schemeClr val="tx1"/>
                </a:solidFill>
                <a:hlinkClick r:id="rId5">
                  <a:extLst>
                    <a:ext uri="{A12FA001-AC4F-418D-AE19-62706E023703}">
                      <ahyp:hlinkClr xmlns:ahyp="http://schemas.microsoft.com/office/drawing/2018/hyperlinkcolor" val="tx"/>
                    </a:ext>
                  </a:extLst>
                </a:hlinkClick>
              </a:rPr>
              <a:t>Censys Search</a:t>
            </a:r>
            <a:endParaRPr lang="en-US" dirty="0">
              <a:solidFill>
                <a:schemeClr val="tx1"/>
              </a:solidFill>
            </a:endParaRPr>
          </a:p>
          <a:p>
            <a:r>
              <a:rPr lang="en-US" dirty="0">
                <a:solidFill>
                  <a:schemeClr val="tx1"/>
                </a:solidFill>
                <a:hlinkClick r:id="rId6">
                  <a:extLst>
                    <a:ext uri="{A12FA001-AC4F-418D-AE19-62706E023703}">
                      <ahyp:hlinkClr xmlns:ahyp="http://schemas.microsoft.com/office/drawing/2018/hyperlinkcolor" val="tx"/>
                    </a:ext>
                  </a:extLst>
                </a:hlinkClick>
              </a:rPr>
              <a:t>DomainTools</a:t>
            </a:r>
            <a:endParaRPr lang="en-US" dirty="0">
              <a:solidFill>
                <a:schemeClr val="tx1"/>
              </a:solidFill>
            </a:endParaRPr>
          </a:p>
          <a:p>
            <a:r>
              <a:rPr lang="en-US" dirty="0">
                <a:solidFill>
                  <a:schemeClr val="tx1"/>
                </a:solidFill>
                <a:hlinkClick r:id="rId7">
                  <a:extLst>
                    <a:ext uri="{A12FA001-AC4F-418D-AE19-62706E023703}">
                      <ahyp:hlinkClr xmlns:ahyp="http://schemas.microsoft.com/office/drawing/2018/hyperlinkcolor" val="tx"/>
                    </a:ext>
                  </a:extLst>
                </a:hlinkClick>
              </a:rPr>
              <a:t>Maltego Community Edition</a:t>
            </a:r>
            <a:endParaRPr lang="en-US" dirty="0">
              <a:solidFill>
                <a:schemeClr val="tx1"/>
              </a:solidFill>
            </a:endParaRPr>
          </a:p>
          <a:p>
            <a:r>
              <a:rPr lang="en-US" dirty="0">
                <a:solidFill>
                  <a:schemeClr val="tx1"/>
                </a:solidFill>
                <a:hlinkClick r:id="rId8">
                  <a:extLst>
                    <a:ext uri="{A12FA001-AC4F-418D-AE19-62706E023703}">
                      <ahyp:hlinkClr xmlns:ahyp="http://schemas.microsoft.com/office/drawing/2018/hyperlinkcolor" val="tx"/>
                    </a:ext>
                  </a:extLst>
                </a:hlinkClick>
              </a:rPr>
              <a:t>Palo Alto MineMeld</a:t>
            </a:r>
            <a:endParaRPr lang="en-US" dirty="0">
              <a:solidFill>
                <a:schemeClr val="tx1"/>
              </a:solidFill>
            </a:endParaRPr>
          </a:p>
          <a:p>
            <a:r>
              <a:rPr lang="en-US" dirty="0">
                <a:solidFill>
                  <a:schemeClr val="tx1"/>
                </a:solidFill>
                <a:hlinkClick r:id="rId9">
                  <a:extLst>
                    <a:ext uri="{A12FA001-AC4F-418D-AE19-62706E023703}">
                      <ahyp:hlinkClr xmlns:ahyp="http://schemas.microsoft.com/office/drawing/2018/hyperlinkcolor" val="tx"/>
                    </a:ext>
                  </a:extLst>
                </a:hlinkClick>
              </a:rPr>
              <a:t>RiskIQ Community Edition</a:t>
            </a:r>
            <a:endParaRPr lang="en-US" dirty="0">
              <a:solidFill>
                <a:schemeClr val="tx1"/>
              </a:solidFill>
            </a:endParaRPr>
          </a:p>
          <a:p>
            <a:r>
              <a:rPr lang="en-US" dirty="0">
                <a:solidFill>
                  <a:schemeClr val="tx1"/>
                </a:solidFill>
                <a:hlinkClick r:id="rId10">
                  <a:extLst>
                    <a:ext uri="{A12FA001-AC4F-418D-AE19-62706E023703}">
                      <ahyp:hlinkClr xmlns:ahyp="http://schemas.microsoft.com/office/drawing/2018/hyperlinkcolor" val="tx"/>
                    </a:ext>
                  </a:extLst>
                </a:hlinkClick>
              </a:rPr>
              <a:t>Shodan</a:t>
            </a:r>
            <a:endParaRPr lang="en-US" dirty="0">
              <a:solidFill>
                <a:schemeClr val="tx1"/>
              </a:solidFill>
            </a:endParaRPr>
          </a:p>
          <a:p>
            <a:r>
              <a:rPr lang="en-US" dirty="0">
                <a:solidFill>
                  <a:schemeClr val="tx1"/>
                </a:solidFill>
                <a:hlinkClick r:id="rId11">
                  <a:extLst>
                    <a:ext uri="{A12FA001-AC4F-418D-AE19-62706E023703}">
                      <ahyp:hlinkClr xmlns:ahyp="http://schemas.microsoft.com/office/drawing/2018/hyperlinkcolor" val="tx"/>
                    </a:ext>
                  </a:extLst>
                </a:hlinkClick>
              </a:rPr>
              <a:t>Spamhaus</a:t>
            </a:r>
            <a:endParaRPr lang="en-US" dirty="0">
              <a:solidFill>
                <a:schemeClr val="tx1"/>
              </a:solidFill>
            </a:endParaRPr>
          </a:p>
          <a:p>
            <a:r>
              <a:rPr lang="en-US" dirty="0">
                <a:solidFill>
                  <a:schemeClr val="tx1"/>
                </a:solidFill>
                <a:hlinkClick r:id="rId12">
                  <a:extLst>
                    <a:ext uri="{A12FA001-AC4F-418D-AE19-62706E023703}">
                      <ahyp:hlinkClr xmlns:ahyp="http://schemas.microsoft.com/office/drawing/2018/hyperlinkcolor" val="tx"/>
                    </a:ext>
                  </a:extLst>
                </a:hlinkClick>
              </a:rPr>
              <a:t>Spamhaus PassiveDNS Basic Edition</a:t>
            </a:r>
            <a:endParaRPr lang="en-US" dirty="0">
              <a:solidFill>
                <a:schemeClr val="tx1"/>
              </a:solidFill>
            </a:endParaRPr>
          </a:p>
          <a:p>
            <a:r>
              <a:rPr lang="en-US" dirty="0">
                <a:solidFill>
                  <a:schemeClr val="tx1"/>
                </a:solidFill>
                <a:hlinkClick r:id="rId13">
                  <a:extLst>
                    <a:ext uri="{A12FA001-AC4F-418D-AE19-62706E023703}">
                      <ahyp:hlinkClr xmlns:ahyp="http://schemas.microsoft.com/office/drawing/2018/hyperlinkcolor" val="tx"/>
                    </a:ext>
                  </a:extLst>
                </a:hlinkClick>
              </a:rPr>
              <a:t>Talos Reputation Checker</a:t>
            </a:r>
            <a:endParaRPr lang="en-US" dirty="0">
              <a:solidFill>
                <a:schemeClr val="tx1"/>
              </a:solidFill>
            </a:endParaRPr>
          </a:p>
          <a:p>
            <a:r>
              <a:rPr lang="en-US" dirty="0">
                <a:solidFill>
                  <a:schemeClr val="tx1"/>
                </a:solidFill>
                <a:hlinkClick r:id="rId14">
                  <a:extLst>
                    <a:ext uri="{A12FA001-AC4F-418D-AE19-62706E023703}">
                      <ahyp:hlinkClr xmlns:ahyp="http://schemas.microsoft.com/office/drawing/2018/hyperlinkcolor" val="tx"/>
                    </a:ext>
                  </a:extLst>
                </a:hlinkClick>
              </a:rPr>
              <a:t>URLScan.io</a:t>
            </a:r>
            <a:endParaRPr lang="en-US" dirty="0">
              <a:solidFill>
                <a:schemeClr val="tx1"/>
              </a:solidFill>
            </a:endParaRPr>
          </a:p>
          <a:p>
            <a:r>
              <a:rPr lang="en-US" dirty="0">
                <a:solidFill>
                  <a:schemeClr val="tx1"/>
                </a:solidFill>
                <a:hlinkClick r:id="rId15">
                  <a:extLst>
                    <a:ext uri="{A12FA001-AC4F-418D-AE19-62706E023703}">
                      <ahyp:hlinkClr xmlns:ahyp="http://schemas.microsoft.com/office/drawing/2018/hyperlinkcolor" val="tx"/>
                    </a:ext>
                  </a:extLst>
                </a:hlinkClick>
              </a:rPr>
              <a:t>ViewDNS </a:t>
            </a:r>
            <a:endParaRPr lang="en-US" dirty="0">
              <a:solidFill>
                <a:schemeClr val="tx1"/>
              </a:solidFill>
            </a:endParaRPr>
          </a:p>
          <a:p>
            <a:r>
              <a:rPr lang="en-US" dirty="0">
                <a:solidFill>
                  <a:schemeClr val="tx1"/>
                </a:solidFill>
                <a:hlinkClick r:id="rId16">
                  <a:extLst>
                    <a:ext uri="{A12FA001-AC4F-418D-AE19-62706E023703}">
                      <ahyp:hlinkClr xmlns:ahyp="http://schemas.microsoft.com/office/drawing/2018/hyperlinkcolor" val="tx"/>
                    </a:ext>
                  </a:extLst>
                </a:hlinkClick>
              </a:rPr>
              <a:t>Virustotal</a:t>
            </a:r>
            <a:endParaRPr lang="en-US" dirty="0">
              <a:solidFill>
                <a:schemeClr val="tx1"/>
              </a:solidFill>
            </a:endParaRPr>
          </a:p>
        </p:txBody>
      </p:sp>
      <p:sp>
        <p:nvSpPr>
          <p:cNvPr id="8" name="Slide Number Placeholder 7">
            <a:extLst>
              <a:ext uri="{FF2B5EF4-FFF2-40B4-BE49-F238E27FC236}">
                <a16:creationId xmlns:a16="http://schemas.microsoft.com/office/drawing/2014/main" id="{E6AC9832-FB01-464A-9824-61887B77997E}"/>
              </a:ext>
              <a:ext uri="{C183D7F6-B498-43B3-948B-1728B52AA6E4}">
                <adec:decorative xmlns:adec="http://schemas.microsoft.com/office/drawing/2017/decorative" val="1"/>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19</a:t>
            </a:fld>
            <a:endParaRPr lang="en-US" dirty="0"/>
          </a:p>
        </p:txBody>
      </p:sp>
      <p:sp>
        <p:nvSpPr>
          <p:cNvPr id="5" name="Rectangle 4">
            <a:extLst>
              <a:ext uri="{FF2B5EF4-FFF2-40B4-BE49-F238E27FC236}">
                <a16:creationId xmlns:a16="http://schemas.microsoft.com/office/drawing/2014/main" id="{D9E451EB-3A03-458B-8B03-3A77FB2D82BF}"/>
              </a:ext>
              <a:ext uri="{C183D7F6-B498-43B3-948B-1728B52AA6E4}">
                <adec:decorative xmlns:adec="http://schemas.microsoft.com/office/drawing/2017/decorative" val="1"/>
              </a:ext>
            </a:extLst>
          </p:cNvPr>
          <p:cNvSpPr/>
          <p:nvPr/>
        </p:nvSpPr>
        <p:spPr>
          <a:xfrm>
            <a:off x="9980476" y="6249879"/>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29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00" y="2376400"/>
            <a:ext cx="2060799" cy="432000"/>
          </a:xfrm>
        </p:spPr>
        <p:txBody>
          <a:bodyPr/>
          <a:lstStyle/>
          <a:p>
            <a:pPr algn="l"/>
            <a:r>
              <a:rPr lang="en-US" dirty="0"/>
              <a:t>Elif Kaya</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4445000" y="2874662"/>
            <a:ext cx="1885460" cy="293925"/>
          </a:xfrm>
        </p:spPr>
        <p:txBody>
          <a:bodyPr/>
          <a:lstStyle/>
          <a:p>
            <a:pPr algn="l"/>
            <a:r>
              <a:rPr lang="en-US" i="0" dirty="0"/>
              <a:t>@Bumblebreaches</a:t>
            </a:r>
          </a:p>
        </p:txBody>
      </p:sp>
      <p:pic>
        <p:nvPicPr>
          <p:cNvPr id="5" name="Picture 4" descr="Profile picture of a close-up photo of a brightly colored bumblebee covered in a soft fuzz.">
            <a:extLst>
              <a:ext uri="{FF2B5EF4-FFF2-40B4-BE49-F238E27FC236}">
                <a16:creationId xmlns:a16="http://schemas.microsoft.com/office/drawing/2014/main" id="{BBCF0EDC-5E65-41B1-AC51-0370A52FBF3C}"/>
              </a:ext>
            </a:extLst>
          </p:cNvPr>
          <p:cNvPicPr>
            <a:picLocks noChangeAspect="1"/>
          </p:cNvPicPr>
          <p:nvPr/>
        </p:nvPicPr>
        <p:blipFill>
          <a:blip r:embed="rId3"/>
          <a:stretch>
            <a:fillRect/>
          </a:stretch>
        </p:blipFill>
        <p:spPr>
          <a:xfrm>
            <a:off x="459662" y="2382000"/>
            <a:ext cx="3810000" cy="3810000"/>
          </a:xfrm>
          <a:prstGeom prst="rect">
            <a:avLst/>
          </a:prstGeom>
        </p:spPr>
      </p:pic>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445000" y="3746500"/>
            <a:ext cx="5184800" cy="2445500"/>
          </a:xfrm>
        </p:spPr>
        <p:txBody>
          <a:bodyPr/>
          <a:lstStyle/>
          <a:p>
            <a:pPr marL="0" indent="0">
              <a:buNone/>
            </a:pPr>
            <a:r>
              <a:rPr lang="en-US" dirty="0"/>
              <a:t>Threat Analyst at Microsoft who has worked in a variety of roles within security for the past 4 years in Identity, Infrastructure, Networking, and Industrial Security.</a:t>
            </a:r>
          </a:p>
          <a:p>
            <a:r>
              <a:rPr lang="en-US" dirty="0"/>
              <a:t>Specializes in email and threat intelligence</a:t>
            </a:r>
          </a:p>
          <a:p>
            <a:r>
              <a:rPr lang="en-US" dirty="0"/>
              <a:t>Needs more people to play Android: Netrunner</a:t>
            </a:r>
          </a:p>
        </p:txBody>
      </p:sp>
      <p:sp>
        <p:nvSpPr>
          <p:cNvPr id="6" name="Slide Number Placeholder 5">
            <a:extLst>
              <a:ext uri="{FF2B5EF4-FFF2-40B4-BE49-F238E27FC236}">
                <a16:creationId xmlns:a16="http://schemas.microsoft.com/office/drawing/2014/main" id="{1C554D9F-1895-486E-BFBA-905BB2D29E08}"/>
              </a:ext>
              <a:ext uri="{C183D7F6-B498-43B3-948B-1728B52AA6E4}">
                <adec:decorative xmlns:adec="http://schemas.microsoft.com/office/drawing/2017/decorative" val="1"/>
              </a:ext>
            </a:extLst>
          </p:cNvPr>
          <p:cNvSpPr>
            <a:spLocks noGrp="1"/>
          </p:cNvSpPr>
          <p:nvPr>
            <p:ph type="sldNum" sz="quarter" idx="34"/>
          </p:nvPr>
        </p:nvSpPr>
        <p:spPr/>
        <p:txBody>
          <a:bodyPr/>
          <a:lstStyle/>
          <a:p>
            <a:fld id="{19B51A1E-902D-48AF-9020-955120F399B6}" type="slidenum">
              <a:rPr lang="en-US" smtClean="0"/>
              <a:pPr/>
              <a:t>2</a:t>
            </a:fld>
            <a:endParaRPr lang="en-US" dirty="0"/>
          </a:p>
        </p:txBody>
      </p:sp>
      <p:sp>
        <p:nvSpPr>
          <p:cNvPr id="9" name="Rectangle 8">
            <a:extLst>
              <a:ext uri="{FF2B5EF4-FFF2-40B4-BE49-F238E27FC236}">
                <a16:creationId xmlns:a16="http://schemas.microsoft.com/office/drawing/2014/main" id="{3D889FCD-C123-42F1-80C7-D52138ECA78B}"/>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Q &amp; A + Discussion</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20</a:t>
            </a:fld>
            <a:endParaRPr lang="en-US" dirty="0"/>
          </a:p>
        </p:txBody>
      </p:sp>
      <p:sp>
        <p:nvSpPr>
          <p:cNvPr id="5" name="Rectangle 4">
            <a:extLst>
              <a:ext uri="{FF2B5EF4-FFF2-40B4-BE49-F238E27FC236}">
                <a16:creationId xmlns:a16="http://schemas.microsoft.com/office/drawing/2014/main" id="{FFE9C13D-5CF3-425F-80D2-CC049354FC1A}"/>
              </a:ext>
              <a:ext uri="{C183D7F6-B498-43B3-948B-1728B52AA6E4}">
                <adec:decorative xmlns:adec="http://schemas.microsoft.com/office/drawing/2017/decorative" val="1"/>
              </a:ext>
            </a:extLst>
          </p:cNvPr>
          <p:cNvSpPr/>
          <p:nvPr/>
        </p:nvSpPr>
        <p:spPr>
          <a:xfrm>
            <a:off x="10000541" y="6296875"/>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88DD2C1-9C31-4FEE-9521-6E2E85531CEE}"/>
              </a:ext>
              <a:ext uri="{C183D7F6-B498-43B3-948B-1728B52AA6E4}">
                <adec:decorative xmlns:adec="http://schemas.microsoft.com/office/drawing/2017/decorative" val="1"/>
              </a:ext>
            </a:extLst>
          </p:cNvPr>
          <p:cNvPicPr>
            <a:picLocks noChangeAspect="1"/>
          </p:cNvPicPr>
          <p:nvPr/>
        </p:nvPicPr>
        <p:blipFill rotWithShape="1">
          <a:blip r:embed="rId3"/>
          <a:srcRect l="1495" r="17323" b="1"/>
          <a:stretch/>
        </p:blipFill>
        <p:spPr>
          <a:xfrm>
            <a:off x="5344357" y="389546"/>
            <a:ext cx="5983551" cy="5869211"/>
          </a:xfrm>
          <a:prstGeom prst="rect">
            <a:avLst/>
          </a:prstGeom>
        </p:spPr>
      </p:pic>
    </p:spTree>
    <p:extLst>
      <p:ext uri="{BB962C8B-B14F-4D97-AF65-F5344CB8AC3E}">
        <p14:creationId xmlns:p14="http://schemas.microsoft.com/office/powerpoint/2010/main" val="110373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Let’s Talk Infrastructure</a:t>
            </a:r>
          </a:p>
        </p:txBody>
      </p:sp>
      <p:pic>
        <p:nvPicPr>
          <p:cNvPr id="6" name="Picture 5" descr="Screenshot from the Animal Crossing videogame showing a character speaking to a small raccoon about infrastructure">
            <a:extLst>
              <a:ext uri="{FF2B5EF4-FFF2-40B4-BE49-F238E27FC236}">
                <a16:creationId xmlns:a16="http://schemas.microsoft.com/office/drawing/2014/main" id="{E3662CFA-11EA-453C-AE2D-59764FC19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21" y="480273"/>
            <a:ext cx="6612708" cy="3719648"/>
          </a:xfrm>
          <a:prstGeom prst="rect">
            <a:avLst/>
          </a:prstGeom>
        </p:spPr>
      </p:pic>
      <p:sp>
        <p:nvSpPr>
          <p:cNvPr id="4" name="Subtitle 3">
            <a:extLst>
              <a:ext uri="{FF2B5EF4-FFF2-40B4-BE49-F238E27FC236}">
                <a16:creationId xmlns:a16="http://schemas.microsoft.com/office/drawing/2014/main" id="{4772945D-CA91-4CFE-8EB7-941C7618C994}"/>
              </a:ext>
              <a:ext uri="{C183D7F6-B498-43B3-948B-1728B52AA6E4}">
                <adec:decorative xmlns:adec="http://schemas.microsoft.com/office/drawing/2017/decorative" val="1"/>
              </a:ext>
            </a:extLst>
          </p:cNvPr>
          <p:cNvSpPr>
            <a:spLocks noGrp="1"/>
          </p:cNvSpPr>
          <p:nvPr>
            <p:ph type="subTitle" idx="1"/>
          </p:nvPr>
        </p:nvSpPr>
        <p:spPr/>
        <p:txBody>
          <a:bodyPr/>
          <a:lstStyle/>
          <a:p>
            <a:r>
              <a:rPr lang="en-US" i="0" dirty="0"/>
              <a:t>5 Minutes</a:t>
            </a:r>
          </a:p>
        </p:txBody>
      </p:sp>
      <p:sp>
        <p:nvSpPr>
          <p:cNvPr id="5" name="Slide Number Placeholder 4">
            <a:extLst>
              <a:ext uri="{FF2B5EF4-FFF2-40B4-BE49-F238E27FC236}">
                <a16:creationId xmlns:a16="http://schemas.microsoft.com/office/drawing/2014/main" id="{BDD5A594-D852-43BB-B591-E9D9027253BD}"/>
              </a:ext>
              <a:ext uri="{C183D7F6-B498-43B3-948B-1728B52AA6E4}">
                <adec:decorative xmlns:adec="http://schemas.microsoft.com/office/drawing/2017/decorative" val="1"/>
              </a:ext>
            </a:extLst>
          </p:cNvPr>
          <p:cNvSpPr>
            <a:spLocks noGrp="1"/>
          </p:cNvSpPr>
          <p:nvPr>
            <p:ph type="sldNum" sz="quarter" idx="11"/>
          </p:nvPr>
        </p:nvSpPr>
        <p:spPr/>
        <p:txBody>
          <a:bodyPr/>
          <a:lstStyle/>
          <a:p>
            <a:fld id="{19B51A1E-902D-48AF-9020-955120F399B6}" type="slidenum">
              <a:rPr lang="en-US" smtClean="0"/>
              <a:pPr/>
              <a:t>3</a:t>
            </a:fld>
            <a:endParaRPr lang="en-US" dirty="0"/>
          </a:p>
        </p:txBody>
      </p:sp>
      <p:sp>
        <p:nvSpPr>
          <p:cNvPr id="7" name="Rectangle 6">
            <a:extLst>
              <a:ext uri="{FF2B5EF4-FFF2-40B4-BE49-F238E27FC236}">
                <a16:creationId xmlns:a16="http://schemas.microsoft.com/office/drawing/2014/main" id="{ACE73A39-64BA-4F7E-A2EE-8216A4DA3B0C}"/>
              </a:ext>
              <a:ext uri="{C183D7F6-B498-43B3-948B-1728B52AA6E4}">
                <adec:decorative xmlns:adec="http://schemas.microsoft.com/office/drawing/2017/decorative" val="1"/>
              </a:ext>
            </a:extLst>
          </p:cNvPr>
          <p:cNvSpPr/>
          <p:nvPr/>
        </p:nvSpPr>
        <p:spPr>
          <a:xfrm>
            <a:off x="9987379" y="6258757"/>
            <a:ext cx="1340528"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167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Defining Attacker Infrastructure</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i="0" dirty="0"/>
              <a:t>The assets comprising the underlying foundation or framework used to facilitate the offensive and defensive activities of a digital threat. These assets include mandatory services necessary for any organization engaging in IT Operations, physical or digital. </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08374" y="3018408"/>
            <a:ext cx="9212014" cy="2442702"/>
          </a:xfrm>
        </p:spPr>
        <p:txBody>
          <a:bodyPr/>
          <a:lstStyle/>
          <a:p>
            <a:r>
              <a:rPr lang="en-US" b="1" dirty="0"/>
              <a:t>Level 1: </a:t>
            </a:r>
            <a:r>
              <a:rPr lang="en-US" dirty="0"/>
              <a:t>Human Operations</a:t>
            </a:r>
          </a:p>
          <a:p>
            <a:r>
              <a:rPr lang="en-US" b="1" dirty="0"/>
              <a:t>Level 2: </a:t>
            </a:r>
            <a:r>
              <a:rPr lang="en-US" dirty="0"/>
              <a:t>IT Operations</a:t>
            </a:r>
          </a:p>
          <a:p>
            <a:r>
              <a:rPr lang="en-US" b="1" dirty="0"/>
              <a:t>Level 3: </a:t>
            </a:r>
            <a:r>
              <a:rPr lang="en-US" dirty="0"/>
              <a:t>Software Development</a:t>
            </a:r>
          </a:p>
          <a:p>
            <a:r>
              <a:rPr lang="en-US" b="1" dirty="0"/>
              <a:t>Level 4: </a:t>
            </a:r>
            <a:r>
              <a:rPr lang="en-US" dirty="0"/>
              <a:t>Delivery Operations</a:t>
            </a:r>
          </a:p>
          <a:p>
            <a:r>
              <a:rPr lang="en-US" b="1" dirty="0"/>
              <a:t>Level 5: </a:t>
            </a:r>
            <a:r>
              <a:rPr lang="en-US" dirty="0"/>
              <a:t>Campaign Operations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4</a:t>
            </a:fld>
            <a:endParaRPr lang="en-US" dirty="0"/>
          </a:p>
        </p:txBody>
      </p:sp>
      <p:sp>
        <p:nvSpPr>
          <p:cNvPr id="6" name="Rectangle 5">
            <a:extLst>
              <a:ext uri="{FF2B5EF4-FFF2-40B4-BE49-F238E27FC236}">
                <a16:creationId xmlns:a16="http://schemas.microsoft.com/office/drawing/2014/main" id="{48E91FFB-9485-4D86-898B-32A4A83E094D}"/>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400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Fortune (Does Not) Favor the BOLD</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7999"/>
            <a:ext cx="9198000" cy="945087"/>
          </a:xfrm>
        </p:spPr>
        <p:txBody>
          <a:bodyPr/>
          <a:lstStyle/>
          <a:p>
            <a:r>
              <a:rPr lang="en-US" i="0" dirty="0"/>
              <a:t>Despite excessive intricacy in publications, the cost to an attacker to be publicly extravagant remains inefficient for attackers. The effort required in order to change an outcome is minimal, leading to a balloon of even highly funded actors utilizing cheap, or disclosed resources.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1999" y="2979759"/>
            <a:ext cx="8854043" cy="2520000"/>
          </a:xfrm>
        </p:spPr>
        <p:txBody>
          <a:bodyPr/>
          <a:lstStyle/>
          <a:p>
            <a:r>
              <a:rPr lang="en-US" dirty="0"/>
              <a:t>Increased executive attention on nation-state groups and media prevents basic mitigation.</a:t>
            </a:r>
          </a:p>
          <a:p>
            <a:r>
              <a:rPr lang="en-US" dirty="0"/>
              <a:t>TTP tracking is heavily individualized (IOC) or heavily abstracted (ATT&amp;CK)</a:t>
            </a:r>
          </a:p>
          <a:p>
            <a:r>
              <a:rPr lang="en-US" dirty="0"/>
              <a:t>Lax oversight and corporate disinterest of network and domain services consolidates power</a:t>
            </a:r>
          </a:p>
          <a:p>
            <a:r>
              <a:rPr lang="en-US" dirty="0"/>
              <a:t>Funding is unlikely to fortify infrastructure not meant to subvert security machinery.</a:t>
            </a:r>
          </a:p>
          <a:p>
            <a:r>
              <a:rPr lang="en-US" dirty="0"/>
              <a:t>Attacker organizations are human-operated and human-maintained.</a:t>
            </a:r>
          </a:p>
          <a:p>
            <a:pPr marL="0" indent="0">
              <a:buNone/>
            </a:pPr>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5</a:t>
            </a:fld>
            <a:endParaRPr lang="en-US" dirty="0"/>
          </a:p>
        </p:txBody>
      </p:sp>
      <p:sp>
        <p:nvSpPr>
          <p:cNvPr id="6" name="Rectangle 5">
            <a:extLst>
              <a:ext uri="{FF2B5EF4-FFF2-40B4-BE49-F238E27FC236}">
                <a16:creationId xmlns:a16="http://schemas.microsoft.com/office/drawing/2014/main" id="{403A602C-3B76-46D5-B1FF-F41DB9CC1D65}"/>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26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Building Blocks</a:t>
            </a:r>
          </a:p>
        </p:txBody>
      </p:sp>
      <p:pic>
        <p:nvPicPr>
          <p:cNvPr id="8" name="Picture 7" descr="Screenshot from the Animal Crossing videogame showing a character working at a tool bench">
            <a:extLst>
              <a:ext uri="{FF2B5EF4-FFF2-40B4-BE49-F238E27FC236}">
                <a16:creationId xmlns:a16="http://schemas.microsoft.com/office/drawing/2014/main" id="{8B2C7F22-E6F1-467B-9E7D-0611B21A9E69}"/>
              </a:ext>
            </a:extLst>
          </p:cNvPr>
          <p:cNvPicPr>
            <a:picLocks noChangeAspect="1"/>
          </p:cNvPicPr>
          <p:nvPr/>
        </p:nvPicPr>
        <p:blipFill>
          <a:blip r:embed="rId3"/>
          <a:stretch>
            <a:fillRect/>
          </a:stretch>
        </p:blipFill>
        <p:spPr>
          <a:xfrm>
            <a:off x="3159760" y="447041"/>
            <a:ext cx="6622868" cy="3725364"/>
          </a:xfrm>
          <a:prstGeom prst="rect">
            <a:avLst/>
          </a:prstGeom>
        </p:spPr>
      </p:pic>
      <p:sp>
        <p:nvSpPr>
          <p:cNvPr id="4" name="Subtitle 3">
            <a:extLst>
              <a:ext uri="{FF2B5EF4-FFF2-40B4-BE49-F238E27FC236}">
                <a16:creationId xmlns:a16="http://schemas.microsoft.com/office/drawing/2014/main" id="{4772945D-CA91-4CFE-8EB7-941C7618C994}"/>
              </a:ext>
              <a:ext uri="{C183D7F6-B498-43B3-948B-1728B52AA6E4}">
                <adec:decorative xmlns:adec="http://schemas.microsoft.com/office/drawing/2017/decorative" val="1"/>
              </a:ext>
            </a:extLst>
          </p:cNvPr>
          <p:cNvSpPr>
            <a:spLocks noGrp="1"/>
          </p:cNvSpPr>
          <p:nvPr>
            <p:ph type="subTitle" idx="1"/>
          </p:nvPr>
        </p:nvSpPr>
        <p:spPr/>
        <p:txBody>
          <a:bodyPr/>
          <a:lstStyle/>
          <a:p>
            <a:r>
              <a:rPr lang="en-US" i="0" dirty="0"/>
              <a:t>15 Minutes</a:t>
            </a:r>
          </a:p>
        </p:txBody>
      </p:sp>
      <p:sp>
        <p:nvSpPr>
          <p:cNvPr id="5" name="Slide Number Placeholder 4">
            <a:extLst>
              <a:ext uri="{FF2B5EF4-FFF2-40B4-BE49-F238E27FC236}">
                <a16:creationId xmlns:a16="http://schemas.microsoft.com/office/drawing/2014/main" id="{BDD5A594-D852-43BB-B591-E9D9027253BD}"/>
              </a:ext>
              <a:ext uri="{C183D7F6-B498-43B3-948B-1728B52AA6E4}">
                <adec:decorative xmlns:adec="http://schemas.microsoft.com/office/drawing/2017/decorative" val="1"/>
              </a:ext>
            </a:extLst>
          </p:cNvPr>
          <p:cNvSpPr>
            <a:spLocks noGrp="1"/>
          </p:cNvSpPr>
          <p:nvPr>
            <p:ph type="sldNum" sz="quarter" idx="11"/>
          </p:nvPr>
        </p:nvSpPr>
        <p:spPr/>
        <p:txBody>
          <a:bodyPr/>
          <a:lstStyle/>
          <a:p>
            <a:fld id="{19B51A1E-902D-48AF-9020-955120F399B6}" type="slidenum">
              <a:rPr lang="en-US" smtClean="0"/>
              <a:pPr/>
              <a:t>6</a:t>
            </a:fld>
            <a:endParaRPr lang="en-US" dirty="0"/>
          </a:p>
        </p:txBody>
      </p:sp>
      <p:sp>
        <p:nvSpPr>
          <p:cNvPr id="6" name="Rectangle 5">
            <a:extLst>
              <a:ext uri="{FF2B5EF4-FFF2-40B4-BE49-F238E27FC236}">
                <a16:creationId xmlns:a16="http://schemas.microsoft.com/office/drawing/2014/main" id="{5562C9EA-6013-4E0C-B827-DDC802D71870}"/>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175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Reckless Registration </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i="0" dirty="0"/>
              <a:t>IANA currently oversees name registration services from 2,452 accredited domain name registrars. The accreditation process and termination process is largely divorced and independent from matters of daily operation.  Threat actors often utilize preferred domain registrars directly or through proxy, occasionally licensing their own or growing to comprise a vast volume of a registrars population</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9197800" cy="2520000"/>
          </a:xfrm>
        </p:spPr>
        <p:txBody>
          <a:bodyPr/>
          <a:lstStyle/>
          <a:p>
            <a:r>
              <a:rPr lang="en-US" dirty="0"/>
              <a:t>Attackers must have some level of trust that their volume of registrations will be ignored</a:t>
            </a:r>
          </a:p>
          <a:p>
            <a:r>
              <a:rPr lang="en-US" dirty="0"/>
              <a:t>Attackers known to be associated with particular registrars have little impetus to move</a:t>
            </a:r>
          </a:p>
          <a:p>
            <a:r>
              <a:rPr lang="en-US" dirty="0"/>
              <a:t>Few to zero threat intelligence or security services use registrar reputation as malicious criteria</a:t>
            </a:r>
          </a:p>
          <a:p>
            <a:r>
              <a:rPr lang="en-US" dirty="0"/>
              <a:t>Registrar preference, along with additional metadata comprise a “Registration” fingerprint</a:t>
            </a:r>
          </a:p>
          <a:p>
            <a:r>
              <a:rPr lang="en-US" dirty="0"/>
              <a:t>Pivots within registrar activity can often uncover large operations of concrete groups</a:t>
            </a:r>
          </a:p>
          <a:p>
            <a:r>
              <a:rPr lang="en-US" dirty="0"/>
              <a:t>SpamHaus is one of the few easily available public sources of Registrar Reputation</a:t>
            </a:r>
          </a:p>
          <a:p>
            <a:pPr lvl="1"/>
            <a:r>
              <a:rPr lang="en-US" dirty="0">
                <a:hlinkClick r:id="rId3"/>
              </a:rPr>
              <a:t>SpamHaus Top 10 Abused Registrars</a:t>
            </a:r>
            <a:endParaRPr lang="en-US" dirty="0"/>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7</a:t>
            </a:fld>
            <a:endParaRPr lang="en-US" dirty="0"/>
          </a:p>
        </p:txBody>
      </p:sp>
      <p:sp>
        <p:nvSpPr>
          <p:cNvPr id="6" name="Rectangle 5">
            <a:extLst>
              <a:ext uri="{FF2B5EF4-FFF2-40B4-BE49-F238E27FC236}">
                <a16:creationId xmlns:a16="http://schemas.microsoft.com/office/drawing/2014/main" id="{48E91FFB-9485-4D86-898B-32A4A83E094D}"/>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406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TLD Tribulations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9198000" cy="1511680"/>
          </a:xfrm>
        </p:spPr>
        <p:txBody>
          <a:bodyPr/>
          <a:lstStyle/>
          <a:p>
            <a:r>
              <a:rPr lang="en-US" i="0" dirty="0"/>
              <a:t>Intrinsic to a registrar’s ability to sell domain names is which particular Top-Level Domains they are permitted to offer, which is dependent on their agreements with the manager of a particular TLD services. Similar but perhaps with less stringency to Emoji registrations anyone can apply for new TLDs, expanding the potential namespace significantly to 1,589. </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8756388" cy="2520000"/>
          </a:xfrm>
        </p:spPr>
        <p:txBody>
          <a:bodyPr/>
          <a:lstStyle/>
          <a:p>
            <a:r>
              <a:rPr lang="en-US" dirty="0"/>
              <a:t>TLD usage can be a means of targeting regions serviced by more stringently protected TLDs  </a:t>
            </a:r>
          </a:p>
          <a:p>
            <a:r>
              <a:rPr lang="en-US" dirty="0"/>
              <a:t>Anyone can be a TLD manager with enough money, many random corporations are</a:t>
            </a:r>
          </a:p>
          <a:p>
            <a:r>
              <a:rPr lang="en-US" dirty="0"/>
              <a:t>TLD managers may have very lax or very strict requirements for registration or privacy</a:t>
            </a:r>
          </a:p>
          <a:p>
            <a:r>
              <a:rPr lang="en-US" dirty="0"/>
              <a:t>Many actors have preference here and utilize TLDs due to cost, necessity, or aesthetic.</a:t>
            </a:r>
          </a:p>
          <a:p>
            <a:r>
              <a:rPr lang="en-US" dirty="0"/>
              <a:t>Despite certain TLD maintaining low reputation, few react to this information.</a:t>
            </a:r>
          </a:p>
          <a:p>
            <a:r>
              <a:rPr lang="en-US" dirty="0"/>
              <a:t>Similar to registration reputation, very few security vendors offer controls for robust fixes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8</a:t>
            </a:fld>
            <a:endParaRPr lang="en-US" dirty="0"/>
          </a:p>
        </p:txBody>
      </p:sp>
      <p:sp>
        <p:nvSpPr>
          <p:cNvPr id="6" name="Rectangle 5">
            <a:extLst>
              <a:ext uri="{FF2B5EF4-FFF2-40B4-BE49-F238E27FC236}">
                <a16:creationId xmlns:a16="http://schemas.microsoft.com/office/drawing/2014/main" id="{A2AA051D-2A6D-47F3-903C-A44E5AA0C5F8}"/>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17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Hurtful Hosting</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7999"/>
            <a:ext cx="9198000" cy="1233755"/>
          </a:xfrm>
        </p:spPr>
        <p:txBody>
          <a:bodyPr/>
          <a:lstStyle/>
          <a:p>
            <a:r>
              <a:rPr lang="en-US" i="0" dirty="0"/>
              <a:t>A fault and boon of security providers is that many have outdated approaches to reputation-based security, focusing nearly exclusively on hashes and IP addresses. Given this, and the utter lack of holistic security approaches at other layers of the infrastructure stack, attackers have invested the most time into making dynamic, a varied reputation IP space readily available. </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9197800" cy="2520000"/>
          </a:xfrm>
        </p:spPr>
        <p:txBody>
          <a:bodyPr/>
          <a:lstStyle/>
          <a:p>
            <a:r>
              <a:rPr lang="en-US" dirty="0"/>
              <a:t>Bulletproof providers and other proxy services allow ready and lenient usage of varied IP space</a:t>
            </a:r>
          </a:p>
          <a:p>
            <a:r>
              <a:rPr lang="en-US" dirty="0"/>
              <a:t>Dynamically adjusting mobile, residential or cellular ISP allocations are also popular</a:t>
            </a:r>
          </a:p>
          <a:p>
            <a:r>
              <a:rPr lang="en-US" dirty="0"/>
              <a:t>Despite some foray into ASN and ISP reputation, little of this work is available easily</a:t>
            </a:r>
          </a:p>
          <a:p>
            <a:r>
              <a:rPr lang="en-US" dirty="0"/>
              <a:t>Legitimate cloud hosting providers are valuable, allowing easy bypass of IP based reputation</a:t>
            </a:r>
          </a:p>
          <a:p>
            <a:r>
              <a:rPr lang="en-US" dirty="0"/>
              <a:t>Free trials from cloud services comprise a large contingent of readily available attacker hosting</a:t>
            </a:r>
          </a:p>
          <a:p>
            <a:r>
              <a:rPr lang="en-US" dirty="0"/>
              <a:t>Many domain reputation controls are also evaded when using free or low-cost website builders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9</a:t>
            </a:fld>
            <a:endParaRPr lang="en-US" dirty="0"/>
          </a:p>
        </p:txBody>
      </p:sp>
      <p:sp>
        <p:nvSpPr>
          <p:cNvPr id="6" name="Rectangle 5">
            <a:extLst>
              <a:ext uri="{FF2B5EF4-FFF2-40B4-BE49-F238E27FC236}">
                <a16:creationId xmlns:a16="http://schemas.microsoft.com/office/drawing/2014/main" id="{48E91FFB-9485-4D86-898B-32A4A83E094D}"/>
              </a:ext>
              <a:ext uri="{C183D7F6-B498-43B3-948B-1728B52AA6E4}">
                <adec:decorative xmlns:adec="http://schemas.microsoft.com/office/drawing/2017/decorative" val="1"/>
              </a:ext>
            </a:extLst>
          </p:cNvPr>
          <p:cNvSpPr/>
          <p:nvPr/>
        </p:nvSpPr>
        <p:spPr>
          <a:xfrm>
            <a:off x="9980476" y="6258757"/>
            <a:ext cx="1347431" cy="484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9539493"/>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2.xml><?xml version="1.0" encoding="utf-8"?>
<ds:datastoreItem xmlns:ds="http://schemas.openxmlformats.org/officeDocument/2006/customXml" ds:itemID="{8519935D-ADE6-42ED-B568-839405AD6AB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0</TotalTime>
  <Words>5991</Words>
  <Application>Microsoft Office PowerPoint</Application>
  <PresentationFormat>Widescreen</PresentationFormat>
  <Paragraphs>302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Times New Roman</vt:lpstr>
      <vt:lpstr>Office Theme</vt:lpstr>
      <vt:lpstr>Cheap SHOT: Hunting Low Cost  Attacker Infrastructure</vt:lpstr>
      <vt:lpstr>Elif Kaya</vt:lpstr>
      <vt:lpstr>Let’s Talk Infrastructure</vt:lpstr>
      <vt:lpstr>Defining Attacker Infrastructure</vt:lpstr>
      <vt:lpstr>Fortune (Does Not) Favor the BOLD</vt:lpstr>
      <vt:lpstr>Building Blocks</vt:lpstr>
      <vt:lpstr>Reckless Registration </vt:lpstr>
      <vt:lpstr>TLD Tribulations</vt:lpstr>
      <vt:lpstr>Hurtful Hosting</vt:lpstr>
      <vt:lpstr>Nefarious Namespace</vt:lpstr>
      <vt:lpstr>(Im)Perfect Privacy</vt:lpstr>
      <vt:lpstr>Fingerprinting and more Fun</vt:lpstr>
      <vt:lpstr>Getting Involved</vt:lpstr>
      <vt:lpstr>In the news</vt:lpstr>
      <vt:lpstr>Enterprise and development</vt:lpstr>
      <vt:lpstr>Security Researchers</vt:lpstr>
      <vt:lpstr>Wrapping  Up</vt:lpstr>
      <vt:lpstr>Resources Discussed</vt:lpstr>
      <vt:lpstr>Additional Free and Paid Services</vt:lpstr>
      <vt:lpstr>Q &amp; A +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2020-06-14T21:04:10Z</dcterms:created>
  <dcterms:modified xsi:type="dcterms:W3CDTF">2020-10-27T06:00:51Z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