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Proxima Nova"/>
      <p:regular r:id="rId15"/>
      <p:bold r:id="rId16"/>
      <p:italic r:id="rId17"/>
      <p:boldItalic r:id="rId18"/>
    </p:embeddedFont>
    <p:embeddedFont>
      <p:font typeface="Roboto"/>
      <p:regular r:id="rId19"/>
      <p:bold r:id="rId20"/>
      <p:italic r:id="rId21"/>
      <p:boldItalic r:id="rId22"/>
    </p:embeddedFont>
    <p:embeddedFont>
      <p:font typeface="Fira Code Medium"/>
      <p:regular r:id="rId23"/>
      <p:bold r:id="rId24"/>
    </p:embeddedFont>
    <p:embeddedFont>
      <p:font typeface="Fira Code"/>
      <p:regular r:id="rId25"/>
      <p:bold r:id="rId26"/>
    </p:embeddedFont>
    <p:embeddedFont>
      <p:font typeface="Roboto Mono"/>
      <p:regular r:id="rId27"/>
      <p:bold r:id="rId28"/>
      <p:italic r:id="rId29"/>
      <p:boldItalic r:id="rId30"/>
    </p:embeddedFont>
    <p:embeddedFont>
      <p:font typeface="Alfa Slab One"/>
      <p:regular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FiraCodeMedium-bold.fntdata"/><Relationship Id="rId23" Type="http://schemas.openxmlformats.org/officeDocument/2006/relationships/font" Target="fonts/FiraCodeMedium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FiraCode-bold.fntdata"/><Relationship Id="rId25" Type="http://schemas.openxmlformats.org/officeDocument/2006/relationships/font" Target="fonts/FiraCode-regular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AlfaSlabOne-regular.fnt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ProximaNova-regular.fntdata"/><Relationship Id="rId14" Type="http://schemas.openxmlformats.org/officeDocument/2006/relationships/slide" Target="slides/slide9.xml"/><Relationship Id="rId17" Type="http://schemas.openxmlformats.org/officeDocument/2006/relationships/font" Target="fonts/ProximaNova-italic.fntdata"/><Relationship Id="rId16" Type="http://schemas.openxmlformats.org/officeDocument/2006/relationships/font" Target="fonts/ProximaNova-bold.fntdata"/><Relationship Id="rId19" Type="http://schemas.openxmlformats.org/officeDocument/2006/relationships/font" Target="fonts/Roboto-regular.fntdata"/><Relationship Id="rId18" Type="http://schemas.openxmlformats.org/officeDocument/2006/relationships/font" Target="fonts/ProximaNova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d75567609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d75567609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f7617cfb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f7617cfb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3e39d25afe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3e39d25af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442dff997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442dff997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42dff997d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42dff997d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3e39d25afe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3e39d25afe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e39d25afe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e39d25afe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4616f6b8f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4616f6b8f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ttkbootstrap.readthedocs.io/en/latest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derslegacy.com/tkinter-gui-designer-tutorial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ythonru.com/uroki/obuchenie-python-gui-uroki-po-tkinter" TargetMode="External"/><Relationship Id="rId4" Type="http://schemas.openxmlformats.org/officeDocument/2006/relationships/hyperlink" Target="https://metanit.com/python/tkinter/" TargetMode="External"/><Relationship Id="rId5" Type="http://schemas.openxmlformats.org/officeDocument/2006/relationships/hyperlink" Target="https://dvsemenov.ru/tkinter-primery-i-rukovodstvo-kak-delat-gui-na-python/" TargetMode="External"/><Relationship Id="rId6" Type="http://schemas.openxmlformats.org/officeDocument/2006/relationships/hyperlink" Target="https://www.youtube.com/playlist?list=PLAMm2eUmBSn1HeRgXF5NypnsC9Xt_LtY_" TargetMode="External"/><Relationship Id="rId7" Type="http://schemas.openxmlformats.org/officeDocument/2006/relationships/hyperlink" Target="https://www.youtube.com/playlist?list=PLCC34OHNcOtoC6GglhF3ncJ5rLwQrLGnV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tkinter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tkdesigner, place, grid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Импорты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tkinter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*</a:t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ttkbootstrap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C586C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ru" sz="1650">
                <a:solidFill>
                  <a:srgbClr val="D4D4D4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650">
                <a:solidFill>
                  <a:srgbClr val="4EC9B0"/>
                </a:solidFill>
                <a:highlight>
                  <a:srgbClr val="1E1E1E"/>
                </a:highlight>
                <a:latin typeface="Courier New"/>
                <a:ea typeface="Courier New"/>
                <a:cs typeface="Courier New"/>
                <a:sym typeface="Courier New"/>
              </a:rPr>
              <a:t>ttk</a:t>
            </a:r>
            <a:endParaRPr sz="2200">
              <a:solidFill>
                <a:srgbClr val="1F2328"/>
              </a:solidFill>
              <a:highlight>
                <a:srgbClr val="FFFFFF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F2328"/>
              </a:solidFill>
              <a:highlight>
                <a:srgbClr val="FFFFFF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1F2328"/>
                </a:solidFill>
                <a:highlight>
                  <a:srgbClr val="FFFFFF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#</a:t>
            </a:r>
            <a:r>
              <a:rPr lang="ru" sz="1600">
                <a:solidFill>
                  <a:srgbClr val="36464E"/>
                </a:solidFill>
                <a:highlight>
                  <a:srgbClr val="F5F5F5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python -m pip install ttkbootstrap</a:t>
            </a:r>
            <a:endParaRPr sz="1600">
              <a:solidFill>
                <a:srgbClr val="36464E"/>
              </a:solidFill>
              <a:highlight>
                <a:srgbClr val="F5F5F5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6464E"/>
              </a:solidFill>
              <a:highlight>
                <a:srgbClr val="F5F5F5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600">
                <a:solidFill>
                  <a:srgbClr val="36464E"/>
                </a:solidFill>
                <a:highlight>
                  <a:srgbClr val="F5F5F5"/>
                </a:highlight>
                <a:latin typeface="Fira Code Medium"/>
                <a:ea typeface="Fira Code Medium"/>
                <a:cs typeface="Fira Code Medium"/>
                <a:sym typeface="Fira Code Medium"/>
              </a:rPr>
              <a:t>Документация по TKBootstrap - </a:t>
            </a:r>
            <a:r>
              <a:rPr lang="ru" sz="1600" u="sng">
                <a:solidFill>
                  <a:schemeClr val="hlink"/>
                </a:solidFill>
                <a:highlight>
                  <a:srgbClr val="F5F5F5"/>
                </a:highlight>
                <a:latin typeface="Fira Code Medium"/>
                <a:ea typeface="Fira Code Medium"/>
                <a:cs typeface="Fira Code Medium"/>
                <a:sym typeface="Fira Code Medium"/>
                <a:hlinkClick r:id="rId3"/>
              </a:rPr>
              <a:t>https://ttkbootstrap.readthedocs.io/en/latest/</a:t>
            </a:r>
            <a:endParaRPr sz="1600">
              <a:solidFill>
                <a:srgbClr val="36464E"/>
              </a:solidFill>
              <a:highlight>
                <a:srgbClr val="F5F5F5"/>
              </a:highlight>
              <a:latin typeface="Fira Code Medium"/>
              <a:ea typeface="Fira Code Medium"/>
              <a:cs typeface="Fira Code Medium"/>
              <a:sym typeface="Fira Code Medium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50">
              <a:solidFill>
                <a:srgbClr val="C586C0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50">
              <a:solidFill>
                <a:srgbClr val="DCDCAA"/>
              </a:solidFill>
              <a:highlight>
                <a:srgbClr val="1E1E1E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tkdesigner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гайд - </a:t>
            </a:r>
            <a:r>
              <a:rPr b="1" lang="ru" sz="1685" u="sng">
                <a:solidFill>
                  <a:schemeClr val="hlink"/>
                </a:solidFill>
                <a:latin typeface="Fira Code"/>
                <a:ea typeface="Fira Code"/>
                <a:cs typeface="Fira Code"/>
                <a:sym typeface="Fira Code"/>
                <a:hlinkClick r:id="rId3"/>
              </a:rPr>
              <a:t>https://coderslegacy.com/tkinter-gui-designer-tutorial/</a:t>
            </a:r>
            <a:endParaRPr b="1" sz="1685">
              <a:solidFill>
                <a:srgbClr val="1E1E1E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35609" lvl="0" marL="457200" rtl="0" algn="l">
              <a:spcBef>
                <a:spcPts val="1200"/>
              </a:spcBef>
              <a:spcAft>
                <a:spcPts val="0"/>
              </a:spcAft>
              <a:buClr>
                <a:srgbClr val="1E1E1E"/>
              </a:buClr>
              <a:buSzPts val="1685"/>
              <a:buFont typeface="Fira Code"/>
              <a:buAutoNum type="arabicPeriod"/>
            </a:pP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Делаем дизайн в Figma в соответствии с гайдом</a:t>
            </a:r>
            <a:endParaRPr b="1" sz="1685">
              <a:solidFill>
                <a:srgbClr val="1E1E1E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35609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85"/>
              <a:buFont typeface="Fira Code"/>
              <a:buAutoNum type="arabicPeriod"/>
            </a:pP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С помощью установленной библиотеки tkdesigner создаем графический интерфейс tkinter на основе прототипа в Figma</a:t>
            </a:r>
            <a:endParaRPr b="1" sz="1685">
              <a:solidFill>
                <a:srgbClr val="1E1E1E"/>
              </a:solidFill>
              <a:latin typeface="Fira Code"/>
              <a:ea typeface="Fira Code"/>
              <a:cs typeface="Fira Code"/>
              <a:sym typeface="Fira Code"/>
            </a:endParaRPr>
          </a:p>
          <a:p>
            <a:pPr indent="-335609" lvl="0" marL="457200" rtl="0" algn="l">
              <a:spcBef>
                <a:spcPts val="0"/>
              </a:spcBef>
              <a:spcAft>
                <a:spcPts val="0"/>
              </a:spcAft>
              <a:buClr>
                <a:srgbClr val="1E1E1E"/>
              </a:buClr>
              <a:buSzPts val="1685"/>
              <a:buFont typeface="Fira Code"/>
              <a:buAutoNum type="arabicPeriod"/>
            </a:pPr>
            <a:r>
              <a:rPr b="1" lang="ru" sz="1685">
                <a:solidFill>
                  <a:srgbClr val="1E1E1E"/>
                </a:solidFill>
                <a:latin typeface="Fira Code"/>
                <a:ea typeface="Fira Code"/>
                <a:cs typeface="Fira Code"/>
                <a:sym typeface="Fira Code"/>
              </a:rPr>
              <a:t>При необходимости редачим получившееся окно</a:t>
            </a:r>
            <a:endParaRPr b="1" sz="1685">
              <a:solidFill>
                <a:srgbClr val="1E1E1E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place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58250" y="1203400"/>
            <a:ext cx="8520600" cy="3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rgbClr val="222222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Методом </a:t>
            </a:r>
            <a:r>
              <a:rPr b="1" lang="ru" sz="1050">
                <a:solidFill>
                  <a:srgbClr val="222222"/>
                </a:solidFill>
                <a:latin typeface="Roboto Mono"/>
                <a:ea typeface="Roboto Mono"/>
                <a:cs typeface="Roboto Mono"/>
                <a:sym typeface="Roboto Mono"/>
              </a:rPr>
              <a:t>place</a:t>
            </a:r>
            <a:r>
              <a:rPr lang="ru" sz="1300">
                <a:solidFill>
                  <a:srgbClr val="222222"/>
                </a:solidFill>
                <a:highlight>
                  <a:srgbClr val="F7F7F7"/>
                </a:highlight>
                <a:latin typeface="Roboto"/>
                <a:ea typeface="Roboto"/>
                <a:cs typeface="Roboto"/>
                <a:sym typeface="Roboto"/>
              </a:rPr>
              <a:t> виджету указывается его положение либо в абсолютных значениях (в пикселях), либо в долях родительского окна, то есть относительно. Также абсолютно и относительно можно задавать размер самого виджета.</a:t>
            </a:r>
            <a:endParaRPr sz="18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463" y="2366063"/>
            <a:ext cx="766762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place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7562196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grid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58250" y="1203400"/>
            <a:ext cx="8520600" cy="374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50">
              <a:solidFill>
                <a:srgbClr val="569CD6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250" y="1203400"/>
            <a:ext cx="8411374" cy="36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grid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50">
              <a:solidFill>
                <a:srgbClr val="D4D4D4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88" y="1110125"/>
            <a:ext cx="7227585" cy="41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grid - пример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1152475"/>
            <a:ext cx="8520600" cy="370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900">
              <a:solidFill>
                <a:srgbClr val="1E1E1E"/>
              </a:solidFill>
              <a:highlight>
                <a:srgbClr val="FFFFFF"/>
              </a:highlight>
              <a:latin typeface="Fira Code"/>
              <a:ea typeface="Fira Code"/>
              <a:cs typeface="Fira Code"/>
              <a:sym typeface="Fira Code"/>
            </a:endParaRPr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224" y="1152475"/>
            <a:ext cx="5032599" cy="41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Fira Code Medium"/>
                <a:ea typeface="Fira Code Medium"/>
                <a:cs typeface="Fira Code Medium"/>
                <a:sym typeface="Fira Code Medium"/>
              </a:rPr>
              <a:t>полезные ссылки</a:t>
            </a:r>
            <a:endParaRPr>
              <a:latin typeface="Fira Code Medium"/>
              <a:ea typeface="Fira Code Medium"/>
              <a:cs typeface="Fira Code Medium"/>
              <a:sym typeface="Fira Code Medium"/>
            </a:endParaRPr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Уроки от pythonru - </a:t>
            </a:r>
            <a:r>
              <a:rPr lang="ru" sz="135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тык</a:t>
            </a:r>
            <a:endParaRPr sz="13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Уроки Метанит - </a:t>
            </a:r>
            <a:r>
              <a:rPr lang="ru" sz="135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тык</a:t>
            </a:r>
            <a:endParaRPr sz="13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dvsemenov - </a:t>
            </a:r>
            <a:r>
              <a:rPr lang="ru" sz="135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тык</a:t>
            </a:r>
            <a:endParaRPr sz="13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SWEET CODER - </a:t>
            </a:r>
            <a:r>
              <a:rPr lang="ru" sz="135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6"/>
              </a:rPr>
              <a:t>плейлист </a:t>
            </a:r>
            <a:endParaRPr sz="13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50">
                <a:solidFill>
                  <a:srgbClr val="1E1E1E"/>
                </a:solidFill>
                <a:latin typeface="Courier New"/>
                <a:ea typeface="Courier New"/>
                <a:cs typeface="Courier New"/>
                <a:sym typeface="Courier New"/>
              </a:rPr>
              <a:t>Огромный плейлист по tkinter - </a:t>
            </a:r>
            <a:r>
              <a:rPr lang="ru" sz="135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7"/>
              </a:rPr>
              <a:t>тык</a:t>
            </a:r>
            <a:endParaRPr sz="1350">
              <a:solidFill>
                <a:srgbClr val="1E1E1E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9CDCFE"/>
              </a:solidFill>
              <a:highlight>
                <a:srgbClr val="1E1E1E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