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74" r:id="rId6"/>
    <p:sldId id="261" r:id="rId7"/>
    <p:sldId id="262" r:id="rId8"/>
    <p:sldId id="275" r:id="rId9"/>
    <p:sldId id="276" r:id="rId10"/>
    <p:sldId id="277" r:id="rId11"/>
    <p:sldId id="278" r:id="rId12"/>
    <p:sldId id="279" r:id="rId13"/>
    <p:sldId id="280" r:id="rId14"/>
    <p:sldId id="281" r:id="rId15"/>
    <p:sldId id="282"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69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8496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2962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1558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7963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9714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3661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735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9698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7914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5/9/2022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76223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5/9/2022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594763332"/>
      </p:ext>
    </p:extLst>
  </p:cSld>
  <p:clrMap bg1="dk1" tx1="lt1" bg2="dk2" tx2="lt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Freeform: Shape 74">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9" name="Straight Connector 78">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7CE8DFC-ECB0-4AE9-AF4A-1EAD1CC071A8}"/>
              </a:ext>
            </a:extLst>
          </p:cNvPr>
          <p:cNvSpPr>
            <a:spLocks noGrp="1"/>
          </p:cNvSpPr>
          <p:nvPr>
            <p:ph type="ctrTitle"/>
          </p:nvPr>
        </p:nvSpPr>
        <p:spPr>
          <a:xfrm>
            <a:off x="1143000" y="872937"/>
            <a:ext cx="7492285" cy="1360898"/>
          </a:xfrm>
        </p:spPr>
        <p:txBody>
          <a:bodyPr vert="horz" lIns="91440" tIns="45720" rIns="91440" bIns="45720" rtlCol="0" anchor="ctr">
            <a:normAutofit fontScale="90000"/>
          </a:bodyPr>
          <a:lstStyle/>
          <a:p>
            <a:r>
              <a:rPr lang="tr-TR" sz="4000" dirty="0" err="1"/>
              <a:t>Rısc</a:t>
            </a:r>
            <a:r>
              <a:rPr lang="tr-TR" sz="4000" dirty="0"/>
              <a:t>-v tabanlı</a:t>
            </a:r>
            <a:r>
              <a:rPr lang="tr-TR" sz="4000" kern="1200" dirty="0">
                <a:solidFill>
                  <a:schemeClr val="tx1"/>
                </a:solidFill>
                <a:latin typeface="+mj-lt"/>
                <a:ea typeface="+mj-ea"/>
                <a:cs typeface="+mj-cs"/>
              </a:rPr>
              <a:t> İŞLEMCİ TASARIMI</a:t>
            </a:r>
            <a:br>
              <a:rPr lang="tr-TR"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3" name="Alt Başlık 2">
            <a:extLst>
              <a:ext uri="{FF2B5EF4-FFF2-40B4-BE49-F238E27FC236}">
                <a16:creationId xmlns:a16="http://schemas.microsoft.com/office/drawing/2014/main" id="{855D254F-FA6C-4D36-A277-AA6A12F84393}"/>
              </a:ext>
            </a:extLst>
          </p:cNvPr>
          <p:cNvSpPr>
            <a:spLocks noGrp="1"/>
          </p:cNvSpPr>
          <p:nvPr>
            <p:ph type="subTitle" idx="1"/>
          </p:nvPr>
        </p:nvSpPr>
        <p:spPr>
          <a:xfrm>
            <a:off x="1143001" y="2332028"/>
            <a:ext cx="5115812" cy="3653035"/>
          </a:xfrm>
        </p:spPr>
        <p:txBody>
          <a:bodyPr vert="horz" lIns="91440" tIns="45720" rIns="91440" bIns="45720" rtlCol="0">
            <a:normAutofit/>
          </a:bodyPr>
          <a:lstStyle/>
          <a:p>
            <a:pPr>
              <a:lnSpc>
                <a:spcPct val="120000"/>
              </a:lnSpc>
            </a:pPr>
            <a:r>
              <a:rPr lang="en-US" dirty="0"/>
              <a:t>Bumin </a:t>
            </a:r>
            <a:r>
              <a:rPr lang="tr-TR" dirty="0"/>
              <a:t>Kaan</a:t>
            </a:r>
            <a:r>
              <a:rPr lang="en-US" dirty="0"/>
              <a:t> </a:t>
            </a:r>
            <a:r>
              <a:rPr lang="tr-TR" dirty="0"/>
              <a:t>DEMİR</a:t>
            </a:r>
            <a:endParaRPr lang="en-US" dirty="0"/>
          </a:p>
          <a:p>
            <a:pPr>
              <a:lnSpc>
                <a:spcPct val="120000"/>
              </a:lnSpc>
            </a:pPr>
            <a:r>
              <a:rPr lang="en-US" dirty="0" err="1"/>
              <a:t>Işık</a:t>
            </a:r>
            <a:r>
              <a:rPr lang="en-US" dirty="0"/>
              <a:t> </a:t>
            </a:r>
            <a:r>
              <a:rPr lang="tr-TR" dirty="0"/>
              <a:t>Oğuz GAMLI</a:t>
            </a:r>
          </a:p>
          <a:p>
            <a:pPr>
              <a:lnSpc>
                <a:spcPct val="120000"/>
              </a:lnSpc>
            </a:pPr>
            <a:r>
              <a:rPr lang="tr-TR" dirty="0"/>
              <a:t>Murat BEKTAŞ</a:t>
            </a:r>
            <a:endParaRPr lang="en-US" dirty="0"/>
          </a:p>
          <a:p>
            <a:pPr>
              <a:lnSpc>
                <a:spcPct val="120000"/>
              </a:lnSpc>
            </a:pPr>
            <a:r>
              <a:rPr lang="en-US" dirty="0"/>
              <a:t>Muhammet </a:t>
            </a:r>
            <a:r>
              <a:rPr lang="tr-TR" dirty="0"/>
              <a:t>E</a:t>
            </a:r>
            <a:r>
              <a:rPr lang="en-US" dirty="0"/>
              <a:t>min </a:t>
            </a:r>
            <a:r>
              <a:rPr lang="tr-TR" dirty="0"/>
              <a:t>ÖZTÜRK</a:t>
            </a:r>
            <a:endParaRPr lang="en-US" dirty="0"/>
          </a:p>
        </p:txBody>
      </p:sp>
      <p:pic>
        <p:nvPicPr>
          <p:cNvPr id="1028" name="Picture 4">
            <a:extLst>
              <a:ext uri="{FF2B5EF4-FFF2-40B4-BE49-F238E27FC236}">
                <a16:creationId xmlns:a16="http://schemas.microsoft.com/office/drawing/2014/main" id="{7A413E4F-67EA-4793-8DB2-D66EDA0E18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3486" y="4102294"/>
            <a:ext cx="3183661" cy="143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80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36D95FCE-F84E-4C7A-8313-C2DBE238ECE8}"/>
              </a:ext>
            </a:extLst>
          </p:cNvPr>
          <p:cNvPicPr>
            <a:picLocks noGrp="1" noChangeAspect="1"/>
          </p:cNvPicPr>
          <p:nvPr>
            <p:ph idx="1"/>
          </p:nvPr>
        </p:nvPicPr>
        <p:blipFill>
          <a:blip r:embed="rId2"/>
          <a:stretch>
            <a:fillRect/>
          </a:stretch>
        </p:blipFill>
        <p:spPr>
          <a:xfrm>
            <a:off x="1240659" y="1612128"/>
            <a:ext cx="4153260" cy="4202745"/>
          </a:xfrm>
        </p:spPr>
      </p:pic>
      <p:sp>
        <p:nvSpPr>
          <p:cNvPr id="4" name="Unvan 1">
            <a:extLst>
              <a:ext uri="{FF2B5EF4-FFF2-40B4-BE49-F238E27FC236}">
                <a16:creationId xmlns:a16="http://schemas.microsoft.com/office/drawing/2014/main" id="{16BD767B-0326-4CBE-88DB-A92B14F937F0}"/>
              </a:ext>
            </a:extLst>
          </p:cNvPr>
          <p:cNvSpPr>
            <a:spLocks noGrp="1"/>
          </p:cNvSpPr>
          <p:nvPr>
            <p:ph type="title"/>
          </p:nvPr>
        </p:nvSpPr>
        <p:spPr>
          <a:xfrm>
            <a:off x="1143000" y="497149"/>
            <a:ext cx="9905999" cy="896645"/>
          </a:xfrm>
        </p:spPr>
        <p:txBody>
          <a:bodyPr>
            <a:normAutofit/>
          </a:bodyPr>
          <a:lstStyle/>
          <a:p>
            <a:pPr algn="ctr"/>
            <a:r>
              <a:rPr lang="tr-TR" dirty="0"/>
              <a:t>Projede tasarladığımız ALU</a:t>
            </a:r>
            <a:endParaRPr lang="en-US" dirty="0"/>
          </a:p>
        </p:txBody>
      </p:sp>
      <p:pic>
        <p:nvPicPr>
          <p:cNvPr id="8" name="Resim 7">
            <a:extLst>
              <a:ext uri="{FF2B5EF4-FFF2-40B4-BE49-F238E27FC236}">
                <a16:creationId xmlns:a16="http://schemas.microsoft.com/office/drawing/2014/main" id="{9EEB4E04-D509-4F6B-9F83-9A6D8A4905FF}"/>
              </a:ext>
            </a:extLst>
          </p:cNvPr>
          <p:cNvPicPr>
            <a:picLocks noChangeAspect="1"/>
          </p:cNvPicPr>
          <p:nvPr/>
        </p:nvPicPr>
        <p:blipFill>
          <a:blip r:embed="rId3"/>
          <a:stretch>
            <a:fillRect/>
          </a:stretch>
        </p:blipFill>
        <p:spPr>
          <a:xfrm>
            <a:off x="6798081" y="1612128"/>
            <a:ext cx="4153260" cy="4202744"/>
          </a:xfrm>
          <a:prstGeom prst="rect">
            <a:avLst/>
          </a:prstGeom>
        </p:spPr>
      </p:pic>
    </p:spTree>
    <p:extLst>
      <p:ext uri="{BB962C8B-B14F-4D97-AF65-F5344CB8AC3E}">
        <p14:creationId xmlns:p14="http://schemas.microsoft.com/office/powerpoint/2010/main" val="160436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7BCEC02-5537-4B33-8C46-2CF1E812ABF5}"/>
              </a:ext>
            </a:extLst>
          </p:cNvPr>
          <p:cNvSpPr>
            <a:spLocks noGrp="1"/>
          </p:cNvSpPr>
          <p:nvPr>
            <p:ph type="title"/>
          </p:nvPr>
        </p:nvSpPr>
        <p:spPr>
          <a:xfrm>
            <a:off x="1054224" y="278407"/>
            <a:ext cx="9905999" cy="1360898"/>
          </a:xfrm>
        </p:spPr>
        <p:txBody>
          <a:bodyPr/>
          <a:lstStyle/>
          <a:p>
            <a:r>
              <a:rPr lang="tr-TR" dirty="0"/>
              <a:t>		   </a:t>
            </a:r>
            <a:r>
              <a:rPr lang="tr-TR" dirty="0" err="1"/>
              <a:t>Instruction</a:t>
            </a:r>
            <a:r>
              <a:rPr lang="tr-TR" dirty="0"/>
              <a:t> </a:t>
            </a:r>
            <a:r>
              <a:rPr lang="tr-TR" dirty="0" err="1"/>
              <a:t>Decoder</a:t>
            </a:r>
            <a:endParaRPr lang="en-US" dirty="0"/>
          </a:p>
        </p:txBody>
      </p:sp>
      <p:sp>
        <p:nvSpPr>
          <p:cNvPr id="3" name="İçerik Yer Tutucusu 2">
            <a:extLst>
              <a:ext uri="{FF2B5EF4-FFF2-40B4-BE49-F238E27FC236}">
                <a16:creationId xmlns:a16="http://schemas.microsoft.com/office/drawing/2014/main" id="{F04F9F15-7761-4FD2-B0DA-19227A43689F}"/>
              </a:ext>
            </a:extLst>
          </p:cNvPr>
          <p:cNvSpPr>
            <a:spLocks noGrp="1"/>
          </p:cNvSpPr>
          <p:nvPr>
            <p:ph idx="1"/>
          </p:nvPr>
        </p:nvSpPr>
        <p:spPr>
          <a:xfrm>
            <a:off x="1054224" y="1399870"/>
            <a:ext cx="9905999" cy="3567118"/>
          </a:xfrm>
        </p:spPr>
        <p:txBody>
          <a:bodyPr/>
          <a:lstStyle/>
          <a:p>
            <a:r>
              <a:rPr lang="en-US" dirty="0"/>
              <a:t>RISC-V </a:t>
            </a:r>
            <a:r>
              <a:rPr lang="en-US" dirty="0" err="1"/>
              <a:t>işlemcisin</a:t>
            </a:r>
            <a:r>
              <a:rPr lang="en-US" dirty="0"/>
              <a:t> </a:t>
            </a:r>
            <a:r>
              <a:rPr lang="en-US" dirty="0" err="1"/>
              <a:t>içerisinde</a:t>
            </a:r>
            <a:r>
              <a:rPr lang="en-US" dirty="0"/>
              <a:t> </a:t>
            </a:r>
            <a:r>
              <a:rPr lang="en-US" dirty="0" err="1"/>
              <a:t>bulunabilecek</a:t>
            </a:r>
            <a:r>
              <a:rPr lang="en-US" dirty="0"/>
              <a:t> Instruction </a:t>
            </a:r>
            <a:r>
              <a:rPr lang="en-US" dirty="0" err="1"/>
              <a:t>formatları</a:t>
            </a:r>
            <a:r>
              <a:rPr lang="en-US" dirty="0"/>
              <a:t> </a:t>
            </a:r>
            <a:r>
              <a:rPr lang="en-US" dirty="0" err="1"/>
              <a:t>aşağıda</a:t>
            </a:r>
            <a:r>
              <a:rPr lang="en-US" dirty="0"/>
              <a:t> </a:t>
            </a:r>
            <a:r>
              <a:rPr lang="en-US" dirty="0" err="1"/>
              <a:t>verilmiştir</a:t>
            </a:r>
            <a:r>
              <a:rPr lang="en-US" dirty="0"/>
              <a:t>.</a:t>
            </a:r>
          </a:p>
          <a:p>
            <a:r>
              <a:rPr lang="en-US" dirty="0" err="1"/>
              <a:t>Yapılan</a:t>
            </a:r>
            <a:r>
              <a:rPr lang="en-US" dirty="0"/>
              <a:t> </a:t>
            </a:r>
            <a:r>
              <a:rPr lang="en-US" dirty="0" err="1"/>
              <a:t>tasarımda</a:t>
            </a:r>
            <a:r>
              <a:rPr lang="en-US" dirty="0"/>
              <a:t> ALU </a:t>
            </a:r>
            <a:r>
              <a:rPr lang="en-US" dirty="0" err="1"/>
              <a:t>içerisinde</a:t>
            </a:r>
            <a:r>
              <a:rPr lang="en-US" dirty="0"/>
              <a:t> </a:t>
            </a:r>
            <a:r>
              <a:rPr lang="en-US" dirty="0" err="1"/>
              <a:t>gerçekleşen</a:t>
            </a:r>
            <a:r>
              <a:rPr lang="en-US" dirty="0"/>
              <a:t> </a:t>
            </a:r>
            <a:r>
              <a:rPr lang="en-US" dirty="0" err="1"/>
              <a:t>operasyonlar</a:t>
            </a:r>
            <a:r>
              <a:rPr lang="en-US" dirty="0"/>
              <a:t> Register/register </a:t>
            </a:r>
            <a:r>
              <a:rPr lang="tr-TR" dirty="0"/>
              <a:t>formatıyla parçalanmıştır</a:t>
            </a:r>
            <a:r>
              <a:rPr lang="en-US" dirty="0"/>
              <a:t>. </a:t>
            </a:r>
            <a:endParaRPr lang="tr-TR" dirty="0"/>
          </a:p>
          <a:p>
            <a:endParaRPr lang="en-US" dirty="0"/>
          </a:p>
        </p:txBody>
      </p:sp>
      <p:pic>
        <p:nvPicPr>
          <p:cNvPr id="5" name="Resim 4">
            <a:extLst>
              <a:ext uri="{FF2B5EF4-FFF2-40B4-BE49-F238E27FC236}">
                <a16:creationId xmlns:a16="http://schemas.microsoft.com/office/drawing/2014/main" id="{0C18CC4F-B997-4CF7-973F-7ED3A925679D}"/>
              </a:ext>
            </a:extLst>
          </p:cNvPr>
          <p:cNvPicPr>
            <a:picLocks noChangeAspect="1"/>
          </p:cNvPicPr>
          <p:nvPr/>
        </p:nvPicPr>
        <p:blipFill>
          <a:blip r:embed="rId2"/>
          <a:stretch>
            <a:fillRect/>
          </a:stretch>
        </p:blipFill>
        <p:spPr>
          <a:xfrm>
            <a:off x="1231777" y="2750260"/>
            <a:ext cx="9728446" cy="3338191"/>
          </a:xfrm>
          <a:prstGeom prst="rect">
            <a:avLst/>
          </a:prstGeom>
        </p:spPr>
      </p:pic>
    </p:spTree>
    <p:extLst>
      <p:ext uri="{BB962C8B-B14F-4D97-AF65-F5344CB8AC3E}">
        <p14:creationId xmlns:p14="http://schemas.microsoft.com/office/powerpoint/2010/main" val="207262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0AF94AC6-1362-49C1-AF38-B5790BC67935}"/>
              </a:ext>
            </a:extLst>
          </p:cNvPr>
          <p:cNvPicPr>
            <a:picLocks noGrp="1" noChangeAspect="1"/>
          </p:cNvPicPr>
          <p:nvPr>
            <p:ph idx="1"/>
          </p:nvPr>
        </p:nvPicPr>
        <p:blipFill>
          <a:blip r:embed="rId2"/>
          <a:stretch>
            <a:fillRect/>
          </a:stretch>
        </p:blipFill>
        <p:spPr>
          <a:xfrm>
            <a:off x="1526119" y="3954824"/>
            <a:ext cx="3436497" cy="1913315"/>
          </a:xfrm>
        </p:spPr>
      </p:pic>
      <p:sp>
        <p:nvSpPr>
          <p:cNvPr id="4" name="Unvan 1">
            <a:extLst>
              <a:ext uri="{FF2B5EF4-FFF2-40B4-BE49-F238E27FC236}">
                <a16:creationId xmlns:a16="http://schemas.microsoft.com/office/drawing/2014/main" id="{2B098E6A-879A-411B-8ED1-0A11A3B17ABC}"/>
              </a:ext>
            </a:extLst>
          </p:cNvPr>
          <p:cNvSpPr>
            <a:spLocks noGrp="1"/>
          </p:cNvSpPr>
          <p:nvPr>
            <p:ph type="title"/>
          </p:nvPr>
        </p:nvSpPr>
        <p:spPr>
          <a:xfrm>
            <a:off x="1054224" y="278407"/>
            <a:ext cx="9905999" cy="1360898"/>
          </a:xfrm>
        </p:spPr>
        <p:txBody>
          <a:bodyPr/>
          <a:lstStyle/>
          <a:p>
            <a:r>
              <a:rPr lang="tr-TR" dirty="0"/>
              <a:t>		     </a:t>
            </a:r>
            <a:r>
              <a:rPr lang="tr-TR" dirty="0" err="1"/>
              <a:t>Instruction</a:t>
            </a:r>
            <a:r>
              <a:rPr lang="tr-TR" dirty="0"/>
              <a:t> </a:t>
            </a:r>
            <a:r>
              <a:rPr lang="tr-TR" dirty="0" err="1"/>
              <a:t>Decoder</a:t>
            </a:r>
            <a:endParaRPr lang="en-US" dirty="0"/>
          </a:p>
        </p:txBody>
      </p:sp>
      <p:pic>
        <p:nvPicPr>
          <p:cNvPr id="12" name="Resim 11">
            <a:extLst>
              <a:ext uri="{FF2B5EF4-FFF2-40B4-BE49-F238E27FC236}">
                <a16:creationId xmlns:a16="http://schemas.microsoft.com/office/drawing/2014/main" id="{BD08368E-C7A5-42BB-8D92-2C22786C6939}"/>
              </a:ext>
            </a:extLst>
          </p:cNvPr>
          <p:cNvPicPr>
            <a:picLocks noChangeAspect="1"/>
          </p:cNvPicPr>
          <p:nvPr/>
        </p:nvPicPr>
        <p:blipFill>
          <a:blip r:embed="rId3"/>
          <a:stretch>
            <a:fillRect/>
          </a:stretch>
        </p:blipFill>
        <p:spPr>
          <a:xfrm>
            <a:off x="7523726" y="3954824"/>
            <a:ext cx="3436497" cy="1913315"/>
          </a:xfrm>
          <a:prstGeom prst="rect">
            <a:avLst/>
          </a:prstGeom>
        </p:spPr>
      </p:pic>
      <p:sp>
        <p:nvSpPr>
          <p:cNvPr id="14" name="İçerik Yer Tutucusu 2">
            <a:extLst>
              <a:ext uri="{FF2B5EF4-FFF2-40B4-BE49-F238E27FC236}">
                <a16:creationId xmlns:a16="http://schemas.microsoft.com/office/drawing/2014/main" id="{81CF12DA-8E87-4FC3-9CCA-7303B11B320F}"/>
              </a:ext>
            </a:extLst>
          </p:cNvPr>
          <p:cNvSpPr txBox="1">
            <a:spLocks/>
          </p:cNvSpPr>
          <p:nvPr/>
        </p:nvSpPr>
        <p:spPr>
          <a:xfrm>
            <a:off x="1231777" y="2384329"/>
            <a:ext cx="9905999" cy="35671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Tanımı yapılan </a:t>
            </a:r>
            <a:r>
              <a:rPr lang="tr-TR" dirty="0" err="1"/>
              <a:t>instruction_decoder</a:t>
            </a:r>
            <a:r>
              <a:rPr lang="tr-TR" dirty="0"/>
              <a:t> modülünü tasarlayıp, test için hazır hale getirilmesi.</a:t>
            </a:r>
          </a:p>
          <a:p>
            <a:endParaRPr lang="en-US" dirty="0"/>
          </a:p>
        </p:txBody>
      </p:sp>
      <p:sp>
        <p:nvSpPr>
          <p:cNvPr id="16" name="İçerik Yer Tutucusu 2">
            <a:extLst>
              <a:ext uri="{FF2B5EF4-FFF2-40B4-BE49-F238E27FC236}">
                <a16:creationId xmlns:a16="http://schemas.microsoft.com/office/drawing/2014/main" id="{C22C8FA3-E28F-41BC-A71F-AB6F34119C17}"/>
              </a:ext>
            </a:extLst>
          </p:cNvPr>
          <p:cNvSpPr txBox="1">
            <a:spLocks/>
          </p:cNvSpPr>
          <p:nvPr/>
        </p:nvSpPr>
        <p:spPr>
          <a:xfrm>
            <a:off x="1427086" y="3435481"/>
            <a:ext cx="3855128" cy="5193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i="1" dirty="0"/>
              <a:t>Tanımı yapılan </a:t>
            </a:r>
            <a:r>
              <a:rPr lang="tr-TR" sz="1400" i="1" dirty="0" err="1"/>
              <a:t>instruction_decoder</a:t>
            </a:r>
            <a:r>
              <a:rPr lang="tr-TR" sz="1400" i="1" dirty="0"/>
              <a:t> modülü</a:t>
            </a:r>
            <a:endParaRPr lang="en-US" sz="1400" i="1" dirty="0"/>
          </a:p>
        </p:txBody>
      </p:sp>
      <p:sp>
        <p:nvSpPr>
          <p:cNvPr id="17" name="İçerik Yer Tutucusu 2">
            <a:extLst>
              <a:ext uri="{FF2B5EF4-FFF2-40B4-BE49-F238E27FC236}">
                <a16:creationId xmlns:a16="http://schemas.microsoft.com/office/drawing/2014/main" id="{1D6BE6EB-E7DB-4EB6-9440-9F1456A02246}"/>
              </a:ext>
            </a:extLst>
          </p:cNvPr>
          <p:cNvSpPr txBox="1">
            <a:spLocks/>
          </p:cNvSpPr>
          <p:nvPr/>
        </p:nvSpPr>
        <p:spPr>
          <a:xfrm>
            <a:off x="7646633" y="3455456"/>
            <a:ext cx="3855128" cy="5193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i="1" dirty="0"/>
              <a:t>Ataması yapılan ve teste hazır hali</a:t>
            </a:r>
            <a:endParaRPr lang="en-US" sz="1400" i="1" dirty="0"/>
          </a:p>
        </p:txBody>
      </p:sp>
    </p:spTree>
    <p:extLst>
      <p:ext uri="{BB962C8B-B14F-4D97-AF65-F5344CB8AC3E}">
        <p14:creationId xmlns:p14="http://schemas.microsoft.com/office/powerpoint/2010/main" val="343493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4DC3E19-23AA-49AE-A31C-1A776E50C646}"/>
              </a:ext>
            </a:extLst>
          </p:cNvPr>
          <p:cNvSpPr>
            <a:spLocks noGrp="1"/>
          </p:cNvSpPr>
          <p:nvPr>
            <p:ph type="title"/>
          </p:nvPr>
        </p:nvSpPr>
        <p:spPr>
          <a:xfrm>
            <a:off x="1143000" y="322520"/>
            <a:ext cx="9905999" cy="1044642"/>
          </a:xfrm>
        </p:spPr>
        <p:txBody>
          <a:bodyPr/>
          <a:lstStyle/>
          <a:p>
            <a:r>
              <a:rPr lang="tr-TR" dirty="0"/>
              <a:t>Proje Testi ve Simülasyon </a:t>
            </a:r>
            <a:endParaRPr lang="en-US" dirty="0"/>
          </a:p>
        </p:txBody>
      </p:sp>
      <p:pic>
        <p:nvPicPr>
          <p:cNvPr id="5" name="Resim 4">
            <a:extLst>
              <a:ext uri="{FF2B5EF4-FFF2-40B4-BE49-F238E27FC236}">
                <a16:creationId xmlns:a16="http://schemas.microsoft.com/office/drawing/2014/main" id="{5C101B3D-6DC7-4C28-8890-204B65186C6C}"/>
              </a:ext>
            </a:extLst>
          </p:cNvPr>
          <p:cNvPicPr>
            <a:picLocks noChangeAspect="1"/>
          </p:cNvPicPr>
          <p:nvPr/>
        </p:nvPicPr>
        <p:blipFill>
          <a:blip r:embed="rId2"/>
          <a:stretch>
            <a:fillRect/>
          </a:stretch>
        </p:blipFill>
        <p:spPr>
          <a:xfrm>
            <a:off x="1251751" y="1802849"/>
            <a:ext cx="9703294" cy="3763450"/>
          </a:xfrm>
          <a:prstGeom prst="rect">
            <a:avLst/>
          </a:prstGeom>
        </p:spPr>
      </p:pic>
    </p:spTree>
    <p:extLst>
      <p:ext uri="{BB962C8B-B14F-4D97-AF65-F5344CB8AC3E}">
        <p14:creationId xmlns:p14="http://schemas.microsoft.com/office/powerpoint/2010/main" val="18352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4DC3E19-23AA-49AE-A31C-1A776E50C646}"/>
              </a:ext>
            </a:extLst>
          </p:cNvPr>
          <p:cNvSpPr>
            <a:spLocks noGrp="1"/>
          </p:cNvSpPr>
          <p:nvPr>
            <p:ph type="title"/>
          </p:nvPr>
        </p:nvSpPr>
        <p:spPr>
          <a:xfrm>
            <a:off x="1143000" y="322520"/>
            <a:ext cx="9905999" cy="1044642"/>
          </a:xfrm>
        </p:spPr>
        <p:txBody>
          <a:bodyPr/>
          <a:lstStyle/>
          <a:p>
            <a:r>
              <a:rPr lang="tr-TR" dirty="0"/>
              <a:t>Proje Testi ve Simülasyon </a:t>
            </a:r>
            <a:endParaRPr lang="en-US" dirty="0"/>
          </a:p>
        </p:txBody>
      </p:sp>
      <p:pic>
        <p:nvPicPr>
          <p:cNvPr id="4" name="Resim 3">
            <a:extLst>
              <a:ext uri="{FF2B5EF4-FFF2-40B4-BE49-F238E27FC236}">
                <a16:creationId xmlns:a16="http://schemas.microsoft.com/office/drawing/2014/main" id="{6B49CDED-A59C-4C6C-86DE-60D27FAA2B0A}"/>
              </a:ext>
            </a:extLst>
          </p:cNvPr>
          <p:cNvPicPr>
            <a:picLocks noChangeAspect="1"/>
          </p:cNvPicPr>
          <p:nvPr/>
        </p:nvPicPr>
        <p:blipFill>
          <a:blip r:embed="rId2"/>
          <a:stretch>
            <a:fillRect/>
          </a:stretch>
        </p:blipFill>
        <p:spPr>
          <a:xfrm>
            <a:off x="1260629" y="1367161"/>
            <a:ext cx="9721049" cy="4722921"/>
          </a:xfrm>
          <a:prstGeom prst="rect">
            <a:avLst/>
          </a:prstGeom>
        </p:spPr>
      </p:pic>
    </p:spTree>
    <p:extLst>
      <p:ext uri="{BB962C8B-B14F-4D97-AF65-F5344CB8AC3E}">
        <p14:creationId xmlns:p14="http://schemas.microsoft.com/office/powerpoint/2010/main" val="131512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4DC3E19-23AA-49AE-A31C-1A776E50C646}"/>
              </a:ext>
            </a:extLst>
          </p:cNvPr>
          <p:cNvSpPr>
            <a:spLocks noGrp="1"/>
          </p:cNvSpPr>
          <p:nvPr>
            <p:ph type="title"/>
          </p:nvPr>
        </p:nvSpPr>
        <p:spPr>
          <a:xfrm>
            <a:off x="1143000" y="322520"/>
            <a:ext cx="9905999" cy="1044642"/>
          </a:xfrm>
        </p:spPr>
        <p:txBody>
          <a:bodyPr/>
          <a:lstStyle/>
          <a:p>
            <a:r>
              <a:rPr lang="tr-TR" dirty="0"/>
              <a:t>Proje Testi ve Simülasyon </a:t>
            </a:r>
            <a:endParaRPr lang="en-US" dirty="0"/>
          </a:p>
        </p:txBody>
      </p:sp>
      <p:pic>
        <p:nvPicPr>
          <p:cNvPr id="5" name="Resim 4">
            <a:extLst>
              <a:ext uri="{FF2B5EF4-FFF2-40B4-BE49-F238E27FC236}">
                <a16:creationId xmlns:a16="http://schemas.microsoft.com/office/drawing/2014/main" id="{BB85A157-9475-4A64-9C9B-9D71EAA4A0BD}"/>
              </a:ext>
            </a:extLst>
          </p:cNvPr>
          <p:cNvPicPr>
            <a:picLocks noChangeAspect="1"/>
          </p:cNvPicPr>
          <p:nvPr/>
        </p:nvPicPr>
        <p:blipFill>
          <a:blip r:embed="rId2"/>
          <a:stretch>
            <a:fillRect/>
          </a:stretch>
        </p:blipFill>
        <p:spPr>
          <a:xfrm>
            <a:off x="1233997" y="1287262"/>
            <a:ext cx="9738804" cy="4829453"/>
          </a:xfrm>
          <a:prstGeom prst="rect">
            <a:avLst/>
          </a:prstGeom>
        </p:spPr>
      </p:pic>
    </p:spTree>
    <p:extLst>
      <p:ext uri="{BB962C8B-B14F-4D97-AF65-F5344CB8AC3E}">
        <p14:creationId xmlns:p14="http://schemas.microsoft.com/office/powerpoint/2010/main" val="202652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60611AE-31F6-4193-B06C-6C14A08563ED}"/>
              </a:ext>
            </a:extLst>
          </p:cNvPr>
          <p:cNvSpPr>
            <a:spLocks noGrp="1"/>
          </p:cNvSpPr>
          <p:nvPr>
            <p:ph type="title"/>
          </p:nvPr>
        </p:nvSpPr>
        <p:spPr/>
        <p:txBody>
          <a:bodyPr/>
          <a:lstStyle/>
          <a:p>
            <a:r>
              <a:rPr lang="tr-TR" dirty="0"/>
              <a:t>Sonuçlar ve Kazanımlar</a:t>
            </a:r>
            <a:endParaRPr lang="en-US" dirty="0"/>
          </a:p>
        </p:txBody>
      </p:sp>
      <p:sp>
        <p:nvSpPr>
          <p:cNvPr id="3" name="İçerik Yer Tutucusu 2">
            <a:extLst>
              <a:ext uri="{FF2B5EF4-FFF2-40B4-BE49-F238E27FC236}">
                <a16:creationId xmlns:a16="http://schemas.microsoft.com/office/drawing/2014/main" id="{5913B4D1-8F44-4AA9-9C4C-9862C9FBE1E3}"/>
              </a:ext>
            </a:extLst>
          </p:cNvPr>
          <p:cNvSpPr>
            <a:spLocks noGrp="1"/>
          </p:cNvSpPr>
          <p:nvPr>
            <p:ph idx="1"/>
          </p:nvPr>
        </p:nvSpPr>
        <p:spPr/>
        <p:txBody>
          <a:bodyPr/>
          <a:lstStyle/>
          <a:p>
            <a:r>
              <a:rPr lang="tr-TR" dirty="0"/>
              <a:t>İşlemcimiz testi geçti ve başarıyla tamamlandı.</a:t>
            </a:r>
          </a:p>
          <a:p>
            <a:r>
              <a:rPr lang="tr-TR" dirty="0"/>
              <a:t>Proje kapsamında </a:t>
            </a:r>
            <a:r>
              <a:rPr lang="tr-TR" dirty="0" err="1"/>
              <a:t>Vivado</a:t>
            </a:r>
            <a:r>
              <a:rPr lang="tr-TR" dirty="0"/>
              <a:t> yazılım aracı ile bir işlemcinin tasarımı yapıldığını öğrendik.</a:t>
            </a:r>
          </a:p>
          <a:p>
            <a:r>
              <a:rPr lang="tr-TR" dirty="0"/>
              <a:t>RISC-V tabanlı işlemcinin nasıl çalıştığını, hangi komutları gerçekleştirebileceğini ve çalışma prensibini öğrendik.</a:t>
            </a:r>
          </a:p>
          <a:p>
            <a:r>
              <a:rPr lang="tr-TR" dirty="0" err="1"/>
              <a:t>alu</a:t>
            </a:r>
            <a:r>
              <a:rPr lang="tr-TR" dirty="0"/>
              <a:t> ve </a:t>
            </a:r>
            <a:r>
              <a:rPr lang="tr-TR" dirty="0" err="1"/>
              <a:t>instruction_decoder</a:t>
            </a:r>
            <a:r>
              <a:rPr lang="tr-TR" dirty="0"/>
              <a:t> modüllerini tamamlarken </a:t>
            </a:r>
            <a:r>
              <a:rPr lang="tr-TR" dirty="0" err="1"/>
              <a:t>SystemVerilog</a:t>
            </a:r>
            <a:r>
              <a:rPr lang="tr-TR" dirty="0"/>
              <a:t> dilinde kendimizi geliştirdik.</a:t>
            </a:r>
          </a:p>
        </p:txBody>
      </p:sp>
    </p:spTree>
    <p:extLst>
      <p:ext uri="{BB962C8B-B14F-4D97-AF65-F5344CB8AC3E}">
        <p14:creationId xmlns:p14="http://schemas.microsoft.com/office/powerpoint/2010/main" val="286787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B82B38-6C38-4B88-8ED3-570E91FA0551}"/>
              </a:ext>
            </a:extLst>
          </p:cNvPr>
          <p:cNvSpPr>
            <a:spLocks noGrp="1"/>
          </p:cNvSpPr>
          <p:nvPr>
            <p:ph type="title"/>
          </p:nvPr>
        </p:nvSpPr>
        <p:spPr/>
        <p:txBody>
          <a:bodyPr/>
          <a:lstStyle/>
          <a:p>
            <a:r>
              <a:rPr lang="tr-TR" dirty="0"/>
              <a:t> 		Proje’nin Tanımı ve Amacı</a:t>
            </a:r>
          </a:p>
        </p:txBody>
      </p:sp>
      <p:sp>
        <p:nvSpPr>
          <p:cNvPr id="3" name="İçerik Yer Tutucusu 2">
            <a:extLst>
              <a:ext uri="{FF2B5EF4-FFF2-40B4-BE49-F238E27FC236}">
                <a16:creationId xmlns:a16="http://schemas.microsoft.com/office/drawing/2014/main" id="{37B8D339-DED6-4D2E-A8E4-AC9CC83A046C}"/>
              </a:ext>
            </a:extLst>
          </p:cNvPr>
          <p:cNvSpPr>
            <a:spLocks noGrp="1"/>
          </p:cNvSpPr>
          <p:nvPr>
            <p:ph idx="1"/>
          </p:nvPr>
        </p:nvSpPr>
        <p:spPr/>
        <p:txBody>
          <a:bodyPr/>
          <a:lstStyle/>
          <a:p>
            <a:r>
              <a:rPr lang="tr-TR" dirty="0"/>
              <a:t>Proje kapsamında bize verilen RISC-V	 işlemcisinin ALU ( </a:t>
            </a:r>
            <a:r>
              <a:rPr lang="tr-TR" dirty="0" err="1"/>
              <a:t>Arithmetic</a:t>
            </a:r>
            <a:r>
              <a:rPr lang="tr-TR" dirty="0"/>
              <a:t> </a:t>
            </a:r>
            <a:r>
              <a:rPr lang="tr-TR" dirty="0" err="1"/>
              <a:t>Logic</a:t>
            </a:r>
            <a:r>
              <a:rPr lang="tr-TR" dirty="0"/>
              <a:t> </a:t>
            </a:r>
            <a:r>
              <a:rPr lang="tr-TR" dirty="0" err="1"/>
              <a:t>Unit</a:t>
            </a:r>
            <a:r>
              <a:rPr lang="tr-TR" dirty="0"/>
              <a:t> ) ve </a:t>
            </a:r>
            <a:r>
              <a:rPr lang="tr-TR" dirty="0" err="1"/>
              <a:t>Instruction</a:t>
            </a:r>
            <a:r>
              <a:rPr lang="tr-TR" dirty="0"/>
              <a:t> </a:t>
            </a:r>
            <a:r>
              <a:rPr lang="tr-TR" dirty="0" err="1"/>
              <a:t>Decoder</a:t>
            </a:r>
            <a:r>
              <a:rPr lang="tr-TR" dirty="0"/>
              <a:t> modüllerini </a:t>
            </a:r>
            <a:r>
              <a:rPr lang="tr-TR" dirty="0" err="1"/>
              <a:t>SystemVerilog</a:t>
            </a:r>
            <a:r>
              <a:rPr lang="tr-TR" dirty="0"/>
              <a:t> dilini kullanarak tasarlamak, verilen test kodları ile tamamlanan işlemcinin doğruluğunu test etmek, RISC-V işlemcisinin çalışma prensibini öğrenmek ve yapısında kendimizi geliştirmek amaçlanmıştır.</a:t>
            </a:r>
          </a:p>
          <a:p>
            <a:endParaRPr lang="tr-TR" dirty="0"/>
          </a:p>
        </p:txBody>
      </p:sp>
    </p:spTree>
    <p:extLst>
      <p:ext uri="{BB962C8B-B14F-4D97-AF65-F5344CB8AC3E}">
        <p14:creationId xmlns:p14="http://schemas.microsoft.com/office/powerpoint/2010/main" val="162620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204065-D190-4F96-9C88-AA1C2D18DD89}"/>
              </a:ext>
            </a:extLst>
          </p:cNvPr>
          <p:cNvSpPr>
            <a:spLocks noGrp="1"/>
          </p:cNvSpPr>
          <p:nvPr>
            <p:ph type="title"/>
          </p:nvPr>
        </p:nvSpPr>
        <p:spPr/>
        <p:txBody>
          <a:bodyPr/>
          <a:lstStyle/>
          <a:p>
            <a:r>
              <a:rPr lang="tr-TR" dirty="0"/>
              <a:t> 			   RISC-V Nedir?</a:t>
            </a:r>
          </a:p>
        </p:txBody>
      </p:sp>
      <p:sp>
        <p:nvSpPr>
          <p:cNvPr id="3" name="İçerik Yer Tutucusu 2">
            <a:extLst>
              <a:ext uri="{FF2B5EF4-FFF2-40B4-BE49-F238E27FC236}">
                <a16:creationId xmlns:a16="http://schemas.microsoft.com/office/drawing/2014/main" id="{5942FB9D-8AFF-47C9-BB40-66EDB3F2F195}"/>
              </a:ext>
            </a:extLst>
          </p:cNvPr>
          <p:cNvSpPr>
            <a:spLocks noGrp="1"/>
          </p:cNvSpPr>
          <p:nvPr>
            <p:ph idx="1"/>
          </p:nvPr>
        </p:nvSpPr>
        <p:spPr/>
        <p:txBody>
          <a:bodyPr/>
          <a:lstStyle/>
          <a:p>
            <a:r>
              <a:rPr lang="en-US" sz="2200" b="1" dirty="0"/>
              <a:t>RISC-V</a:t>
            </a:r>
            <a:r>
              <a:rPr lang="tr-TR" sz="2200" b="1" dirty="0"/>
              <a:t> </a:t>
            </a:r>
            <a:r>
              <a:rPr lang="en-US" sz="2200" dirty="0"/>
              <a:t>RISC </a:t>
            </a:r>
            <a:r>
              <a:rPr lang="en-US" sz="2200" dirty="0" err="1"/>
              <a:t>prensiplerini</a:t>
            </a:r>
            <a:r>
              <a:rPr lang="en-US" sz="2200" dirty="0"/>
              <a:t> </a:t>
            </a:r>
            <a:r>
              <a:rPr lang="en-US" sz="2200" dirty="0" err="1"/>
              <a:t>kullanan</a:t>
            </a:r>
            <a:r>
              <a:rPr lang="en-US" sz="2200" dirty="0"/>
              <a:t> </a:t>
            </a:r>
            <a:r>
              <a:rPr lang="en-US" sz="2200" dirty="0" err="1"/>
              <a:t>açık</a:t>
            </a:r>
            <a:r>
              <a:rPr lang="en-US" sz="2200" dirty="0"/>
              <a:t> </a:t>
            </a:r>
            <a:r>
              <a:rPr lang="en-US" sz="2200" dirty="0" err="1"/>
              <a:t>kaynak</a:t>
            </a:r>
            <a:r>
              <a:rPr lang="en-US" sz="2200" dirty="0"/>
              <a:t> </a:t>
            </a:r>
            <a:r>
              <a:rPr lang="en-US" sz="2200" dirty="0" err="1"/>
              <a:t>bir</a:t>
            </a:r>
            <a:r>
              <a:rPr lang="en-US" sz="2200" dirty="0"/>
              <a:t> </a:t>
            </a:r>
            <a:r>
              <a:rPr lang="en-US" sz="2200" dirty="0" err="1"/>
              <a:t>Komut</a:t>
            </a:r>
            <a:r>
              <a:rPr lang="en-US" sz="2200" dirty="0"/>
              <a:t> </a:t>
            </a:r>
            <a:r>
              <a:rPr lang="en-US" sz="2200" dirty="0" err="1"/>
              <a:t>Seti</a:t>
            </a:r>
            <a:r>
              <a:rPr lang="en-US" sz="2200" dirty="0"/>
              <a:t> </a:t>
            </a:r>
            <a:r>
              <a:rPr lang="en-US" sz="2200" dirty="0" err="1"/>
              <a:t>Mimarisidir</a:t>
            </a:r>
            <a:r>
              <a:rPr lang="en-US" sz="2200" dirty="0"/>
              <a:t>(ISA). University of California </a:t>
            </a:r>
            <a:r>
              <a:rPr lang="en-US" sz="2200" dirty="0" err="1"/>
              <a:t>Berkeley'in</a:t>
            </a:r>
            <a:r>
              <a:rPr lang="en-US" sz="2200" dirty="0"/>
              <a:t> </a:t>
            </a:r>
            <a:r>
              <a:rPr lang="en-US" sz="2200" dirty="0" err="1"/>
              <a:t>oluşturduğu</a:t>
            </a:r>
            <a:r>
              <a:rPr lang="en-US" sz="2200" dirty="0"/>
              <a:t> </a:t>
            </a:r>
            <a:r>
              <a:rPr lang="en-US" sz="2200" dirty="0" err="1"/>
              <a:t>ve</a:t>
            </a:r>
            <a:r>
              <a:rPr lang="en-US" sz="2200" dirty="0"/>
              <a:t> </a:t>
            </a:r>
            <a:r>
              <a:rPr lang="en-US" sz="2200" dirty="0" err="1"/>
              <a:t>herkese</a:t>
            </a:r>
            <a:r>
              <a:rPr lang="en-US" sz="2200" dirty="0"/>
              <a:t> </a:t>
            </a:r>
            <a:r>
              <a:rPr lang="en-US" sz="2200" dirty="0" err="1"/>
              <a:t>açık</a:t>
            </a:r>
            <a:r>
              <a:rPr lang="en-US" sz="2200" dirty="0"/>
              <a:t> </a:t>
            </a:r>
            <a:r>
              <a:rPr lang="en-US" sz="2200" dirty="0" err="1"/>
              <a:t>bir</a:t>
            </a:r>
            <a:r>
              <a:rPr lang="en-US" sz="2200" dirty="0"/>
              <a:t> ISA </a:t>
            </a:r>
            <a:r>
              <a:rPr lang="en-US" sz="2200" dirty="0" err="1"/>
              <a:t>olan</a:t>
            </a:r>
            <a:r>
              <a:rPr lang="en-US" sz="2200" dirty="0"/>
              <a:t> RISC-V, </a:t>
            </a:r>
            <a:r>
              <a:rPr lang="en-US" sz="2200" dirty="0" err="1"/>
              <a:t>herhangi</a:t>
            </a:r>
            <a:r>
              <a:rPr lang="en-US" sz="2200" dirty="0"/>
              <a:t> </a:t>
            </a:r>
            <a:r>
              <a:rPr lang="en-US" sz="2200" dirty="0" err="1"/>
              <a:t>bir</a:t>
            </a:r>
            <a:r>
              <a:rPr lang="en-US" sz="2200" dirty="0"/>
              <a:t> </a:t>
            </a:r>
            <a:r>
              <a:rPr lang="en-US" sz="2200" dirty="0" err="1"/>
              <a:t>lisans</a:t>
            </a:r>
            <a:r>
              <a:rPr lang="en-US" sz="2200" dirty="0"/>
              <a:t> </a:t>
            </a:r>
            <a:r>
              <a:rPr lang="en-US" sz="2200" dirty="0" err="1"/>
              <a:t>parası</a:t>
            </a:r>
            <a:r>
              <a:rPr lang="en-US" sz="2200" dirty="0"/>
              <a:t> </a:t>
            </a:r>
            <a:r>
              <a:rPr lang="en-US" sz="2200" dirty="0" err="1"/>
              <a:t>ödemeden</a:t>
            </a:r>
            <a:r>
              <a:rPr lang="en-US" sz="2200" dirty="0"/>
              <a:t> </a:t>
            </a:r>
            <a:r>
              <a:rPr lang="en-US" sz="2200" dirty="0" err="1"/>
              <a:t>herkesin</a:t>
            </a:r>
            <a:r>
              <a:rPr lang="en-US" sz="2200" dirty="0"/>
              <a:t> </a:t>
            </a:r>
            <a:r>
              <a:rPr lang="en-US" sz="2200" dirty="0" err="1"/>
              <a:t>ortak</a:t>
            </a:r>
            <a:r>
              <a:rPr lang="en-US" sz="2200" dirty="0"/>
              <a:t> </a:t>
            </a:r>
            <a:r>
              <a:rPr lang="en-US" sz="2200" dirty="0" err="1"/>
              <a:t>kabul</a:t>
            </a:r>
            <a:r>
              <a:rPr lang="en-US" sz="2200" dirty="0"/>
              <a:t> </a:t>
            </a:r>
            <a:r>
              <a:rPr lang="en-US" sz="2200" dirty="0" err="1"/>
              <a:t>ettiği</a:t>
            </a:r>
            <a:r>
              <a:rPr lang="en-US" sz="2200" dirty="0"/>
              <a:t> </a:t>
            </a:r>
            <a:r>
              <a:rPr lang="en-US" sz="2200" dirty="0" err="1"/>
              <a:t>bir</a:t>
            </a:r>
            <a:r>
              <a:rPr lang="en-US" sz="2200" dirty="0"/>
              <a:t> </a:t>
            </a:r>
            <a:r>
              <a:rPr lang="en-US" sz="2200" dirty="0" err="1"/>
              <a:t>mimaride</a:t>
            </a:r>
            <a:r>
              <a:rPr lang="en-US" sz="2200" dirty="0"/>
              <a:t> </a:t>
            </a:r>
            <a:r>
              <a:rPr lang="en-US" sz="2200" dirty="0" err="1"/>
              <a:t>işlemci</a:t>
            </a:r>
            <a:r>
              <a:rPr lang="en-US" sz="2200" dirty="0"/>
              <a:t> </a:t>
            </a:r>
            <a:r>
              <a:rPr lang="en-US" sz="2200" dirty="0" err="1"/>
              <a:t>üretebilmenizi</a:t>
            </a:r>
            <a:r>
              <a:rPr lang="en-US" sz="2200" dirty="0"/>
              <a:t> </a:t>
            </a:r>
            <a:r>
              <a:rPr lang="en-US" sz="2200" dirty="0" err="1"/>
              <a:t>sağlıyor</a:t>
            </a:r>
            <a:r>
              <a:rPr lang="en-US" sz="2200" dirty="0"/>
              <a:t>. </a:t>
            </a:r>
            <a:r>
              <a:rPr lang="en-US" sz="2200" dirty="0" err="1"/>
              <a:t>Çoğu</a:t>
            </a:r>
            <a:r>
              <a:rPr lang="en-US" sz="2200" dirty="0"/>
              <a:t> </a:t>
            </a:r>
            <a:r>
              <a:rPr lang="en-US" sz="2200" dirty="0" err="1"/>
              <a:t>mimariyle</a:t>
            </a:r>
            <a:r>
              <a:rPr lang="en-US" sz="2200" dirty="0"/>
              <a:t> </a:t>
            </a:r>
            <a:r>
              <a:rPr lang="en-US" sz="2200" dirty="0" err="1"/>
              <a:t>benzer</a:t>
            </a:r>
            <a:r>
              <a:rPr lang="en-US" sz="2200" dirty="0"/>
              <a:t> </a:t>
            </a:r>
            <a:r>
              <a:rPr lang="en-US" sz="2200" dirty="0" err="1"/>
              <a:t>komutları</a:t>
            </a:r>
            <a:r>
              <a:rPr lang="en-US" sz="2200" dirty="0"/>
              <a:t> </a:t>
            </a:r>
            <a:r>
              <a:rPr lang="en-US" sz="2200" dirty="0" err="1"/>
              <a:t>yapabilir</a:t>
            </a:r>
            <a:r>
              <a:rPr lang="en-US" sz="2200" dirty="0"/>
              <a:t>. </a:t>
            </a:r>
            <a:r>
              <a:rPr lang="en-US" sz="2200" dirty="0" err="1"/>
              <a:t>Geliştirmesi</a:t>
            </a:r>
            <a:r>
              <a:rPr lang="en-US" sz="2200" dirty="0"/>
              <a:t> </a:t>
            </a:r>
            <a:r>
              <a:rPr lang="en-US" sz="2200" dirty="0" err="1"/>
              <a:t>kolay</a:t>
            </a:r>
            <a:r>
              <a:rPr lang="en-US" sz="2200" dirty="0"/>
              <a:t>, </a:t>
            </a:r>
            <a:r>
              <a:rPr lang="en-US" sz="2200" dirty="0" err="1"/>
              <a:t>maliyeti</a:t>
            </a:r>
            <a:r>
              <a:rPr lang="en-US" sz="2200" dirty="0"/>
              <a:t> </a:t>
            </a:r>
            <a:r>
              <a:rPr lang="en-US" sz="2200" dirty="0" err="1"/>
              <a:t>rakiplerine</a:t>
            </a:r>
            <a:r>
              <a:rPr lang="en-US" sz="2200" dirty="0"/>
              <a:t> </a:t>
            </a:r>
            <a:r>
              <a:rPr lang="en-US" sz="2200" dirty="0" err="1"/>
              <a:t>göre</a:t>
            </a:r>
            <a:r>
              <a:rPr lang="en-US" sz="2200" dirty="0"/>
              <a:t> </a:t>
            </a:r>
            <a:r>
              <a:rPr lang="en-US" sz="2200" dirty="0" err="1"/>
              <a:t>daha</a:t>
            </a:r>
            <a:r>
              <a:rPr lang="en-US" sz="2200" dirty="0"/>
              <a:t> </a:t>
            </a:r>
            <a:r>
              <a:rPr lang="en-US" sz="2200" dirty="0" err="1"/>
              <a:t>ucuzdur</a:t>
            </a:r>
            <a:r>
              <a:rPr lang="en-US" sz="2200" dirty="0"/>
              <a:t>. </a:t>
            </a:r>
            <a:r>
              <a:rPr lang="en-US" sz="2200" dirty="0" err="1"/>
              <a:t>Çoğu</a:t>
            </a:r>
            <a:r>
              <a:rPr lang="en-US" sz="2200" dirty="0"/>
              <a:t> </a:t>
            </a:r>
            <a:r>
              <a:rPr lang="en-US" sz="2200" dirty="0" err="1"/>
              <a:t>komut</a:t>
            </a:r>
            <a:r>
              <a:rPr lang="en-US" sz="2200" dirty="0"/>
              <a:t> </a:t>
            </a:r>
            <a:r>
              <a:rPr lang="en-US" sz="2200" dirty="0" err="1"/>
              <a:t>seti</a:t>
            </a:r>
            <a:r>
              <a:rPr lang="en-US" sz="2200" dirty="0"/>
              <a:t> </a:t>
            </a:r>
            <a:r>
              <a:rPr lang="en-US" sz="2200" dirty="0" err="1"/>
              <a:t>ve</a:t>
            </a:r>
            <a:r>
              <a:rPr lang="en-US" sz="2200" dirty="0"/>
              <a:t> </a:t>
            </a:r>
            <a:r>
              <a:rPr lang="en-US" sz="2200" dirty="0" err="1"/>
              <a:t>yönergeyi</a:t>
            </a:r>
            <a:r>
              <a:rPr lang="en-US" sz="2200" dirty="0"/>
              <a:t> </a:t>
            </a:r>
            <a:r>
              <a:rPr lang="en-US" sz="2200" dirty="0" err="1"/>
              <a:t>destekler</a:t>
            </a:r>
            <a:r>
              <a:rPr lang="en-US" sz="2200" dirty="0"/>
              <a:t>.</a:t>
            </a:r>
            <a:endParaRPr lang="tr-TR" sz="2200" dirty="0"/>
          </a:p>
          <a:p>
            <a:endParaRPr lang="tr-TR" dirty="0"/>
          </a:p>
        </p:txBody>
      </p:sp>
    </p:spTree>
    <p:extLst>
      <p:ext uri="{BB962C8B-B14F-4D97-AF65-F5344CB8AC3E}">
        <p14:creationId xmlns:p14="http://schemas.microsoft.com/office/powerpoint/2010/main" val="273797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C68AB-1D3E-45CF-856C-32DC5CA59649}"/>
              </a:ext>
            </a:extLst>
          </p:cNvPr>
          <p:cNvSpPr>
            <a:spLocks noGrp="1"/>
          </p:cNvSpPr>
          <p:nvPr>
            <p:ph type="title"/>
          </p:nvPr>
        </p:nvSpPr>
        <p:spPr/>
        <p:txBody>
          <a:bodyPr/>
          <a:lstStyle/>
          <a:p>
            <a:r>
              <a:rPr lang="tr-TR" dirty="0"/>
              <a:t>                   Kullanılan Yazılım</a:t>
            </a:r>
          </a:p>
        </p:txBody>
      </p:sp>
      <p:sp>
        <p:nvSpPr>
          <p:cNvPr id="3" name="İçerik Yer Tutucusu 2">
            <a:extLst>
              <a:ext uri="{FF2B5EF4-FFF2-40B4-BE49-F238E27FC236}">
                <a16:creationId xmlns:a16="http://schemas.microsoft.com/office/drawing/2014/main" id="{4043CECC-0F58-4007-9655-227596F5C783}"/>
              </a:ext>
            </a:extLst>
          </p:cNvPr>
          <p:cNvSpPr>
            <a:spLocks noGrp="1"/>
          </p:cNvSpPr>
          <p:nvPr>
            <p:ph idx="1"/>
          </p:nvPr>
        </p:nvSpPr>
        <p:spPr/>
        <p:txBody>
          <a:bodyPr>
            <a:normAutofit/>
          </a:bodyPr>
          <a:lstStyle/>
          <a:p>
            <a:r>
              <a:rPr lang="tr-TR" b="1" dirty="0" err="1"/>
              <a:t>Xilinx</a:t>
            </a:r>
            <a:r>
              <a:rPr lang="tr-TR" b="1" dirty="0"/>
              <a:t> </a:t>
            </a:r>
            <a:r>
              <a:rPr lang="tr-TR" b="1" dirty="0" err="1"/>
              <a:t>Vivado</a:t>
            </a:r>
            <a:r>
              <a:rPr lang="tr-TR" b="1" dirty="0"/>
              <a:t> Design Suite</a:t>
            </a:r>
          </a:p>
          <a:p>
            <a:pPr lvl="1"/>
            <a:r>
              <a:rPr lang="tr-TR" dirty="0"/>
              <a:t>	Tasarımlarımızı yapmak </a:t>
            </a:r>
            <a:r>
              <a:rPr lang="tr-TR" dirty="0" err="1"/>
              <a:t>Xilinx</a:t>
            </a:r>
            <a:r>
              <a:rPr lang="tr-TR" dirty="0"/>
              <a:t> tarafından geliştirilen </a:t>
            </a:r>
            <a:r>
              <a:rPr lang="tr-TR" dirty="0" err="1"/>
              <a:t>Vivado</a:t>
            </a:r>
            <a:r>
              <a:rPr lang="tr-TR" dirty="0"/>
              <a:t> Design Suite yazılımını kullandık. </a:t>
            </a:r>
          </a:p>
          <a:p>
            <a:pPr lvl="1"/>
            <a:r>
              <a:rPr lang="tr-TR" dirty="0"/>
              <a:t>	</a:t>
            </a:r>
            <a:r>
              <a:rPr lang="tr-TR" dirty="0" err="1"/>
              <a:t>Vivado</a:t>
            </a:r>
            <a:r>
              <a:rPr lang="tr-TR" dirty="0"/>
              <a:t> Design Suite, FPGA geliştirme kartları üzerinde çalışmalar yapmak için gerekli olan tasarımı oluşturmak için kullanılmaktadır. </a:t>
            </a:r>
            <a:r>
              <a:rPr lang="tr-TR" dirty="0" err="1"/>
              <a:t>Verilog</a:t>
            </a:r>
            <a:r>
              <a:rPr lang="tr-TR" dirty="0"/>
              <a:t>, </a:t>
            </a:r>
            <a:r>
              <a:rPr lang="tr-TR" dirty="0" err="1"/>
              <a:t>SystemVerilog</a:t>
            </a:r>
            <a:r>
              <a:rPr lang="tr-TR" dirty="0"/>
              <a:t> vb.. donanım tasarım dillerini kullanarak, </a:t>
            </a:r>
            <a:r>
              <a:rPr lang="tr-TR" dirty="0" err="1"/>
              <a:t>FPGA’e</a:t>
            </a:r>
            <a:r>
              <a:rPr lang="tr-TR" dirty="0"/>
              <a:t> </a:t>
            </a:r>
            <a:r>
              <a:rPr lang="tr-TR" dirty="0" err="1"/>
              <a:t>konfigüre</a:t>
            </a:r>
            <a:r>
              <a:rPr lang="tr-TR" dirty="0"/>
              <a:t> edilebilecek tasarım dosyası oluşturur.</a:t>
            </a:r>
          </a:p>
        </p:txBody>
      </p:sp>
    </p:spTree>
    <p:extLst>
      <p:ext uri="{BB962C8B-B14F-4D97-AF65-F5344CB8AC3E}">
        <p14:creationId xmlns:p14="http://schemas.microsoft.com/office/powerpoint/2010/main" val="168920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6C39203-62A1-4927-A002-DE10E5EDF5C5}"/>
              </a:ext>
            </a:extLst>
          </p:cNvPr>
          <p:cNvSpPr>
            <a:spLocks noGrp="1"/>
          </p:cNvSpPr>
          <p:nvPr>
            <p:ph type="title"/>
          </p:nvPr>
        </p:nvSpPr>
        <p:spPr/>
        <p:txBody>
          <a:bodyPr/>
          <a:lstStyle/>
          <a:p>
            <a:r>
              <a:rPr lang="tr-TR" dirty="0"/>
              <a:t>		Tasarım Gereksinimleri</a:t>
            </a:r>
            <a:endParaRPr lang="en-US" dirty="0"/>
          </a:p>
        </p:txBody>
      </p:sp>
      <p:sp>
        <p:nvSpPr>
          <p:cNvPr id="3" name="İçerik Yer Tutucusu 2">
            <a:extLst>
              <a:ext uri="{FF2B5EF4-FFF2-40B4-BE49-F238E27FC236}">
                <a16:creationId xmlns:a16="http://schemas.microsoft.com/office/drawing/2014/main" id="{4B485953-D27B-485B-A494-E21CACE0BB86}"/>
              </a:ext>
            </a:extLst>
          </p:cNvPr>
          <p:cNvSpPr>
            <a:spLocks noGrp="1"/>
          </p:cNvSpPr>
          <p:nvPr>
            <p:ph idx="1"/>
          </p:nvPr>
        </p:nvSpPr>
        <p:spPr/>
        <p:txBody>
          <a:bodyPr/>
          <a:lstStyle/>
          <a:p>
            <a:r>
              <a:rPr lang="tr-TR" dirty="0"/>
              <a:t>Tepe modülü olarak </a:t>
            </a:r>
            <a:r>
              <a:rPr lang="tr-TR" dirty="0" err="1"/>
              <a:t>riscv_core</a:t>
            </a:r>
            <a:r>
              <a:rPr lang="tr-TR" dirty="0"/>
              <a:t> dosyası bulunmaktadır bu dosyanın içerisinde </a:t>
            </a:r>
            <a:r>
              <a:rPr lang="tr-TR" dirty="0" err="1"/>
              <a:t>alu</a:t>
            </a:r>
            <a:r>
              <a:rPr lang="tr-TR" dirty="0"/>
              <a:t> ve </a:t>
            </a:r>
            <a:r>
              <a:rPr lang="tr-TR" dirty="0" err="1"/>
              <a:t>instruction_decoder</a:t>
            </a:r>
            <a:r>
              <a:rPr lang="tr-TR" dirty="0"/>
              <a:t> modülleri bulunmaktadır.</a:t>
            </a:r>
          </a:p>
          <a:p>
            <a:r>
              <a:rPr lang="tr-TR" dirty="0"/>
              <a:t>Simülasyon başlığının altında da </a:t>
            </a:r>
            <a:r>
              <a:rPr lang="tr-TR" dirty="0" err="1"/>
              <a:t>tb_top</a:t>
            </a:r>
            <a:r>
              <a:rPr lang="tr-TR" dirty="0"/>
              <a:t> simülasyon dosyası bulunmaktadır bu dosyada içerisinde </a:t>
            </a:r>
            <a:r>
              <a:rPr lang="tr-TR" dirty="0" err="1"/>
              <a:t>riscv_core'u</a:t>
            </a:r>
            <a:r>
              <a:rPr lang="tr-TR" dirty="0"/>
              <a:t> test edecek çeşitli kod parçacıkları içermektedir.</a:t>
            </a:r>
            <a:endParaRPr lang="en-US" dirty="0"/>
          </a:p>
        </p:txBody>
      </p:sp>
    </p:spTree>
    <p:extLst>
      <p:ext uri="{BB962C8B-B14F-4D97-AF65-F5344CB8AC3E}">
        <p14:creationId xmlns:p14="http://schemas.microsoft.com/office/powerpoint/2010/main" val="158197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0B609C8-51FD-44B9-9915-D93784BB3D1C}"/>
              </a:ext>
            </a:extLst>
          </p:cNvPr>
          <p:cNvPicPr>
            <a:picLocks noGrp="1" noChangeAspect="1"/>
          </p:cNvPicPr>
          <p:nvPr>
            <p:ph idx="1"/>
          </p:nvPr>
        </p:nvPicPr>
        <p:blipFill>
          <a:blip r:embed="rId2"/>
          <a:stretch>
            <a:fillRect/>
          </a:stretch>
        </p:blipFill>
        <p:spPr>
          <a:xfrm>
            <a:off x="1287262" y="488272"/>
            <a:ext cx="9761737" cy="5312673"/>
          </a:xfrm>
        </p:spPr>
      </p:pic>
    </p:spTree>
    <p:extLst>
      <p:ext uri="{BB962C8B-B14F-4D97-AF65-F5344CB8AC3E}">
        <p14:creationId xmlns:p14="http://schemas.microsoft.com/office/powerpoint/2010/main" val="413327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B547D-1BBB-4D61-817B-54550C31FD0F}"/>
              </a:ext>
            </a:extLst>
          </p:cNvPr>
          <p:cNvSpPr>
            <a:spLocks noGrp="1"/>
          </p:cNvSpPr>
          <p:nvPr>
            <p:ph type="title"/>
          </p:nvPr>
        </p:nvSpPr>
        <p:spPr>
          <a:xfrm>
            <a:off x="1142999" y="757525"/>
            <a:ext cx="9905999" cy="1360898"/>
          </a:xfrm>
        </p:spPr>
        <p:txBody>
          <a:bodyPr/>
          <a:lstStyle/>
          <a:p>
            <a:r>
              <a:rPr lang="tr-TR" dirty="0"/>
              <a:t>		  Tasarlanacak Modüller</a:t>
            </a:r>
          </a:p>
        </p:txBody>
      </p:sp>
      <p:sp>
        <p:nvSpPr>
          <p:cNvPr id="3" name="İçerik Yer Tutucusu 2">
            <a:extLst>
              <a:ext uri="{FF2B5EF4-FFF2-40B4-BE49-F238E27FC236}">
                <a16:creationId xmlns:a16="http://schemas.microsoft.com/office/drawing/2014/main" id="{4CF37809-DC8F-4965-A3E2-D4714C276446}"/>
              </a:ext>
            </a:extLst>
          </p:cNvPr>
          <p:cNvSpPr>
            <a:spLocks noGrp="1"/>
          </p:cNvSpPr>
          <p:nvPr>
            <p:ph idx="1"/>
          </p:nvPr>
        </p:nvSpPr>
        <p:spPr>
          <a:xfrm>
            <a:off x="1143000" y="2332026"/>
            <a:ext cx="9905999" cy="3846832"/>
          </a:xfrm>
        </p:spPr>
        <p:txBody>
          <a:bodyPr>
            <a:normAutofit fontScale="92500" lnSpcReduction="20000"/>
          </a:bodyPr>
          <a:lstStyle/>
          <a:p>
            <a:r>
              <a:rPr lang="tr-TR" sz="2400" b="1" dirty="0"/>
              <a:t>ALU( </a:t>
            </a:r>
            <a:r>
              <a:rPr lang="en-US" sz="2400" b="1" dirty="0"/>
              <a:t>Arithmetic Logic Unit</a:t>
            </a:r>
            <a:r>
              <a:rPr lang="tr-TR" sz="2400" b="1" dirty="0"/>
              <a:t> ) </a:t>
            </a:r>
            <a:r>
              <a:rPr lang="tr-TR" sz="2400" dirty="0"/>
              <a:t>:</a:t>
            </a:r>
          </a:p>
          <a:p>
            <a:pPr lvl="1"/>
            <a:r>
              <a:rPr lang="tr-TR" sz="2100" dirty="0"/>
              <a:t>	ALU, aritmetik ve mantık işlemlerini gerçekleştiren bir dijital devredir. ALU en basit işlemi gerçekleştiren mikro denetleyiciden, en karmaşık mikroişlemciye sahip bir bilgisayara kadar tüm işlemcilerin yapıtaşıdır. Toplama, çıkartma ve çarpma, gelen operasyon koduna göre işlemleri gerçekleştirip ACC saklayıcısına yazmaktadır.</a:t>
            </a:r>
            <a:endParaRPr lang="tr-TR" sz="2400" dirty="0"/>
          </a:p>
          <a:p>
            <a:r>
              <a:rPr lang="tr-TR" sz="2400" b="1" dirty="0" err="1"/>
              <a:t>Instruction</a:t>
            </a:r>
            <a:r>
              <a:rPr lang="tr-TR" sz="2400" b="1" dirty="0"/>
              <a:t> </a:t>
            </a:r>
            <a:r>
              <a:rPr lang="tr-TR" sz="2400" b="1" dirty="0" err="1"/>
              <a:t>Decoder</a:t>
            </a:r>
            <a:r>
              <a:rPr lang="tr-TR" sz="2400" b="1" dirty="0"/>
              <a:t> </a:t>
            </a:r>
            <a:r>
              <a:rPr lang="tr-TR" sz="2400" dirty="0"/>
              <a:t>:</a:t>
            </a:r>
          </a:p>
          <a:p>
            <a:pPr lvl="1"/>
            <a:r>
              <a:rPr lang="tr-TR" sz="2100" dirty="0"/>
              <a:t>	İşlemciye gönderilen komutların çözülüp işlenmesini sağlayan bu birim aynı zamandan komutların ne anlama geldiğini de tanımlar. İşlemini tamamladıktan sonra gerekli bilgiler diğer bileşenlere gönderilir ve istenilen işlem gerçekleşir.</a:t>
            </a:r>
          </a:p>
          <a:p>
            <a:pPr marL="0" indent="0">
              <a:buNone/>
            </a:pPr>
            <a:endParaRPr lang="tr-TR" dirty="0"/>
          </a:p>
          <a:p>
            <a:pPr lvl="1"/>
            <a:r>
              <a:rPr lang="tr-TR" dirty="0"/>
              <a:t>	</a:t>
            </a:r>
          </a:p>
        </p:txBody>
      </p:sp>
    </p:spTree>
    <p:extLst>
      <p:ext uri="{BB962C8B-B14F-4D97-AF65-F5344CB8AC3E}">
        <p14:creationId xmlns:p14="http://schemas.microsoft.com/office/powerpoint/2010/main" val="223128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E3269C2-F8D4-4C90-8B97-84A295DE1D14}"/>
              </a:ext>
            </a:extLst>
          </p:cNvPr>
          <p:cNvSpPr>
            <a:spLocks noGrp="1"/>
          </p:cNvSpPr>
          <p:nvPr>
            <p:ph type="title"/>
          </p:nvPr>
        </p:nvSpPr>
        <p:spPr>
          <a:xfrm>
            <a:off x="308498" y="677627"/>
            <a:ext cx="9905999" cy="1360898"/>
          </a:xfrm>
        </p:spPr>
        <p:txBody>
          <a:bodyPr/>
          <a:lstStyle/>
          <a:p>
            <a:pPr algn="ctr"/>
            <a:r>
              <a:rPr lang="tr-TR" dirty="0"/>
              <a:t>	   ALU ( </a:t>
            </a:r>
            <a:r>
              <a:rPr lang="tr-TR" dirty="0" err="1"/>
              <a:t>Arithmetic</a:t>
            </a:r>
            <a:r>
              <a:rPr lang="tr-TR" dirty="0"/>
              <a:t> </a:t>
            </a:r>
            <a:r>
              <a:rPr lang="tr-TR" dirty="0" err="1"/>
              <a:t>Logic</a:t>
            </a:r>
            <a:r>
              <a:rPr lang="tr-TR" dirty="0"/>
              <a:t> </a:t>
            </a:r>
            <a:r>
              <a:rPr lang="tr-TR" dirty="0" err="1"/>
              <a:t>Unit</a:t>
            </a:r>
            <a:r>
              <a:rPr lang="tr-TR" dirty="0"/>
              <a:t> ) </a:t>
            </a:r>
            <a:endParaRPr lang="en-US" dirty="0"/>
          </a:p>
        </p:txBody>
      </p:sp>
      <p:sp>
        <p:nvSpPr>
          <p:cNvPr id="3" name="İçerik Yer Tutucusu 2">
            <a:extLst>
              <a:ext uri="{FF2B5EF4-FFF2-40B4-BE49-F238E27FC236}">
                <a16:creationId xmlns:a16="http://schemas.microsoft.com/office/drawing/2014/main" id="{136080BD-AA17-4EFA-A8AA-593CC6D486BE}"/>
              </a:ext>
            </a:extLst>
          </p:cNvPr>
          <p:cNvSpPr>
            <a:spLocks noGrp="1"/>
          </p:cNvSpPr>
          <p:nvPr>
            <p:ph idx="1"/>
          </p:nvPr>
        </p:nvSpPr>
        <p:spPr/>
        <p:txBody>
          <a:bodyPr/>
          <a:lstStyle/>
          <a:p>
            <a:r>
              <a:rPr lang="en-US" dirty="0" err="1"/>
              <a:t>İşlemcinin</a:t>
            </a:r>
            <a:r>
              <a:rPr lang="en-US" dirty="0"/>
              <a:t> </a:t>
            </a:r>
            <a:r>
              <a:rPr lang="en-US" dirty="0" err="1"/>
              <a:t>ALU’sunun</a:t>
            </a:r>
            <a:r>
              <a:rPr lang="en-US" dirty="0"/>
              <a:t> </a:t>
            </a:r>
            <a:r>
              <a:rPr lang="en-US" dirty="0" err="1"/>
              <a:t>destekleyeceği</a:t>
            </a:r>
            <a:r>
              <a:rPr lang="en-US" dirty="0"/>
              <a:t> 11 </a:t>
            </a:r>
            <a:r>
              <a:rPr lang="en-US" dirty="0" err="1"/>
              <a:t>adet</a:t>
            </a:r>
            <a:r>
              <a:rPr lang="en-US" dirty="0"/>
              <a:t> </a:t>
            </a:r>
            <a:r>
              <a:rPr lang="en-US" dirty="0" err="1"/>
              <a:t>işlem</a:t>
            </a:r>
            <a:r>
              <a:rPr lang="en-US" dirty="0"/>
              <a:t> </a:t>
            </a:r>
            <a:r>
              <a:rPr lang="en-US" dirty="0" err="1"/>
              <a:t>vardır</a:t>
            </a:r>
            <a:r>
              <a:rPr lang="en-US" dirty="0"/>
              <a:t>. Bu </a:t>
            </a:r>
            <a:r>
              <a:rPr lang="en-US" dirty="0" err="1"/>
              <a:t>işlemlerden</a:t>
            </a:r>
            <a:r>
              <a:rPr lang="en-US" dirty="0"/>
              <a:t> </a:t>
            </a:r>
            <a:r>
              <a:rPr lang="en-US" dirty="0" err="1"/>
              <a:t>hangisinin</a:t>
            </a:r>
            <a:r>
              <a:rPr lang="en-US" dirty="0"/>
              <a:t> </a:t>
            </a:r>
            <a:r>
              <a:rPr lang="en-US" dirty="0" err="1"/>
              <a:t>yapılacağı</a:t>
            </a:r>
            <a:r>
              <a:rPr lang="en-US" dirty="0"/>
              <a:t> </a:t>
            </a:r>
            <a:r>
              <a:rPr lang="en-US" dirty="0" err="1"/>
              <a:t>alu_function</a:t>
            </a:r>
            <a:r>
              <a:rPr lang="en-US" dirty="0"/>
              <a:t> </a:t>
            </a:r>
            <a:r>
              <a:rPr lang="en-US" dirty="0" err="1"/>
              <a:t>girişinden</a:t>
            </a:r>
            <a:r>
              <a:rPr lang="en-US" dirty="0"/>
              <a:t> </a:t>
            </a:r>
            <a:r>
              <a:rPr lang="en-US" dirty="0" err="1"/>
              <a:t>gelmektedir</a:t>
            </a:r>
            <a:r>
              <a:rPr lang="en-US" dirty="0"/>
              <a:t>. </a:t>
            </a:r>
            <a:r>
              <a:rPr lang="en-US" dirty="0" err="1"/>
              <a:t>İşlemlere</a:t>
            </a:r>
            <a:r>
              <a:rPr lang="en-US" dirty="0"/>
              <a:t> </a:t>
            </a:r>
            <a:r>
              <a:rPr lang="en-US" dirty="0" err="1"/>
              <a:t>göre</a:t>
            </a:r>
            <a:r>
              <a:rPr lang="en-US" dirty="0"/>
              <a:t> a </a:t>
            </a:r>
            <a:r>
              <a:rPr lang="en-US" dirty="0" err="1"/>
              <a:t>ve</a:t>
            </a:r>
            <a:r>
              <a:rPr lang="en-US" dirty="0"/>
              <a:t> b </a:t>
            </a:r>
            <a:r>
              <a:rPr lang="en-US" dirty="0" err="1"/>
              <a:t>sayıları</a:t>
            </a:r>
            <a:r>
              <a:rPr lang="en-US" dirty="0"/>
              <a:t>, result </a:t>
            </a:r>
            <a:r>
              <a:rPr lang="en-US" dirty="0" err="1"/>
              <a:t>isminde</a:t>
            </a:r>
            <a:r>
              <a:rPr lang="en-US" dirty="0"/>
              <a:t> </a:t>
            </a:r>
            <a:r>
              <a:rPr lang="en-US" dirty="0" err="1"/>
              <a:t>sonuç</a:t>
            </a:r>
            <a:r>
              <a:rPr lang="en-US" dirty="0"/>
              <a:t> </a:t>
            </a:r>
            <a:r>
              <a:rPr lang="en-US" dirty="0" err="1"/>
              <a:t>çıkışı</a:t>
            </a:r>
            <a:r>
              <a:rPr lang="en-US" dirty="0"/>
              <a:t> </a:t>
            </a:r>
            <a:r>
              <a:rPr lang="en-US" dirty="0" err="1"/>
              <a:t>ve</a:t>
            </a:r>
            <a:r>
              <a:rPr lang="en-US" dirty="0"/>
              <a:t> </a:t>
            </a:r>
            <a:r>
              <a:rPr lang="en-US" dirty="0" err="1"/>
              <a:t>sonuç</a:t>
            </a:r>
            <a:r>
              <a:rPr lang="en-US" dirty="0"/>
              <a:t> </a:t>
            </a:r>
            <a:r>
              <a:rPr lang="en-US" dirty="0" err="1"/>
              <a:t>eğer</a:t>
            </a:r>
            <a:r>
              <a:rPr lang="en-US" dirty="0"/>
              <a:t> </a:t>
            </a:r>
            <a:r>
              <a:rPr lang="en-US" dirty="0" err="1"/>
              <a:t>sıfır</a:t>
            </a:r>
            <a:r>
              <a:rPr lang="en-US" dirty="0"/>
              <a:t> </a:t>
            </a:r>
            <a:r>
              <a:rPr lang="en-US" dirty="0" err="1"/>
              <a:t>ise</a:t>
            </a:r>
            <a:r>
              <a:rPr lang="en-US" dirty="0"/>
              <a:t>, </a:t>
            </a:r>
            <a:r>
              <a:rPr lang="en-US" dirty="0" err="1"/>
              <a:t>ayrı</a:t>
            </a:r>
            <a:r>
              <a:rPr lang="en-US" dirty="0"/>
              <a:t> </a:t>
            </a:r>
            <a:r>
              <a:rPr lang="en-US" dirty="0" err="1"/>
              <a:t>bir</a:t>
            </a:r>
            <a:r>
              <a:rPr lang="en-US" dirty="0"/>
              <a:t> </a:t>
            </a:r>
            <a:r>
              <a:rPr lang="en-US" dirty="0" err="1"/>
              <a:t>çıkış</a:t>
            </a:r>
            <a:r>
              <a:rPr lang="en-US" dirty="0"/>
              <a:t> </a:t>
            </a:r>
            <a:r>
              <a:rPr lang="en-US" dirty="0" err="1"/>
              <a:t>olarak</a:t>
            </a:r>
            <a:r>
              <a:rPr lang="en-US" dirty="0"/>
              <a:t> </a:t>
            </a:r>
            <a:r>
              <a:rPr lang="en-US" dirty="0" err="1"/>
              <a:t>sonucun</a:t>
            </a:r>
            <a:r>
              <a:rPr lang="en-US" dirty="0"/>
              <a:t> </a:t>
            </a:r>
            <a:r>
              <a:rPr lang="en-US" dirty="0" err="1"/>
              <a:t>sıfır</a:t>
            </a:r>
            <a:r>
              <a:rPr lang="en-US" dirty="0"/>
              <a:t> </a:t>
            </a:r>
            <a:r>
              <a:rPr lang="en-US" dirty="0" err="1"/>
              <a:t>olması</a:t>
            </a:r>
            <a:r>
              <a:rPr lang="en-US" dirty="0"/>
              <a:t> </a:t>
            </a:r>
            <a:r>
              <a:rPr lang="en-US" dirty="0" err="1"/>
              <a:t>durumunda</a:t>
            </a:r>
            <a:r>
              <a:rPr lang="en-US" dirty="0"/>
              <a:t> 1 </a:t>
            </a:r>
            <a:r>
              <a:rPr lang="en-US" dirty="0" err="1"/>
              <a:t>olan</a:t>
            </a:r>
            <a:r>
              <a:rPr lang="en-US" dirty="0"/>
              <a:t> </a:t>
            </a:r>
            <a:r>
              <a:rPr lang="en-US" dirty="0" err="1"/>
              <a:t>bir</a:t>
            </a:r>
            <a:r>
              <a:rPr lang="en-US" dirty="0"/>
              <a:t> </a:t>
            </a:r>
            <a:r>
              <a:rPr lang="en-US" dirty="0" err="1"/>
              <a:t>çıktı</a:t>
            </a:r>
            <a:r>
              <a:rPr lang="en-US" dirty="0"/>
              <a:t> </a:t>
            </a:r>
            <a:r>
              <a:rPr lang="en-US" dirty="0" err="1"/>
              <a:t>vardır</a:t>
            </a:r>
            <a:r>
              <a:rPr lang="en-US" dirty="0"/>
              <a:t>.</a:t>
            </a:r>
          </a:p>
        </p:txBody>
      </p:sp>
    </p:spTree>
    <p:extLst>
      <p:ext uri="{BB962C8B-B14F-4D97-AF65-F5344CB8AC3E}">
        <p14:creationId xmlns:p14="http://schemas.microsoft.com/office/powerpoint/2010/main" val="346622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11B6E7F4-A90A-4994-9311-052CC8E1CF96}"/>
              </a:ext>
            </a:extLst>
          </p:cNvPr>
          <p:cNvPicPr>
            <a:picLocks noGrp="1" noChangeAspect="1"/>
          </p:cNvPicPr>
          <p:nvPr>
            <p:ph idx="1"/>
          </p:nvPr>
        </p:nvPicPr>
        <p:blipFill>
          <a:blip r:embed="rId2"/>
          <a:stretch>
            <a:fillRect/>
          </a:stretch>
        </p:blipFill>
        <p:spPr>
          <a:xfrm>
            <a:off x="2024237" y="2751165"/>
            <a:ext cx="3642676" cy="2716567"/>
          </a:xfrm>
        </p:spPr>
      </p:pic>
      <p:sp>
        <p:nvSpPr>
          <p:cNvPr id="4" name="Unvan 1">
            <a:extLst>
              <a:ext uri="{FF2B5EF4-FFF2-40B4-BE49-F238E27FC236}">
                <a16:creationId xmlns:a16="http://schemas.microsoft.com/office/drawing/2014/main" id="{857BF9E6-A524-4CBA-9C41-90B37D803665}"/>
              </a:ext>
            </a:extLst>
          </p:cNvPr>
          <p:cNvSpPr>
            <a:spLocks noGrp="1"/>
          </p:cNvSpPr>
          <p:nvPr>
            <p:ph type="title"/>
          </p:nvPr>
        </p:nvSpPr>
        <p:spPr>
          <a:xfrm>
            <a:off x="1143000" y="828547"/>
            <a:ext cx="9905999" cy="1360898"/>
          </a:xfrm>
        </p:spPr>
        <p:txBody>
          <a:bodyPr>
            <a:normAutofit/>
          </a:bodyPr>
          <a:lstStyle/>
          <a:p>
            <a:r>
              <a:rPr lang="tr-TR" sz="2400" dirty="0"/>
              <a:t>Aşağıda ALU ünitesinin giriş çıkış sinyalleri ve </a:t>
            </a:r>
            <a:r>
              <a:rPr lang="tr-TR" sz="2400" dirty="0" err="1"/>
              <a:t>ALU’nun</a:t>
            </a:r>
            <a:r>
              <a:rPr lang="tr-TR" sz="2400" dirty="0"/>
              <a:t> desteklediği işlemlerin tablosu mevcuttur.</a:t>
            </a:r>
            <a:br>
              <a:rPr lang="tr-TR" sz="1800" dirty="0"/>
            </a:br>
            <a:endParaRPr lang="en-US" sz="1800" dirty="0"/>
          </a:p>
        </p:txBody>
      </p:sp>
      <p:pic>
        <p:nvPicPr>
          <p:cNvPr id="8" name="Resim 7">
            <a:extLst>
              <a:ext uri="{FF2B5EF4-FFF2-40B4-BE49-F238E27FC236}">
                <a16:creationId xmlns:a16="http://schemas.microsoft.com/office/drawing/2014/main" id="{5087A440-31B4-43BC-99AA-70519F106BEF}"/>
              </a:ext>
            </a:extLst>
          </p:cNvPr>
          <p:cNvPicPr>
            <a:picLocks noChangeAspect="1"/>
          </p:cNvPicPr>
          <p:nvPr/>
        </p:nvPicPr>
        <p:blipFill>
          <a:blip r:embed="rId3"/>
          <a:stretch>
            <a:fillRect/>
          </a:stretch>
        </p:blipFill>
        <p:spPr>
          <a:xfrm>
            <a:off x="6525088" y="2189445"/>
            <a:ext cx="3151572" cy="3840008"/>
          </a:xfrm>
          <a:prstGeom prst="rect">
            <a:avLst/>
          </a:prstGeom>
        </p:spPr>
      </p:pic>
    </p:spTree>
    <p:extLst>
      <p:ext uri="{BB962C8B-B14F-4D97-AF65-F5344CB8AC3E}">
        <p14:creationId xmlns:p14="http://schemas.microsoft.com/office/powerpoint/2010/main" val="4206388166"/>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TM04033919[[fn=Devre]]</Template>
  <TotalTime>519</TotalTime>
  <Words>526</Words>
  <Application>Microsoft Office PowerPoint</Application>
  <PresentationFormat>Geniş ekran</PresentationFormat>
  <Paragraphs>42</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Walbaum Display</vt:lpstr>
      <vt:lpstr>RegattaVTI</vt:lpstr>
      <vt:lpstr>Rısc-v tabanlı İŞLEMCİ TASARIMI </vt:lpstr>
      <vt:lpstr>   Proje’nin Tanımı ve Amacı</vt:lpstr>
      <vt:lpstr>       RISC-V Nedir?</vt:lpstr>
      <vt:lpstr>                   Kullanılan Yazılım</vt:lpstr>
      <vt:lpstr>  Tasarım Gereksinimleri</vt:lpstr>
      <vt:lpstr>PowerPoint Sunusu</vt:lpstr>
      <vt:lpstr>    Tasarlanacak Modüller</vt:lpstr>
      <vt:lpstr>    ALU ( Arithmetic Logic Unit ) </vt:lpstr>
      <vt:lpstr>Aşağıda ALU ünitesinin giriş çıkış sinyalleri ve ALU’nun desteklediği işlemlerin tablosu mevcuttur. </vt:lpstr>
      <vt:lpstr>Projede tasarladığımız ALU</vt:lpstr>
      <vt:lpstr>     Instruction Decoder</vt:lpstr>
      <vt:lpstr>       Instruction Decoder</vt:lpstr>
      <vt:lpstr>Proje Testi ve Simülasyon </vt:lpstr>
      <vt:lpstr>Proje Testi ve Simülasyon </vt:lpstr>
      <vt:lpstr>Proje Testi ve Simülasyon </vt:lpstr>
      <vt:lpstr>Sonuçlar ve Kazanımlar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FBUCPU İŞLEMCİ TASARIMI</dc:title>
  <dc:creator>Bumin Kaan DEMİR</dc:creator>
  <cp:lastModifiedBy>Muhammet Emin Öztürk</cp:lastModifiedBy>
  <cp:revision>29</cp:revision>
  <dcterms:created xsi:type="dcterms:W3CDTF">2021-12-29T18:56:40Z</dcterms:created>
  <dcterms:modified xsi:type="dcterms:W3CDTF">2022-05-09T15:55:51Z</dcterms:modified>
</cp:coreProperties>
</file>