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8" r:id="rId4"/>
    <p:sldId id="258" r:id="rId5"/>
    <p:sldId id="259" r:id="rId6"/>
    <p:sldId id="261" r:id="rId7"/>
    <p:sldId id="260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321" r:id="rId16"/>
    <p:sldId id="322" r:id="rId17"/>
    <p:sldId id="277" r:id="rId18"/>
    <p:sldId id="278" r:id="rId19"/>
    <p:sldId id="280" r:id="rId20"/>
    <p:sldId id="281" r:id="rId21"/>
    <p:sldId id="291" r:id="rId22"/>
    <p:sldId id="282" r:id="rId23"/>
    <p:sldId id="283" r:id="rId24"/>
    <p:sldId id="285" r:id="rId25"/>
    <p:sldId id="287" r:id="rId26"/>
    <p:sldId id="288" r:id="rId27"/>
    <p:sldId id="290" r:id="rId28"/>
    <p:sldId id="292" r:id="rId29"/>
    <p:sldId id="289" r:id="rId30"/>
    <p:sldId id="300" r:id="rId31"/>
    <p:sldId id="301" r:id="rId32"/>
    <p:sldId id="302" r:id="rId33"/>
    <p:sldId id="304" r:id="rId34"/>
    <p:sldId id="293" r:id="rId35"/>
    <p:sldId id="32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3" autoAdjust="0"/>
    <p:restoredTop sz="83423" autoAdjust="0"/>
  </p:normalViewPr>
  <p:slideViewPr>
    <p:cSldViewPr snapToGrid="0">
      <p:cViewPr varScale="1">
        <p:scale>
          <a:sx n="60" d="100"/>
          <a:sy n="60" d="100"/>
        </p:scale>
        <p:origin x="-117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소프트웨어 구조 예시</a:t>
            </a:r>
          </a:p>
          <a:p>
            <a:r>
              <a:rPr lang="ko-KR" altLang="en-US" dirty="0" smtClean="0"/>
              <a:t>사용자</a:t>
            </a:r>
            <a:r>
              <a:rPr lang="en-US" altLang="ko-KR" dirty="0" smtClean="0"/>
              <a:t>&lt;-&gt;</a:t>
            </a:r>
            <a:r>
              <a:rPr lang="ko-KR" altLang="en-US" dirty="0" smtClean="0"/>
              <a:t>응용 소프트웨어</a:t>
            </a:r>
            <a:r>
              <a:rPr lang="en-US" altLang="ko-KR" dirty="0" smtClean="0"/>
              <a:t>&lt;-&gt;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&lt;-&gt;</a:t>
            </a:r>
            <a:r>
              <a:rPr lang="ko-KR" altLang="en-US" dirty="0" smtClean="0"/>
              <a:t>하드웨어</a:t>
            </a:r>
          </a:p>
          <a:p>
            <a:r>
              <a:rPr lang="ko-KR" altLang="en-US" dirty="0" err="1" smtClean="0"/>
              <a:t>빈칸넣기</a:t>
            </a:r>
            <a:r>
              <a:rPr lang="ko-KR" altLang="en-US" dirty="0" smtClean="0"/>
              <a:t> 형식으로 </a:t>
            </a:r>
            <a:r>
              <a:rPr lang="ko-KR" altLang="en-US" dirty="0" err="1" smtClean="0"/>
              <a:t>문제나옴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C8931-3F30-4438-BEDA-F2EA4798D5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3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소프트웨어 분야</a:t>
            </a:r>
          </a:p>
          <a:p>
            <a:r>
              <a:rPr lang="ko-KR" altLang="en-US" dirty="0" smtClean="0"/>
              <a:t>응용 소프트웨어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오피스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시스템 소프트웨어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드라이버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시험에 나옴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 분야를 쓰고 각 분야에 해당하는 예시를 들어라</a:t>
            </a:r>
            <a:r>
              <a:rPr lang="en-US" altLang="ko-KR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C8931-3F30-4438-BEDA-F2EA4798D5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A%B3%B5%ED%95%9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FP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_%EC%A0%80%EC%9E%A5%EC%9E%A5%EC%B9%9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C%BB%B4%ED%93%A8%ED%84%B0_%ED%94%84%EB%A1%9C%EA%B7%B8%EB%9E%A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</a:t>
            </a:r>
            <a:r>
              <a:rPr lang="ko-KR" altLang="en-US" dirty="0" smtClean="0"/>
              <a:t>학문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>
                <a:hlinkClick r:id="rId2" tooltip="공학"/>
              </a:rPr>
              <a:t>공학</a:t>
            </a:r>
            <a:r>
              <a:rPr lang="ko-KR" altLang="en-US" dirty="0"/>
              <a:t>을 소프트웨어에 적용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 : https://ko.wikipedia.org/wiki/</a:t>
            </a:r>
            <a:r>
              <a:rPr lang="ko-KR" altLang="en-US" dirty="0" smtClean="0"/>
              <a:t>소프트웨어공학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82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1941</a:t>
            </a:r>
            <a:r>
              <a:rPr lang="ko-KR" altLang="en-US" dirty="0"/>
              <a:t>년 </a:t>
            </a:r>
            <a:r>
              <a:rPr lang="ko-KR" altLang="en-US" dirty="0" smtClean="0"/>
              <a:t>최초 디지털</a:t>
            </a:r>
            <a:r>
              <a:rPr lang="ko-KR" altLang="en-US" dirty="0"/>
              <a:t> </a:t>
            </a:r>
            <a:r>
              <a:rPr lang="ko-KR" altLang="en-US" dirty="0" smtClean="0">
                <a:hlinkClick r:id="rId2" tooltip="컴퓨터"/>
              </a:rPr>
              <a:t>컴퓨터</a:t>
            </a:r>
            <a:r>
              <a:rPr lang="ko-KR" altLang="en-US" dirty="0" smtClean="0"/>
              <a:t>의 연산 </a:t>
            </a:r>
            <a:r>
              <a:rPr lang="ko-KR" altLang="en-US" dirty="0"/>
              <a:t>명령은 배선으로 </a:t>
            </a:r>
            <a:r>
              <a:rPr lang="ko-KR" altLang="en-US" dirty="0" smtClean="0"/>
              <a:t>주어짐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유연하지 못한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프로그램 내장 방식으로 발전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 : https://ko.wikipedia.org/wiki/</a:t>
            </a:r>
            <a:r>
              <a:rPr lang="ko-KR" altLang="en-US" dirty="0" smtClean="0"/>
              <a:t>소프트웨어공학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97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소프트웨어 공학의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목적의 다변화에 따라 변화 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방식은 버려지거나 장점만 취해 새로운 방식으로 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필요한가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효율적으로 소프트웨어를 개발하기 위함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042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 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08431" y="1895888"/>
            <a:ext cx="5903350" cy="2677131"/>
            <a:chOff x="1219200" y="1866900"/>
            <a:chExt cx="9944100" cy="4400550"/>
          </a:xfrm>
        </p:grpSpPr>
        <p:sp>
          <p:nvSpPr>
            <p:cNvPr id="4" name="직사각형 3"/>
            <p:cNvSpPr/>
            <p:nvPr/>
          </p:nvSpPr>
          <p:spPr>
            <a:xfrm>
              <a:off x="1219200" y="1866900"/>
              <a:ext cx="3086100" cy="4400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90650" y="2000250"/>
              <a:ext cx="2743200" cy="365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266950" y="5810250"/>
              <a:ext cx="971550" cy="3238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0" name="Picture 2" descr="클래시 로얄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650" y="2018843"/>
              <a:ext cx="2743200" cy="365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4648200" y="1866900"/>
              <a:ext cx="3086100" cy="4400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9650" y="2000250"/>
              <a:ext cx="2743200" cy="365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695950" y="5810250"/>
              <a:ext cx="971550" cy="3238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클래시 로얄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650" y="2018843"/>
              <a:ext cx="2743200" cy="365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8077200" y="1866900"/>
              <a:ext cx="3086100" cy="4400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48650" y="2000250"/>
              <a:ext cx="2743200" cy="365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9124950" y="5810250"/>
              <a:ext cx="971550" cy="3238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 descr="클래시 로얄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8650" y="2018843"/>
              <a:ext cx="2743200" cy="365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143500" y="3048000"/>
              <a:ext cx="228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298537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53681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3575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2184487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08825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58719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5239631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463969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13863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8294775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8537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27488" y="611425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56439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340148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14356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64519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18547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45505" y="1466592"/>
            <a:ext cx="641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단순한 메모리 관리 잘못으로 인한 출시 연기</a:t>
            </a:r>
            <a:endParaRPr lang="en-US" altLang="ko-KR" dirty="0"/>
          </a:p>
        </p:txBody>
      </p:sp>
      <p:pic>
        <p:nvPicPr>
          <p:cNvPr id="1026" name="Picture 2" descr="íì¼:attachment/Wav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52" y="2343887"/>
            <a:ext cx="2875900" cy="17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 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8537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53681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3575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2184487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08825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58719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5239631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463969" y="5062593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13863" y="5124803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검증 문제발생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8294775" y="4757793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8537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27488" y="611425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56439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340148" y="611034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개월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14356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64519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1854740" y="5516618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45505" y="1466592"/>
            <a:ext cx="641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단순한 메모리 관리 잘못으로 인한 출시 연기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580550" y="3385789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SISO(India)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42613" y="2444877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MC(Korea)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09501" y="3385789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SISO(India)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27308" y="2448571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MC(Korea)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54502" y="3403118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SISO(India)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54502" y="3064948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MC(Korea)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39" idx="3"/>
          </p:cNvCxnSpPr>
          <p:nvPr/>
        </p:nvCxnSpPr>
        <p:spPr>
          <a:xfrm>
            <a:off x="6849232" y="2633237"/>
            <a:ext cx="873292" cy="87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45573" y="2829535"/>
            <a:ext cx="73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출장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36" idx="3"/>
            <a:endCxn id="37" idx="1"/>
          </p:cNvCxnSpPr>
          <p:nvPr/>
        </p:nvCxnSpPr>
        <p:spPr>
          <a:xfrm>
            <a:off x="3164537" y="2629543"/>
            <a:ext cx="444964" cy="94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4" idx="0"/>
            <a:endCxn id="36" idx="1"/>
          </p:cNvCxnSpPr>
          <p:nvPr/>
        </p:nvCxnSpPr>
        <p:spPr>
          <a:xfrm flipV="1">
            <a:off x="1241512" y="2629543"/>
            <a:ext cx="601101" cy="75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7" idx="3"/>
            <a:endCxn id="39" idx="1"/>
          </p:cNvCxnSpPr>
          <p:nvPr/>
        </p:nvCxnSpPr>
        <p:spPr>
          <a:xfrm flipV="1">
            <a:off x="4931425" y="2633237"/>
            <a:ext cx="595883" cy="93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 </a:t>
            </a:r>
            <a:r>
              <a:rPr lang="en-US" altLang="ko-KR" dirty="0"/>
              <a:t>(</a:t>
            </a:r>
            <a:r>
              <a:rPr lang="ko-KR" altLang="en-US" dirty="0"/>
              <a:t>필요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2181" y="3685751"/>
            <a:ext cx="322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SISO(India)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850643" y="3685751"/>
            <a:ext cx="250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MC(Korea)</a:t>
            </a:r>
            <a:endParaRPr lang="ko-KR" altLang="en-US" sz="3600" dirty="0"/>
          </a:p>
        </p:txBody>
      </p:sp>
      <p:sp>
        <p:nvSpPr>
          <p:cNvPr id="5" name="아래로 구부러진 화살표 4"/>
          <p:cNvSpPr/>
          <p:nvPr/>
        </p:nvSpPr>
        <p:spPr>
          <a:xfrm>
            <a:off x="2851265" y="1995055"/>
            <a:ext cx="6334298" cy="12552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5126" y="2202873"/>
            <a:ext cx="28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우리한테 왜 그래요 </a:t>
            </a:r>
            <a:r>
              <a:rPr lang="ko-KR" altLang="en-US" dirty="0" err="1" smtClean="0"/>
              <a:t>ㅠㅠ</a:t>
            </a:r>
            <a:endParaRPr lang="ko-KR" altLang="en-US" dirty="0"/>
          </a:p>
        </p:txBody>
      </p:sp>
      <p:sp>
        <p:nvSpPr>
          <p:cNvPr id="7" name="아래로 구부러진 화살표 6"/>
          <p:cNvSpPr/>
          <p:nvPr/>
        </p:nvSpPr>
        <p:spPr>
          <a:xfrm rot="10800000">
            <a:off x="2851264" y="4488881"/>
            <a:ext cx="6093227" cy="13715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6937" y="5174677"/>
            <a:ext cx="334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양산해야 해서 그래요 </a:t>
            </a:r>
            <a:r>
              <a:rPr lang="ko-KR" altLang="en-US" dirty="0" err="1" smtClean="0"/>
              <a:t>ㅠㅠ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578" y="6026727"/>
            <a:ext cx="113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연구 혹은 학습과정에서 검증의 중요성을 알기 어렵기 때문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10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결국 문제는 개발 프로세스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핵심 소프트웨어의 외주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관리 부족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관련된 전문 인력 부족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 해결 어려움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소통 부족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사업부와 연구소 간의 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20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개발에 있어 체계적이며 공학적인 프로세스가 확립 되어야 여러 문제점이 냉정하게 해결 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46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게임</a:t>
            </a:r>
            <a:r>
              <a:rPr lang="ko-KR" altLang="en-US" dirty="0" smtClean="0"/>
              <a:t> 소프트웨어 공학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게임</a:t>
            </a:r>
            <a:r>
              <a:rPr lang="ko-KR" altLang="en-US" dirty="0" smtClean="0"/>
              <a:t> 소프트웨어의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 등의 생명 주기 전반을 체계적이고 서술적이며 정량적으로 다루는 학문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게임 개발 프로세스는 상당히 오랜 기간 소프트웨어 공학의 변화를 이끌었음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 자체가 가지는 특성을 이해해야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 모델을 그대로 적용한다면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8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r>
              <a:rPr lang="ko-KR" altLang="en-US" dirty="0" smtClean="0"/>
              <a:t>소프트웨어 공학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7650" y="1709738"/>
            <a:ext cx="11715750" cy="2852737"/>
          </a:xfrm>
        </p:spPr>
        <p:txBody>
          <a:bodyPr/>
          <a:lstStyle/>
          <a:p>
            <a:r>
              <a:rPr lang="ko-KR" altLang="en-US" dirty="0" smtClean="0"/>
              <a:t>대표적 개발 모델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폭포수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2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순차적 모델 </a:t>
            </a:r>
            <a:r>
              <a:rPr lang="en-US" altLang="ko-KR" dirty="0" smtClean="0"/>
              <a:t>(Sequential Model)</a:t>
            </a:r>
          </a:p>
          <a:p>
            <a:endParaRPr lang="en-US" altLang="ko-KR" dirty="0"/>
          </a:p>
          <a:p>
            <a:r>
              <a:rPr lang="ko-KR" altLang="en-US" dirty="0" smtClean="0"/>
              <a:t>고전적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생명주기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이전 단계의 완벽한 작업 완료를 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97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42501" y="1455340"/>
            <a:ext cx="10515600" cy="4351338"/>
          </a:xfrm>
        </p:spPr>
        <p:txBody>
          <a:bodyPr/>
          <a:lstStyle/>
          <a:p>
            <a:r>
              <a:rPr lang="en-US" altLang="ko-KR" dirty="0"/>
              <a:t>1970</a:t>
            </a:r>
            <a:r>
              <a:rPr lang="ko-KR" altLang="en-US" dirty="0" smtClean="0"/>
              <a:t>년 </a:t>
            </a:r>
            <a:r>
              <a:rPr lang="ko-KR" altLang="en-US" dirty="0" err="1"/>
              <a:t>윈스턴</a:t>
            </a:r>
            <a:r>
              <a:rPr lang="ko-KR" altLang="en-US" dirty="0"/>
              <a:t> </a:t>
            </a:r>
            <a:r>
              <a:rPr lang="en-US" altLang="ko-KR" dirty="0"/>
              <a:t>W. </a:t>
            </a:r>
            <a:r>
              <a:rPr lang="ko-KR" altLang="en-US" dirty="0" err="1"/>
              <a:t>로이스</a:t>
            </a:r>
            <a:r>
              <a:rPr lang="ko-KR" altLang="en-US" dirty="0"/>
              <a:t> </a:t>
            </a:r>
            <a:r>
              <a:rPr lang="en-US" altLang="ko-KR" dirty="0"/>
              <a:t>(1929–1995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400" b="1" dirty="0"/>
              <a:t>"Managing the Development of Large Software Systems"</a:t>
            </a:r>
            <a:endParaRPr lang="ko-KR" altLang="en-US" sz="2400" dirty="0"/>
          </a:p>
        </p:txBody>
      </p:sp>
      <p:pic>
        <p:nvPicPr>
          <p:cNvPr id="16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요구</a:t>
            </a:r>
            <a:endParaRPr lang="ko-KR" altLang="en-US" sz="3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설계</a:t>
            </a:r>
            <a:endParaRPr lang="ko-KR" altLang="en-US" sz="3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검증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유지보수</a:t>
            </a:r>
            <a:endParaRPr lang="ko-KR" altLang="en-US" sz="3200" dirty="0"/>
          </a:p>
        </p:txBody>
      </p:sp>
      <p:sp>
        <p:nvSpPr>
          <p:cNvPr id="22" name="위로 굽은 화살표 21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로 굽은 화살표 22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로 굽은 화살표 23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로 굽은 화살표 24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로 굽은 화살표 25"/>
          <p:cNvSpPr/>
          <p:nvPr/>
        </p:nvSpPr>
        <p:spPr>
          <a:xfrm rot="10800000" flipV="1">
            <a:off x="2095276" y="3450628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로 굽은 화살표 26"/>
          <p:cNvSpPr/>
          <p:nvPr/>
        </p:nvSpPr>
        <p:spPr>
          <a:xfrm rot="10800000" flipV="1">
            <a:off x="4057426" y="4212431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위로 굽은 화살표 27"/>
          <p:cNvSpPr/>
          <p:nvPr/>
        </p:nvSpPr>
        <p:spPr>
          <a:xfrm rot="10800000" flipV="1">
            <a:off x="5962538" y="4929982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로 굽은 화살표 28"/>
          <p:cNvSpPr/>
          <p:nvPr/>
        </p:nvSpPr>
        <p:spPr>
          <a:xfrm rot="10800000" flipV="1">
            <a:off x="7811398" y="5678487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9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6" name="Picture 2" descr="íì¼:Wav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2" y="2430523"/>
            <a:ext cx="5699987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íì¼:GalaxySHome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68" y="1890194"/>
            <a:ext cx="2548833" cy="42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íì¼:GalaxySTouchwizMe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07" y="1890195"/>
            <a:ext cx="2546062" cy="42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4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4581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24113" y="1572475"/>
            <a:ext cx="8086725" cy="4585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err="1" smtClean="0">
                <a:solidFill>
                  <a:srgbClr val="FF0000"/>
                </a:solidFill>
              </a:rPr>
              <a:t>엇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기존 기능 명세를 전부 안 하고 요청했어요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ko-KR" altLang="en-US" sz="4400" b="1" dirty="0" err="1" smtClean="0">
                <a:solidFill>
                  <a:srgbClr val="FF0000"/>
                </a:solidFill>
              </a:rPr>
              <a:t>ㅈㅅㅈㅅ</a:t>
            </a:r>
            <a:endParaRPr lang="en-US" altLang="ko-KR" sz="4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이거 더 필요하고 저거 더 필요하고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어라 좌표계가 다르네요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713" y="1834991"/>
            <a:ext cx="6376987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상무님 뷰어 플랫폼 완성이 지연 될 것으로 보입니다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.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11354" y="4655478"/>
            <a:ext cx="6922293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플랫폼이 지연되면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어플은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 더 지연되는 것 아닌가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????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61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 : </a:t>
            </a:r>
            <a:r>
              <a:rPr lang="ko-KR" altLang="en-US" dirty="0" smtClean="0"/>
              <a:t>실제 예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어플리케이션 팀 개발 요청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Image Viewer </a:t>
            </a:r>
            <a:r>
              <a:rPr lang="ko-KR" altLang="en-US" sz="3200" dirty="0" smtClean="0"/>
              <a:t>개발을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위한 윈도우 </a:t>
            </a:r>
            <a:r>
              <a:rPr lang="ko-KR" altLang="en-US" sz="3200" dirty="0" err="1" smtClean="0"/>
              <a:t>플래폼</a:t>
            </a:r>
            <a:r>
              <a:rPr lang="ko-KR" altLang="en-US" sz="3200" dirty="0" smtClean="0"/>
              <a:t> 요구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OpenGL </a:t>
            </a:r>
            <a:r>
              <a:rPr lang="ko-KR" altLang="en-US" sz="3200" dirty="0" smtClean="0"/>
              <a:t>사용</a:t>
            </a:r>
            <a:endParaRPr lang="en-US" altLang="ko-KR" sz="3200" dirty="0"/>
          </a:p>
          <a:p>
            <a:r>
              <a:rPr lang="ko-KR" altLang="en-US" sz="3200" dirty="0" smtClean="0"/>
              <a:t>핀치 줌 </a:t>
            </a:r>
            <a:r>
              <a:rPr lang="en-US" altLang="ko-KR" sz="3200" dirty="0" smtClean="0"/>
              <a:t>In/Out </a:t>
            </a:r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Image Viewer </a:t>
            </a:r>
            <a:r>
              <a:rPr lang="ko-KR" altLang="en-US" sz="2800" dirty="0" smtClean="0">
                <a:solidFill>
                  <a:schemeClr val="tx1"/>
                </a:solidFill>
              </a:rPr>
              <a:t>윈도우 플랫폼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유지 보수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설계대로 구현 완료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다수의 문제 발생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3963" y="1510369"/>
            <a:ext cx="9996487" cy="4489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플랫폼 팀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이후 </a:t>
            </a:r>
            <a:r>
              <a:rPr lang="ko-KR" altLang="en-US" sz="4400" b="1" dirty="0" err="1" smtClean="0">
                <a:solidFill>
                  <a:schemeClr val="accent1">
                    <a:lumMod val="50000"/>
                  </a:schemeClr>
                </a:solidFill>
              </a:rPr>
              <a:t>어플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 팀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외주 제작 팀 </a:t>
            </a:r>
            <a:r>
              <a:rPr lang="en-US" altLang="ko-KR" sz="4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4400" b="1" dirty="0" smtClean="0">
                <a:solidFill>
                  <a:schemeClr val="accent1">
                    <a:lumMod val="50000"/>
                  </a:schemeClr>
                </a:solidFill>
              </a:rPr>
              <a:t>주 내내 철야</a:t>
            </a:r>
            <a:endParaRPr lang="en-US" altLang="ko-K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출시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주 연기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01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가장 이해하기 쉽다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경험이 매우 많은 개발자들만 있다면 좋을 결과를 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프로젝트 진행상황 판단 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80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한계점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요구 단계에서 완벽하게 정리된 요구사항을 전달해야 하나 현실적으로 불가능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 중 요구사항이 변경될 경우 대응이 어려움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완벽하게 요구사항을 맞추었더라도 개발 결과에 따라 추가 요구사항 발생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8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개발 실패 사례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96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듀크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뉴켐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포에버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3D</a:t>
            </a:r>
            <a:r>
              <a:rPr lang="en-US" altLang="ko-KR" dirty="0" smtClean="0"/>
              <a:t>(1996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3D Realm, </a:t>
            </a:r>
            <a:r>
              <a:rPr lang="ko-KR" altLang="en-US" dirty="0" smtClean="0"/>
              <a:t>고전</a:t>
            </a:r>
            <a:r>
              <a:rPr lang="ko-KR" altLang="en-US" dirty="0"/>
              <a:t> </a:t>
            </a:r>
            <a:r>
              <a:rPr lang="en-US" altLang="ko-KR" dirty="0">
                <a:hlinkClick r:id="rId2" tooltip="FPS"/>
              </a:rPr>
              <a:t>FPS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Doom </a:t>
            </a:r>
            <a:r>
              <a:rPr lang="ko-KR" altLang="en-US" dirty="0" smtClean="0"/>
              <a:t>류의 게임 중 가장 성공한 게임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</a:t>
            </a:r>
            <a:r>
              <a:rPr lang="ko-KR" altLang="en-US" dirty="0" smtClean="0"/>
              <a:t>는 이 게임의 </a:t>
            </a:r>
            <a:r>
              <a:rPr lang="ko-KR" altLang="en-US" dirty="0" err="1" smtClean="0"/>
              <a:t>후속작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개발 발표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기간 </a:t>
            </a:r>
            <a:r>
              <a:rPr lang="en-US" altLang="ko-KR" dirty="0" smtClean="0"/>
              <a:t>14</a:t>
            </a:r>
            <a:r>
              <a:rPr lang="ko-KR" altLang="en-US" dirty="0" smtClean="0"/>
              <a:t>년 이상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11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판매수익 배분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1/N </a:t>
            </a:r>
            <a:r>
              <a:rPr lang="ko-KR" altLang="en-US" dirty="0" smtClean="0"/>
              <a:t>분배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신규 개발자 모집을 꺼림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개발총책이 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냉정하지 못하여 일정 지연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잦은 엔진 변경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퀘이크</a:t>
            </a:r>
            <a:r>
              <a:rPr lang="en-US" altLang="ko-KR" dirty="0" smtClean="0"/>
              <a:t>1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퀘이크</a:t>
            </a:r>
            <a:r>
              <a:rPr lang="en-US" altLang="ko-KR" dirty="0" smtClean="0"/>
              <a:t>2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언리얼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언리얼</a:t>
            </a:r>
            <a:r>
              <a:rPr lang="ko-KR" altLang="en-US" dirty="0" smtClean="0">
                <a:sym typeface="Wingdings" panose="05000000000000000000" pitchFamily="2" charset="2"/>
              </a:rPr>
              <a:t> 토너먼트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305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Duke </a:t>
            </a:r>
            <a:r>
              <a:rPr lang="en-US" altLang="ko-KR" dirty="0" err="1" smtClean="0"/>
              <a:t>Nukem</a:t>
            </a:r>
            <a:r>
              <a:rPr lang="en-US" altLang="ko-KR" dirty="0" smtClean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PC </a:t>
            </a:r>
            <a:r>
              <a:rPr lang="ko-KR" altLang="en-US" dirty="0" smtClean="0">
                <a:sym typeface="Wingdings" panose="05000000000000000000" pitchFamily="2" charset="2"/>
              </a:rPr>
              <a:t>버전에 추가로 콘솔 버전 개발 추가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추가 개발자 고용의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1/N </a:t>
            </a:r>
            <a:r>
              <a:rPr lang="ko-KR" altLang="en-US" dirty="0" smtClean="0"/>
              <a:t>분배는 도대체 언제</a:t>
            </a:r>
            <a:r>
              <a:rPr lang="en-US" altLang="ko-KR" dirty="0" smtClean="0"/>
              <a:t>? (</a:t>
            </a:r>
            <a:r>
              <a:rPr lang="ko-KR" altLang="en-US" dirty="0" smtClean="0"/>
              <a:t>개발자 이탈 시작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개발 기간이 십 년이 넘어 엄청나게 꼬인 소스코드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04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우리의 개발 목표엔 어떠한  모델을 선택해야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89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smtClean="0"/>
              <a:t>바인딩 오브 </a:t>
            </a:r>
            <a:r>
              <a:rPr lang="ko-KR" altLang="en-US" dirty="0" err="1" smtClean="0"/>
              <a:t>아이작</a:t>
            </a:r>
            <a:endParaRPr lang="ko-KR" altLang="en-US" dirty="0"/>
          </a:p>
        </p:txBody>
      </p:sp>
      <p:pic>
        <p:nvPicPr>
          <p:cNvPr id="1026" name="Picture 2" descr="ì¸ë ê²ì ìì´ì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2860"/>
            <a:ext cx="6255181" cy="351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¸ë ê²ì ìì´ì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2602860"/>
            <a:ext cx="6256815" cy="351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¸ë ê²ì ìì´ì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1313809"/>
            <a:ext cx="4048125" cy="308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6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 </a:t>
            </a:r>
            <a:r>
              <a:rPr lang="ko-KR" altLang="en-US" dirty="0">
                <a:hlinkClick r:id="rId3" tooltip="컴퓨터 저장장치"/>
              </a:rPr>
              <a:t>저장장치</a:t>
            </a:r>
            <a:r>
              <a:rPr lang="ko-KR" altLang="en-US" dirty="0"/>
              <a:t>에 저장된 특정한 목적의 하나 또는 다수의 </a:t>
            </a:r>
            <a:r>
              <a:rPr lang="ko-KR" altLang="en-US" dirty="0">
                <a:hlinkClick r:id="rId4" tooltip="컴퓨터 프로그램"/>
              </a:rPr>
              <a:t>컴퓨터 </a:t>
            </a:r>
            <a:r>
              <a:rPr lang="ko-KR" altLang="en-US" dirty="0" smtClean="0">
                <a:hlinkClick r:id="rId4" tooltip="컴퓨터 프로그램"/>
              </a:rPr>
              <a:t>프로그램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(https://ko.wikipedia.org/wiki/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21528" y="3737026"/>
            <a:ext cx="1659082" cy="26350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46073" y="3737026"/>
            <a:ext cx="1745673" cy="26339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7209" y="3737026"/>
            <a:ext cx="1672935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운영체제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2141" y="3737026"/>
            <a:ext cx="1769919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하드웨어</a:t>
            </a:r>
            <a:endParaRPr lang="ko-KR" altLang="en-US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4216978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6729847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9164779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64873" y="6488668"/>
            <a:ext cx="80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소프트웨어 구조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41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hlinkClick r:id="rId2" tooltip="컴퓨터 저장장치"/>
              </a:rPr>
              <a:t>저장장치</a:t>
            </a:r>
            <a:r>
              <a:rPr lang="ko-KR" altLang="en-US" dirty="0" smtClean="0"/>
              <a:t>에 </a:t>
            </a:r>
            <a:r>
              <a:rPr lang="ko-KR" altLang="en-US" dirty="0"/>
              <a:t>저장된 특정한 목적의 하나 또는 다수의 </a:t>
            </a:r>
            <a:r>
              <a:rPr lang="ko-KR" altLang="en-US" dirty="0" smtClean="0"/>
              <a:t>데이터 및 </a:t>
            </a:r>
            <a:r>
              <a:rPr lang="en-US" altLang="ko-KR" dirty="0" smtClean="0"/>
              <a:t>Instructions.</a:t>
            </a:r>
          </a:p>
          <a:p>
            <a:pPr lvl="1"/>
            <a:r>
              <a:rPr lang="ko-KR" altLang="en-US" dirty="0" smtClean="0"/>
              <a:t>컴퓨터 프로그램 및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문서 및 디지털 미디어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3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 및 시스템 소프트웨어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목적에 따른 분류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두 가지 소프트웨어 분야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43497" y="3707712"/>
            <a:ext cx="3713017" cy="731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응용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소프트웨어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50626" y="3707710"/>
            <a:ext cx="3728605" cy="731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시스템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소프트웨어</a:t>
            </a:r>
            <a:endParaRPr lang="en-US" altLang="ko-K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06286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오피스</a:t>
            </a:r>
            <a:endParaRPr lang="en-US" altLang="ko-KR" sz="2400" dirty="0" smtClean="0"/>
          </a:p>
          <a:p>
            <a:r>
              <a:rPr lang="ko-KR" altLang="en-US" sz="2400" dirty="0" smtClean="0"/>
              <a:t>게임</a:t>
            </a:r>
            <a:endParaRPr lang="en-US" altLang="ko-KR" sz="2400" dirty="0" smtClean="0"/>
          </a:p>
          <a:p>
            <a:r>
              <a:rPr lang="ko-KR" altLang="en-US" sz="2400" dirty="0" smtClean="0"/>
              <a:t>미디어 플레이어</a:t>
            </a:r>
            <a:endParaRPr lang="en-US" altLang="ko-KR" sz="2400" dirty="0" smtClean="0"/>
          </a:p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764723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6918614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디바이스 드라이버</a:t>
            </a:r>
            <a:endParaRPr lang="en-US" altLang="ko-KR" sz="2400" dirty="0" smtClean="0"/>
          </a:p>
          <a:p>
            <a:r>
              <a:rPr lang="ko-KR" altLang="en-US" sz="2400" dirty="0" smtClean="0"/>
              <a:t>운영체제</a:t>
            </a:r>
            <a:endParaRPr lang="en-US" altLang="ko-KR" sz="2400" dirty="0" smtClean="0"/>
          </a:p>
          <a:p>
            <a:r>
              <a:rPr lang="ko-KR" altLang="en-US" sz="2400" dirty="0" smtClean="0"/>
              <a:t>유틸리티</a:t>
            </a:r>
            <a:endParaRPr lang="en-US" altLang="ko-KR" sz="2400" dirty="0" smtClean="0"/>
          </a:p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877051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1725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작성 및 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플랫폼 소프트웨어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계층적 분류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446943" y="5133504"/>
            <a:ext cx="3467967" cy="719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플랫폼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소프트웨어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71946" y="3059443"/>
            <a:ext cx="3793983" cy="77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사용자 작성 소프트웨어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599343" y="5853328"/>
            <a:ext cx="3204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컴퓨터와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주변기기 제어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BIOS, Drivers, OS, GUI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Graphic Libraries</a:t>
            </a:r>
            <a:endParaRPr lang="ko-KR" altLang="en-US" sz="2000" dirty="0"/>
          </a:p>
        </p:txBody>
      </p:sp>
      <p:sp>
        <p:nvSpPr>
          <p:cNvPr id="9" name="위로 굽은 화살표 8"/>
          <p:cNvSpPr/>
          <p:nvPr/>
        </p:nvSpPr>
        <p:spPr>
          <a:xfrm flipH="1">
            <a:off x="7832580" y="4828704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위로 굽은 화살표 9"/>
          <p:cNvSpPr/>
          <p:nvPr/>
        </p:nvSpPr>
        <p:spPr>
          <a:xfrm flipH="1">
            <a:off x="3879272" y="3833208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4488871" y="4878299"/>
            <a:ext cx="28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가장 일반적인 의미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오피스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게임 등</a:t>
            </a:r>
            <a:endParaRPr lang="ko-KR" altLang="en-US" sz="2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79784" y="4132328"/>
            <a:ext cx="3735962" cy="689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응용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소프트웨어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6880" y="3833208"/>
            <a:ext cx="2892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사용자가 응용 소프트 </a:t>
            </a:r>
            <a:r>
              <a:rPr lang="ko-KR" altLang="en-US" sz="2000" dirty="0" err="1" smtClean="0"/>
              <a:t>웨어</a:t>
            </a:r>
            <a:r>
              <a:rPr lang="ko-KR" altLang="en-US" sz="2000" dirty="0" smtClean="0"/>
              <a:t> 상위에 작성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스프레드시트 템플릿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매크로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스크립트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4417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엔진의 분류는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응용 소프트웨어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플랫폼 소프트웨어</a:t>
            </a:r>
            <a:r>
              <a:rPr lang="en-US" altLang="ko-KR" dirty="0" smtClean="0"/>
              <a:t>?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게임 엔진 활용에 대한 의견 논의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861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8/8a/H96566k.jpg/260px-H96566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66" y="1709738"/>
            <a:ext cx="5828834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것은 버그로부터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5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912</Words>
  <Application>Microsoft Office PowerPoint</Application>
  <PresentationFormat>사용자 지정</PresentationFormat>
  <Paragraphs>264</Paragraphs>
  <Slides>35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게임 소프트웨어 공학 Lecture 1</vt:lpstr>
      <vt:lpstr>목차</vt:lpstr>
      <vt:lpstr>소프트웨어</vt:lpstr>
      <vt:lpstr>소프트웨어</vt:lpstr>
      <vt:lpstr>소프트웨어</vt:lpstr>
      <vt:lpstr>소프트웨어</vt:lpstr>
      <vt:lpstr>소프트웨어</vt:lpstr>
      <vt:lpstr>소프트웨어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 (필요 예시)</vt:lpstr>
      <vt:lpstr>소프트웨어 공학 (필요 예시)</vt:lpstr>
      <vt:lpstr>소프트웨어 공학 (필요 예시)</vt:lpstr>
      <vt:lpstr>소프트웨어 공학</vt:lpstr>
      <vt:lpstr>소프트웨어 공학</vt:lpstr>
      <vt:lpstr>게임 소프트웨어 공학</vt:lpstr>
      <vt:lpstr>대표적 개발 모델 (폭포수 모델)</vt:lpstr>
      <vt:lpstr>폭포수 모델</vt:lpstr>
      <vt:lpstr>폭포수 모델 (Waterfall model)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</vt:lpstr>
      <vt:lpstr>폭포수 모델 (Waterfall model)</vt:lpstr>
      <vt:lpstr>게임 개발 실패 사례  (Duke Nukem Forever)</vt:lpstr>
      <vt:lpstr>듀크 뉴켐 포에버</vt:lpstr>
      <vt:lpstr>Duke Nukem Forever</vt:lpstr>
      <vt:lpstr>Duke Nukem Forever</vt:lpstr>
      <vt:lpstr>우리의 개발 목표엔 어떠한  모델을 선택해야 할까?</vt:lpstr>
      <vt:lpstr>개발 목표 : 바인딩 오브 아이작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user</cp:lastModifiedBy>
  <cp:revision>41</cp:revision>
  <dcterms:created xsi:type="dcterms:W3CDTF">2017-09-10T13:04:55Z</dcterms:created>
  <dcterms:modified xsi:type="dcterms:W3CDTF">2019-09-24T08:36:47Z</dcterms:modified>
</cp:coreProperties>
</file>