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83" r:id="rId9"/>
    <p:sldId id="263" r:id="rId10"/>
    <p:sldId id="264" r:id="rId11"/>
    <p:sldId id="266" r:id="rId12"/>
    <p:sldId id="265" r:id="rId13"/>
    <p:sldId id="267" r:id="rId14"/>
    <p:sldId id="268" r:id="rId15"/>
    <p:sldId id="271" r:id="rId16"/>
    <p:sldId id="282" r:id="rId17"/>
    <p:sldId id="270" r:id="rId18"/>
    <p:sldId id="275" r:id="rId19"/>
    <p:sldId id="276" r:id="rId20"/>
    <p:sldId id="277" r:id="rId21"/>
    <p:sldId id="278" r:id="rId22"/>
    <p:sldId id="269" r:id="rId23"/>
    <p:sldId id="272" r:id="rId24"/>
    <p:sldId id="279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23" autoAdjust="0"/>
    <p:restoredTop sz="82162" autoAdjust="0"/>
  </p:normalViewPr>
  <p:slideViewPr>
    <p:cSldViewPr snapToGrid="0">
      <p:cViewPr varScale="1">
        <p:scale>
          <a:sx n="59" d="100"/>
          <a:sy n="59" d="100"/>
        </p:scale>
        <p:origin x="-1212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113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E6ACC-2BC2-4696-B17F-58B7A0A446DF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C8931-3F30-4438-BEDA-F2EA4798D5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892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시험에 나온다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버전 관리 시스템을 한마디로 정의한다면</a:t>
            </a:r>
            <a:r>
              <a:rPr lang="en-US" altLang="ko-KR" dirty="0" smtClean="0"/>
              <a:t>?)</a:t>
            </a:r>
          </a:p>
          <a:p>
            <a:r>
              <a:rPr lang="ko-KR" altLang="en-US" dirty="0" err="1" smtClean="0"/>
              <a:t>풀네임</a:t>
            </a:r>
            <a:r>
              <a:rPr lang="ko-KR" altLang="en-US" baseline="0" dirty="0" smtClean="0"/>
              <a:t> 외우자 </a:t>
            </a:r>
            <a:r>
              <a:rPr lang="en-US" altLang="ko-KR" baseline="0" dirty="0" smtClean="0"/>
              <a:t>Version Control System (</a:t>
            </a:r>
            <a:r>
              <a:rPr lang="ko-KR" altLang="en-US" baseline="0" dirty="0" smtClean="0"/>
              <a:t>변화를 시간에 따라 기록하는 것은 무엇이냐</a:t>
            </a:r>
            <a:r>
              <a:rPr lang="en-US" altLang="ko-KR" baseline="0" dirty="0" smtClean="0"/>
              <a:t>? - Version Control System)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C8931-3F30-4438-BEDA-F2EA4798D55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717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이거도 </a:t>
            </a:r>
            <a:r>
              <a:rPr lang="ko-KR" altLang="en-US" dirty="0" err="1" smtClean="0"/>
              <a:t>풀네임</a:t>
            </a:r>
            <a:r>
              <a:rPr lang="ko-KR" altLang="en-US" dirty="0" smtClean="0"/>
              <a:t> 알아두자 </a:t>
            </a:r>
            <a:r>
              <a:rPr lang="en-US" altLang="ko-KR" dirty="0" smtClean="0"/>
              <a:t>Distributed</a:t>
            </a:r>
            <a:r>
              <a:rPr lang="en-US" altLang="ko-KR" baseline="0" dirty="0" smtClean="0"/>
              <a:t> Version Control System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C8931-3F30-4438-BEDA-F2EA4798D55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060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문제에 대한 답으로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프로젝트의 목표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가지를 쓸 수 있어야 한다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C8931-3F30-4438-BEDA-F2EA4798D55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501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34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697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547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693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857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76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508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55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31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530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944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86E34-028A-43C2-8D62-DB379F692A64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398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게임 소프트웨어 공학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Lecture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산업기술대학교</a:t>
            </a:r>
            <a:endParaRPr lang="en-US" altLang="ko-KR" dirty="0" smtClean="0"/>
          </a:p>
          <a:p>
            <a:r>
              <a:rPr lang="ko-KR" altLang="en-US" dirty="0" smtClean="0"/>
              <a:t>게임공학부</a:t>
            </a:r>
            <a:endParaRPr lang="en-US" altLang="ko-KR" dirty="0" smtClean="0"/>
          </a:p>
          <a:p>
            <a:r>
              <a:rPr lang="ko-KR" altLang="en-US" dirty="0" err="1" smtClean="0"/>
              <a:t>이택희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0887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분산 버전 관리 시스템</a:t>
            </a:r>
            <a:r>
              <a:rPr lang="en-US" altLang="ko-KR" dirty="0" smtClean="0"/>
              <a:t>(Distributed VCS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727700" cy="435133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협업을 위한 버전 관리</a:t>
            </a:r>
            <a:endParaRPr lang="en-US" altLang="ko-KR" dirty="0" smtClean="0"/>
          </a:p>
          <a:p>
            <a:r>
              <a:rPr lang="en-US" altLang="ko-KR" dirty="0" smtClean="0"/>
              <a:t>Distributed VCS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서버</a:t>
            </a:r>
            <a:r>
              <a:rPr lang="en-US" altLang="ko-KR" dirty="0" smtClean="0"/>
              <a:t> </a:t>
            </a:r>
            <a:r>
              <a:rPr lang="ko-KR" altLang="en-US" dirty="0" smtClean="0"/>
              <a:t>존재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클라이언트 존재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서버의 모든 데이터 복제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예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Git</a:t>
            </a:r>
            <a:endParaRPr lang="ko-KR" altLang="en-US" dirty="0"/>
          </a:p>
        </p:txBody>
      </p:sp>
      <p:pic>
        <p:nvPicPr>
          <p:cNvPr id="3074" name="Picture 2" descr="분산 버전 관리 시스템(DVCS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700" y="1260874"/>
            <a:ext cx="4673600" cy="559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1002251" y="-4207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버전 관리</a:t>
            </a:r>
          </a:p>
        </p:txBody>
      </p:sp>
    </p:spTree>
    <p:extLst>
      <p:ext uri="{BB962C8B-B14F-4D97-AF65-F5344CB8AC3E}">
        <p14:creationId xmlns:p14="http://schemas.microsoft.com/office/powerpoint/2010/main" val="3509374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분산 버전 관리 시스템</a:t>
            </a:r>
            <a:r>
              <a:rPr lang="en-US" altLang="ko-KR" dirty="0" smtClean="0"/>
              <a:t>(Distributed VCS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데이터를 클라이언트에 복제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서버 다운 시 클라이언트 기반 복구 가능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장단점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사용해보고 알아보자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002251" y="-4207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버전 관리</a:t>
            </a:r>
          </a:p>
        </p:txBody>
      </p:sp>
    </p:spTree>
    <p:extLst>
      <p:ext uri="{BB962C8B-B14F-4D97-AF65-F5344CB8AC3E}">
        <p14:creationId xmlns:p14="http://schemas.microsoft.com/office/powerpoint/2010/main" val="4188928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ko-KR" altLang="en-US" dirty="0" smtClean="0"/>
              <a:t>의 역사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18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Linux </a:t>
            </a:r>
            <a:r>
              <a:rPr lang="ko-KR" altLang="en-US" dirty="0" smtClean="0"/>
              <a:t>개발에 사용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838200" y="1812925"/>
            <a:ext cx="10515600" cy="4351338"/>
          </a:xfrm>
        </p:spPr>
        <p:txBody>
          <a:bodyPr/>
          <a:lstStyle/>
          <a:p>
            <a:r>
              <a:rPr lang="ko-KR" altLang="en-US" dirty="0" err="1" smtClean="0"/>
              <a:t>리눅스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다중 사용자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다중 작업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다중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지원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네트워크 운영체제 </a:t>
            </a:r>
            <a:r>
              <a:rPr lang="en-US" altLang="ko-KR" dirty="0" smtClean="0"/>
              <a:t>(Network Operating System)</a:t>
            </a:r>
          </a:p>
          <a:p>
            <a:pPr lvl="1"/>
            <a:r>
              <a:rPr lang="ko-KR" altLang="en-US" dirty="0" smtClean="0"/>
              <a:t>다양한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배포판</a:t>
            </a:r>
            <a:r>
              <a:rPr lang="ko-KR" altLang="en-US" dirty="0" smtClean="0"/>
              <a:t> 존재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레드햇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우분투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페도라</a:t>
            </a:r>
            <a:r>
              <a:rPr lang="en-US" altLang="ko-KR" dirty="0" smtClean="0"/>
              <a:t>…</a:t>
            </a:r>
          </a:p>
          <a:p>
            <a:pPr lvl="1"/>
            <a:r>
              <a:rPr lang="ko-KR" altLang="en-US" dirty="0" err="1" smtClean="0"/>
              <a:t>안드로이드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OS </a:t>
            </a:r>
            <a:r>
              <a:rPr lang="ko-KR" altLang="en-US" dirty="0" smtClean="0"/>
              <a:t>도 </a:t>
            </a:r>
            <a:r>
              <a:rPr lang="ko-KR" altLang="en-US" dirty="0" err="1" smtClean="0"/>
              <a:t>리눅스</a:t>
            </a:r>
            <a:r>
              <a:rPr lang="ko-KR" altLang="en-US" dirty="0" smtClean="0"/>
              <a:t> 기반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0934925" y="-4207"/>
            <a:ext cx="1257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Git</a:t>
            </a:r>
            <a:r>
              <a:rPr lang="ko-KR" altLang="en-US" dirty="0"/>
              <a:t>의 역사</a:t>
            </a:r>
          </a:p>
        </p:txBody>
      </p:sp>
      <p:pic>
        <p:nvPicPr>
          <p:cNvPr id="5122" name="Picture 2" descr="로고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174" y="5310809"/>
            <a:ext cx="2905125" cy="915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edHat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3" y="5422471"/>
            <a:ext cx="3044825" cy="98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Logo-ubuntu no(r)-black orange-hex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505" y="5440005"/>
            <a:ext cx="3233295" cy="724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405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</a:t>
            </a:r>
            <a:r>
              <a:rPr lang="ko-KR" altLang="en-US" dirty="0"/>
              <a:t>개발에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 smtClean="0"/>
              <a:t>리눅스는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BitKeeper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라는 </a:t>
            </a:r>
            <a:r>
              <a:rPr lang="en-US" altLang="ko-KR" dirty="0" smtClean="0"/>
              <a:t>DVCS </a:t>
            </a:r>
            <a:r>
              <a:rPr lang="ko-KR" altLang="en-US" dirty="0" smtClean="0"/>
              <a:t>기반의 </a:t>
            </a:r>
            <a:r>
              <a:rPr lang="en-US" altLang="ko-KR" dirty="0" smtClean="0"/>
              <a:t>SCM </a:t>
            </a:r>
            <a:r>
              <a:rPr lang="ko-KR" altLang="en-US" dirty="0" smtClean="0"/>
              <a:t>환경에서 개발되고 있었음 </a:t>
            </a:r>
            <a:r>
              <a:rPr lang="en-US" altLang="ko-KR" dirty="0" smtClean="0"/>
              <a:t>(~2005)</a:t>
            </a:r>
          </a:p>
          <a:p>
            <a:r>
              <a:rPr lang="en-US" altLang="ko-KR" dirty="0" err="1" smtClean="0"/>
              <a:t>BitKeeper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는 처음엔 무료로 서비스 제공</a:t>
            </a:r>
            <a:endParaRPr lang="en-US" altLang="ko-KR" dirty="0" smtClean="0"/>
          </a:p>
          <a:p>
            <a:r>
              <a:rPr lang="ko-KR" altLang="en-US" dirty="0" smtClean="0"/>
              <a:t>향후 이런 저런 문제 발생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리누스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토발즈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리눅스</a:t>
            </a:r>
            <a:r>
              <a:rPr lang="ko-KR" altLang="en-US" dirty="0" smtClean="0"/>
              <a:t> 창시자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리눅스</a:t>
            </a:r>
            <a:r>
              <a:rPr lang="ko-KR" altLang="en-US" dirty="0" smtClean="0"/>
              <a:t> 개발을 위한 빠르고 직관적인 </a:t>
            </a:r>
            <a:r>
              <a:rPr lang="en-US" altLang="ko-KR" dirty="0" smtClean="0"/>
              <a:t>VCS </a:t>
            </a:r>
            <a:r>
              <a:rPr lang="ko-KR" altLang="en-US" dirty="0" smtClean="0"/>
              <a:t>를 만들고자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개발 프로젝트 시작 </a:t>
            </a:r>
            <a:r>
              <a:rPr lang="en-US" altLang="ko-KR" dirty="0" smtClean="0"/>
              <a:t>(2005~</a:t>
            </a:r>
            <a:r>
              <a:rPr lang="ko-KR" altLang="en-US" dirty="0" smtClean="0"/>
              <a:t>현재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934925" y="-4207"/>
            <a:ext cx="1257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Git</a:t>
            </a:r>
            <a:r>
              <a:rPr lang="ko-KR" altLang="en-US" dirty="0"/>
              <a:t>의 역사</a:t>
            </a:r>
          </a:p>
        </p:txBody>
      </p:sp>
    </p:spTree>
    <p:extLst>
      <p:ext uri="{BB962C8B-B14F-4D97-AF65-F5344CB8AC3E}">
        <p14:creationId xmlns:p14="http://schemas.microsoft.com/office/powerpoint/2010/main" val="1651078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프로젝트 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빠른 </a:t>
            </a:r>
            <a:r>
              <a:rPr lang="ko-KR" altLang="en-US" dirty="0" smtClean="0"/>
              <a:t>속도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단순한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비선형적인 개발</a:t>
            </a:r>
            <a:r>
              <a:rPr lang="en-US" altLang="ko-KR" dirty="0"/>
              <a:t>(</a:t>
            </a:r>
            <a:r>
              <a:rPr lang="ko-KR" altLang="en-US" dirty="0"/>
              <a:t>수천 개의 동시 다발적인 </a:t>
            </a:r>
            <a:r>
              <a:rPr lang="ko-KR" altLang="en-US" dirty="0" err="1"/>
              <a:t>브랜치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완벽한 </a:t>
            </a:r>
            <a:r>
              <a:rPr lang="ko-KR" altLang="en-US" dirty="0" smtClean="0"/>
              <a:t>분산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대형 프로젝트에도 유용할 것</a:t>
            </a:r>
            <a:r>
              <a:rPr lang="en-US" altLang="ko-KR" dirty="0"/>
              <a:t>(</a:t>
            </a:r>
            <a:r>
              <a:rPr lang="ko-KR" altLang="en-US" dirty="0"/>
              <a:t>속도나 데이터 크기 면에서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934925" y="-4207"/>
            <a:ext cx="1257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Git</a:t>
            </a:r>
            <a:r>
              <a:rPr lang="ko-KR" altLang="en-US" dirty="0"/>
              <a:t>의 역사</a:t>
            </a:r>
          </a:p>
        </p:txBody>
      </p:sp>
    </p:spTree>
    <p:extLst>
      <p:ext uri="{BB962C8B-B14F-4D97-AF65-F5344CB8AC3E}">
        <p14:creationId xmlns:p14="http://schemas.microsoft.com/office/powerpoint/2010/main" val="2634291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7277100" y="2216944"/>
            <a:ext cx="4076700" cy="32821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400" dirty="0" smtClean="0"/>
              <a:t>서버 </a:t>
            </a:r>
            <a:r>
              <a:rPr lang="en-US" altLang="ko-KR" sz="4400" dirty="0" smtClean="0"/>
              <a:t>???</a:t>
            </a:r>
            <a:endParaRPr lang="ko-KR" altLang="en-US" sz="4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03250" y="2171700"/>
            <a:ext cx="4013200" cy="3327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400" dirty="0" smtClean="0"/>
              <a:t>작업 </a:t>
            </a:r>
            <a:r>
              <a:rPr lang="en-US" altLang="ko-KR" sz="4400" dirty="0" smtClean="0"/>
              <a:t>PC</a:t>
            </a:r>
            <a:endParaRPr lang="ko-KR" altLang="en-US" sz="4400" dirty="0"/>
          </a:p>
        </p:txBody>
      </p:sp>
      <p:sp>
        <p:nvSpPr>
          <p:cNvPr id="8" name="원통 7"/>
          <p:cNvSpPr/>
          <p:nvPr/>
        </p:nvSpPr>
        <p:spPr>
          <a:xfrm>
            <a:off x="1060450" y="4285456"/>
            <a:ext cx="3098800" cy="1112044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저장소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14383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ko-KR" altLang="en-US" dirty="0" smtClean="0"/>
              <a:t>의 기초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217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VCS </a:t>
            </a:r>
            <a:r>
              <a:rPr lang="ko-KR" altLang="en-US" dirty="0"/>
              <a:t>의 핵심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모든 데이터는 로컬 저장소에 존재함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968750" y="2849563"/>
            <a:ext cx="4013200" cy="3327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400" dirty="0" smtClean="0"/>
              <a:t>작업 </a:t>
            </a:r>
            <a:r>
              <a:rPr lang="en-US" altLang="ko-KR" sz="4400" dirty="0" smtClean="0"/>
              <a:t>PC</a:t>
            </a:r>
            <a:endParaRPr lang="ko-KR" altLang="en-US" sz="4400" dirty="0"/>
          </a:p>
        </p:txBody>
      </p:sp>
      <p:sp>
        <p:nvSpPr>
          <p:cNvPr id="5" name="원통 4"/>
          <p:cNvSpPr/>
          <p:nvPr/>
        </p:nvSpPr>
        <p:spPr>
          <a:xfrm>
            <a:off x="4425950" y="4963319"/>
            <a:ext cx="3098800" cy="1112044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로컬 저장소</a:t>
            </a:r>
            <a:endParaRPr lang="ko-KR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8439150" y="3762990"/>
            <a:ext cx="50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 smtClean="0"/>
              <a:t>!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855624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VCS </a:t>
            </a:r>
            <a:r>
              <a:rPr lang="ko-KR" altLang="en-US" dirty="0"/>
              <a:t>의 핵심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공유는 어떻게 하나요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838200" y="3217863"/>
            <a:ext cx="4013200" cy="3327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400" dirty="0" smtClean="0"/>
              <a:t>작업 </a:t>
            </a:r>
            <a:r>
              <a:rPr lang="en-US" altLang="ko-KR" sz="4400" dirty="0" smtClean="0"/>
              <a:t>PC</a:t>
            </a:r>
            <a:endParaRPr lang="ko-KR" altLang="en-US" sz="4400" dirty="0"/>
          </a:p>
        </p:txBody>
      </p:sp>
      <p:sp>
        <p:nvSpPr>
          <p:cNvPr id="5" name="원통 4"/>
          <p:cNvSpPr/>
          <p:nvPr/>
        </p:nvSpPr>
        <p:spPr>
          <a:xfrm>
            <a:off x="1295400" y="5331619"/>
            <a:ext cx="3098800" cy="1112044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로컬 저장소</a:t>
            </a:r>
            <a:endParaRPr lang="ko-KR" altLang="en-US" sz="3200" dirty="0"/>
          </a:p>
        </p:txBody>
      </p:sp>
      <p:sp>
        <p:nvSpPr>
          <p:cNvPr id="6" name="원통 5"/>
          <p:cNvSpPr/>
          <p:nvPr/>
        </p:nvSpPr>
        <p:spPr>
          <a:xfrm>
            <a:off x="7708900" y="4219575"/>
            <a:ext cx="3098800" cy="1112044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원격 저장소</a:t>
            </a:r>
            <a:endParaRPr lang="ko-KR" altLang="en-US" sz="3200" dirty="0"/>
          </a:p>
        </p:txBody>
      </p:sp>
      <p:sp>
        <p:nvSpPr>
          <p:cNvPr id="7" name="오른쪽 화살표 설명선 6"/>
          <p:cNvSpPr/>
          <p:nvPr/>
        </p:nvSpPr>
        <p:spPr>
          <a:xfrm>
            <a:off x="5029200" y="4233465"/>
            <a:ext cx="2501900" cy="1084263"/>
          </a:xfrm>
          <a:prstGeom prst="rightArrow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PUSH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9181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버전 관리 시스템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Git</a:t>
            </a:r>
            <a:r>
              <a:rPr lang="ko-KR" altLang="en-US" dirty="0" smtClean="0"/>
              <a:t>의 역사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Git</a:t>
            </a:r>
            <a:r>
              <a:rPr lang="ko-KR" altLang="en-US" dirty="0" smtClean="0"/>
              <a:t>의 기초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0" y="6488668"/>
            <a:ext cx="4525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ko-KR" altLang="en-US" dirty="0"/>
              <a:t>참고</a:t>
            </a:r>
            <a:r>
              <a:rPr lang="en-US" altLang="ko-KR" dirty="0"/>
              <a:t> </a:t>
            </a:r>
            <a:r>
              <a:rPr lang="ko-KR" altLang="en-US" dirty="0"/>
              <a:t>서적 </a:t>
            </a:r>
            <a:r>
              <a:rPr lang="en-US" altLang="ko-KR" dirty="0"/>
              <a:t>: </a:t>
            </a:r>
            <a:r>
              <a:rPr lang="en-US" altLang="ko-KR" dirty="0" err="1"/>
              <a:t>ProGit</a:t>
            </a:r>
            <a:r>
              <a:rPr lang="en-US" altLang="ko-KR" dirty="0"/>
              <a:t> 2nd Edition (2014)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7996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VCS </a:t>
            </a:r>
            <a:r>
              <a:rPr lang="ko-KR" altLang="en-US" dirty="0"/>
              <a:t>의 핵심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838200" y="4859215"/>
            <a:ext cx="10515600" cy="1833563"/>
            <a:chOff x="838200" y="3217863"/>
            <a:chExt cx="9969500" cy="332740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838200" y="3217863"/>
              <a:ext cx="4013200" cy="33274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3600" dirty="0" smtClean="0"/>
                <a:t>작업 </a:t>
              </a:r>
              <a:r>
                <a:rPr lang="en-US" altLang="ko-KR" sz="3600" dirty="0" smtClean="0"/>
                <a:t>PC</a:t>
              </a:r>
              <a:endParaRPr lang="ko-KR" altLang="en-US" sz="3600" dirty="0"/>
            </a:p>
          </p:txBody>
        </p:sp>
        <p:sp>
          <p:nvSpPr>
            <p:cNvPr id="6" name="원통 5"/>
            <p:cNvSpPr/>
            <p:nvPr/>
          </p:nvSpPr>
          <p:spPr>
            <a:xfrm>
              <a:off x="1295400" y="5331619"/>
              <a:ext cx="3098800" cy="1112044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 smtClean="0"/>
                <a:t>로컬 저장소</a:t>
              </a:r>
              <a:endParaRPr lang="ko-KR" altLang="en-US" sz="2400" dirty="0"/>
            </a:p>
          </p:txBody>
        </p:sp>
        <p:sp>
          <p:nvSpPr>
            <p:cNvPr id="7" name="원통 6"/>
            <p:cNvSpPr/>
            <p:nvPr/>
          </p:nvSpPr>
          <p:spPr>
            <a:xfrm>
              <a:off x="7708900" y="4219575"/>
              <a:ext cx="3098800" cy="1112044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 smtClean="0"/>
                <a:t>원격 저장소</a:t>
              </a:r>
              <a:endParaRPr lang="ko-KR" altLang="en-US" sz="2400" dirty="0"/>
            </a:p>
          </p:txBody>
        </p:sp>
        <p:sp>
          <p:nvSpPr>
            <p:cNvPr id="8" name="오른쪽 화살표 설명선 7"/>
            <p:cNvSpPr/>
            <p:nvPr/>
          </p:nvSpPr>
          <p:spPr>
            <a:xfrm>
              <a:off x="5029200" y="4233465"/>
              <a:ext cx="2501900" cy="1084263"/>
            </a:xfrm>
            <a:prstGeom prst="rightArrowCallo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/>
                <a:t>PUSH</a:t>
              </a:r>
              <a:endParaRPr lang="ko-KR" altLang="en-US" sz="2400" dirty="0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838200" y="2146300"/>
            <a:ext cx="10515600" cy="1866900"/>
            <a:chOff x="838200" y="2216944"/>
            <a:chExt cx="10515600" cy="3282156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7277100" y="2216944"/>
              <a:ext cx="4076700" cy="328215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4400" smtClean="0"/>
                <a:t>서버</a:t>
              </a:r>
              <a:endParaRPr lang="ko-KR" altLang="en-US" sz="4400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838200" y="2750344"/>
              <a:ext cx="4064000" cy="217011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4400" dirty="0" smtClean="0"/>
                <a:t>작업</a:t>
              </a:r>
              <a:r>
                <a:rPr lang="en-US" altLang="ko-KR" sz="4400" dirty="0" smtClean="0"/>
                <a:t> PC</a:t>
              </a:r>
              <a:endParaRPr lang="ko-KR" altLang="en-US" sz="4400" dirty="0"/>
            </a:p>
          </p:txBody>
        </p:sp>
        <p:sp>
          <p:nvSpPr>
            <p:cNvPr id="18" name="원통 17"/>
            <p:cNvSpPr/>
            <p:nvPr/>
          </p:nvSpPr>
          <p:spPr>
            <a:xfrm>
              <a:off x="7766050" y="4364434"/>
              <a:ext cx="3098800" cy="1112044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dirty="0" smtClean="0"/>
                <a:t>저장소</a:t>
              </a:r>
              <a:endParaRPr lang="ko-KR" altLang="en-US" sz="3200" dirty="0"/>
            </a:p>
          </p:txBody>
        </p:sp>
        <p:cxnSp>
          <p:nvCxnSpPr>
            <p:cNvPr id="19" name="직선 화살표 연결선 18"/>
            <p:cNvCxnSpPr/>
            <p:nvPr/>
          </p:nvCxnSpPr>
          <p:spPr>
            <a:xfrm>
              <a:off x="5283200" y="4387056"/>
              <a:ext cx="16764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 flipH="1">
              <a:off x="5168900" y="3035300"/>
              <a:ext cx="16764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454650" y="4484548"/>
              <a:ext cx="127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/>
                <a:t>요구</a:t>
              </a:r>
              <a:endParaRPr lang="ko-KR" altLang="en-US" sz="28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454650" y="3086554"/>
              <a:ext cx="127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/>
                <a:t>전송</a:t>
              </a:r>
              <a:endParaRPr lang="ko-KR" altLang="en-US" sz="2800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498947" y="1711933"/>
            <a:ext cx="8750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rgbClr val="FF0000"/>
                </a:solidFill>
              </a:rPr>
              <a:t>CVCS </a:t>
            </a:r>
            <a:r>
              <a:rPr lang="ko-KR" altLang="en-US" sz="4800" dirty="0" smtClean="0">
                <a:solidFill>
                  <a:srgbClr val="FF0000"/>
                </a:solidFill>
              </a:rPr>
              <a:t>방식</a:t>
            </a:r>
            <a:endParaRPr lang="ko-KR" altLang="en-US" sz="48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98947" y="4497766"/>
            <a:ext cx="8750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err="1" smtClean="0">
                <a:solidFill>
                  <a:srgbClr val="FF0000"/>
                </a:solidFill>
              </a:rPr>
              <a:t>Git</a:t>
            </a:r>
            <a:r>
              <a:rPr lang="en-US" altLang="ko-KR" sz="4800" dirty="0" smtClean="0">
                <a:solidFill>
                  <a:srgbClr val="FF0000"/>
                </a:solidFill>
              </a:rPr>
              <a:t> </a:t>
            </a:r>
            <a:r>
              <a:rPr lang="ko-KR" altLang="en-US" sz="4800" dirty="0" smtClean="0">
                <a:solidFill>
                  <a:srgbClr val="FF0000"/>
                </a:solidFill>
              </a:rPr>
              <a:t>방식</a:t>
            </a:r>
            <a:endParaRPr lang="ko-KR" alt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32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VCS </a:t>
            </a:r>
            <a:r>
              <a:rPr lang="ko-KR" altLang="en-US" dirty="0"/>
              <a:t>의 핵심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작업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내용의 반영을 위한 로컬 저장소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작업 내용의 공유를 위한 원격 저장소</a:t>
            </a:r>
            <a:endParaRPr lang="en-US" altLang="ko-KR" dirty="0" smtClean="0"/>
          </a:p>
        </p:txBody>
      </p:sp>
      <p:grpSp>
        <p:nvGrpSpPr>
          <p:cNvPr id="6" name="그룹 5"/>
          <p:cNvGrpSpPr/>
          <p:nvPr/>
        </p:nvGrpSpPr>
        <p:grpSpPr>
          <a:xfrm>
            <a:off x="4902200" y="2530168"/>
            <a:ext cx="2730500" cy="2112963"/>
            <a:chOff x="7874000" y="995363"/>
            <a:chExt cx="4013200" cy="332740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7874000" y="995363"/>
              <a:ext cx="4013200" cy="33274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3600" dirty="0" smtClean="0"/>
                <a:t>작업 </a:t>
              </a:r>
              <a:r>
                <a:rPr lang="en-US" altLang="ko-KR" sz="3600" dirty="0" smtClean="0"/>
                <a:t>PC</a:t>
              </a:r>
              <a:endParaRPr lang="ko-KR" altLang="en-US" sz="3600" dirty="0"/>
            </a:p>
          </p:txBody>
        </p:sp>
        <p:sp>
          <p:nvSpPr>
            <p:cNvPr id="5" name="원통 4"/>
            <p:cNvSpPr/>
            <p:nvPr/>
          </p:nvSpPr>
          <p:spPr>
            <a:xfrm>
              <a:off x="8331200" y="3109119"/>
              <a:ext cx="3098800" cy="1112044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 smtClean="0"/>
                <a:t>로컬 저장소</a:t>
              </a:r>
              <a:endParaRPr lang="ko-KR" altLang="en-US" sz="2400" dirty="0"/>
            </a:p>
          </p:txBody>
        </p:sp>
      </p:grpSp>
      <p:sp>
        <p:nvSpPr>
          <p:cNvPr id="7" name="원통 6"/>
          <p:cNvSpPr/>
          <p:nvPr/>
        </p:nvSpPr>
        <p:spPr>
          <a:xfrm>
            <a:off x="4902200" y="5736562"/>
            <a:ext cx="2730500" cy="80487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원격 저장소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475597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VCS </a:t>
            </a:r>
            <a:r>
              <a:rPr lang="ko-KR" altLang="en-US" dirty="0" smtClean="0"/>
              <a:t>의 핵심</a:t>
            </a:r>
            <a:endParaRPr lang="ko-KR" altLang="en-US" dirty="0"/>
          </a:p>
        </p:txBody>
      </p:sp>
      <p:pic>
        <p:nvPicPr>
          <p:cNvPr id="7170" name="Picture 2" descr="Storing data as changes to a base version of each fil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9822"/>
            <a:ext cx="12205617" cy="4729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4306" y="6254125"/>
            <a:ext cx="7683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각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파일의 변화를 시간 순으로 관리</a:t>
            </a:r>
            <a:endParaRPr lang="ko-KR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615325" y="2678598"/>
            <a:ext cx="8750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rgbClr val="FF0000"/>
                </a:solidFill>
              </a:rPr>
              <a:t>CVCS </a:t>
            </a:r>
            <a:r>
              <a:rPr lang="ko-KR" altLang="en-US" sz="4800" dirty="0" smtClean="0">
                <a:solidFill>
                  <a:srgbClr val="FF0000"/>
                </a:solidFill>
              </a:rPr>
              <a:t>방식</a:t>
            </a:r>
            <a:endParaRPr lang="ko-KR" alt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3243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VCS </a:t>
            </a:r>
            <a:r>
              <a:rPr lang="ko-KR" altLang="en-US" dirty="0" smtClean="0"/>
              <a:t>의 핵심</a:t>
            </a:r>
            <a:endParaRPr lang="ko-KR" altLang="en-US" dirty="0"/>
          </a:p>
        </p:txBody>
      </p:sp>
      <p:pic>
        <p:nvPicPr>
          <p:cNvPr id="10242" name="Picture 2" descr="시간순으로 프로젝트의 스냅샷을 저장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9076"/>
            <a:ext cx="121920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1600" y="6304002"/>
            <a:ext cx="7683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각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파일 시스템의 스냅샷을 관리</a:t>
            </a:r>
            <a:endParaRPr lang="ko-KR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482321" y="2552588"/>
            <a:ext cx="8750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err="1" smtClean="0">
                <a:solidFill>
                  <a:srgbClr val="FF0000"/>
                </a:solidFill>
              </a:rPr>
              <a:t>Git</a:t>
            </a:r>
            <a:r>
              <a:rPr lang="en-US" altLang="ko-KR" sz="4800" dirty="0" smtClean="0">
                <a:solidFill>
                  <a:srgbClr val="FF0000"/>
                </a:solidFill>
              </a:rPr>
              <a:t> </a:t>
            </a:r>
            <a:r>
              <a:rPr lang="ko-KR" altLang="en-US" sz="4800" dirty="0" smtClean="0">
                <a:solidFill>
                  <a:srgbClr val="FF0000"/>
                </a:solidFill>
              </a:rPr>
              <a:t>방식</a:t>
            </a:r>
            <a:endParaRPr lang="ko-KR" alt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6249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VCS </a:t>
            </a:r>
            <a:r>
              <a:rPr lang="ko-KR" altLang="en-US" dirty="0"/>
              <a:t>의 핵심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모든 데이터가 로컬 저장소에 저장됨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원하는 버전을 아주 빠르게 얻을 수 있음</a:t>
            </a:r>
            <a:r>
              <a:rPr lang="en-US" altLang="ko-KR" dirty="0" smtClean="0"/>
              <a:t>(</a:t>
            </a:r>
            <a:r>
              <a:rPr lang="ko-KR" altLang="en-US" dirty="0" smtClean="0"/>
              <a:t>스냅샷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서버와의 통신이 적음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서버 다운 시 작업 진행 및 복구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2296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버전 관리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Version Control System (VCS)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변화를 시간에 따라 기록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특정 시점의 버전을 꺼낼 수 있음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소스코드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문서 등 모든 파일 형식의 데이터 대상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002251" y="-4207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버전 관리</a:t>
            </a:r>
          </a:p>
        </p:txBody>
      </p:sp>
    </p:spTree>
    <p:extLst>
      <p:ext uri="{BB962C8B-B14F-4D97-AF65-F5344CB8AC3E}">
        <p14:creationId xmlns:p14="http://schemas.microsoft.com/office/powerpoint/2010/main" val="2437725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버전 관리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Version Control System (VCS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pPr lvl="1"/>
            <a:r>
              <a:rPr lang="ko-KR" altLang="en-US" dirty="0" smtClean="0"/>
              <a:t>각 파일을 특정 시점으로 되돌릴 수 있음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프로젝트 자체를 특정 시점으로 되돌릴 수 있음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시간에 따른 수정 내용 파악 가능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문제를 만들어 낸 원인 파악 가능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002251" y="-4207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버전 관리</a:t>
            </a:r>
          </a:p>
        </p:txBody>
      </p:sp>
    </p:spTree>
    <p:extLst>
      <p:ext uri="{BB962C8B-B14F-4D97-AF65-F5344CB8AC3E}">
        <p14:creationId xmlns:p14="http://schemas.microsoft.com/office/powerpoint/2010/main" val="2000990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버전 관리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기본적인 버전 관리 시스템 이해는 필수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소프트웨어 개발에 있어 매우 중요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002251" y="-4207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버전 관리</a:t>
            </a:r>
          </a:p>
        </p:txBody>
      </p:sp>
    </p:spTree>
    <p:extLst>
      <p:ext uri="{BB962C8B-B14F-4D97-AF65-F5344CB8AC3E}">
        <p14:creationId xmlns:p14="http://schemas.microsoft.com/office/powerpoint/2010/main" val="94892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로컬</a:t>
            </a:r>
            <a:r>
              <a:rPr lang="en-US" altLang="ko-KR" dirty="0" smtClean="0"/>
              <a:t> </a:t>
            </a:r>
            <a:r>
              <a:rPr lang="ko-KR" altLang="en-US" dirty="0" smtClean="0"/>
              <a:t>버전 관리</a:t>
            </a:r>
            <a:r>
              <a:rPr lang="ko-KR" altLang="en-US" dirty="0"/>
              <a:t> 시스템 </a:t>
            </a:r>
            <a:r>
              <a:rPr lang="en-US" altLang="ko-KR" dirty="0" smtClean="0"/>
              <a:t>(</a:t>
            </a:r>
            <a:r>
              <a:rPr lang="en-US" altLang="ko-KR" dirty="0"/>
              <a:t>Local </a:t>
            </a:r>
            <a:r>
              <a:rPr lang="en-US" altLang="ko-KR" dirty="0" smtClean="0"/>
              <a:t>VCS)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4985006" cy="4351338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기본적인 버전 관리</a:t>
            </a:r>
            <a:endParaRPr lang="en-US" altLang="ko-KR" dirty="0" smtClean="0"/>
          </a:p>
          <a:p>
            <a:r>
              <a:rPr lang="en-US" altLang="ko-KR" dirty="0" smtClean="0"/>
              <a:t>Local VCS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간단한 데이터 베이스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파일의 버전 정보 관리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 사람이 관리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 : RCS(Revision Control System)</a:t>
            </a:r>
            <a:endParaRPr lang="ko-KR" altLang="en-US" dirty="0"/>
          </a:p>
        </p:txBody>
      </p:sp>
      <p:pic>
        <p:nvPicPr>
          <p:cNvPr id="1026" name="Picture 2" descr="로컬 버전 관리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717" y="1691546"/>
            <a:ext cx="5410829" cy="4619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1002251" y="-4207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버전 관리</a:t>
            </a:r>
          </a:p>
        </p:txBody>
      </p:sp>
    </p:spTree>
    <p:extLst>
      <p:ext uri="{BB962C8B-B14F-4D97-AF65-F5344CB8AC3E}">
        <p14:creationId xmlns:p14="http://schemas.microsoft.com/office/powerpoint/2010/main" val="2354287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중앙집중식 버전 관리</a:t>
            </a:r>
            <a:r>
              <a:rPr lang="ko-KR" altLang="en-US" dirty="0"/>
              <a:t> 시스템 </a:t>
            </a:r>
            <a:r>
              <a:rPr lang="en-US" altLang="ko-KR" dirty="0" smtClean="0"/>
              <a:t>(Central VCS)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249562" cy="435133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협업을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위한 버전 관리</a:t>
            </a:r>
            <a:endParaRPr lang="en-US" altLang="ko-KR" dirty="0" smtClean="0"/>
          </a:p>
          <a:p>
            <a:r>
              <a:rPr lang="en-US" altLang="ko-KR" dirty="0" smtClean="0"/>
              <a:t>Central VCS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서버 존재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클라이언트 존재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서버 데이터를 받아 사용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r>
              <a:rPr lang="ko-KR" altLang="en-US" dirty="0" smtClean="0"/>
              <a:t>예 </a:t>
            </a:r>
            <a:r>
              <a:rPr lang="en-US" altLang="ko-KR" dirty="0" smtClean="0"/>
              <a:t>: CVS(Concurrent Versions System), Subversion, Perforce</a:t>
            </a:r>
            <a:endParaRPr lang="ko-KR" altLang="en-US" dirty="0"/>
          </a:p>
        </p:txBody>
      </p:sp>
      <p:pic>
        <p:nvPicPr>
          <p:cNvPr id="2050" name="Picture 2" descr="중앙집중식 버전 관리(CVCS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7762" y="1825625"/>
            <a:ext cx="6009657" cy="417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1002251" y="-4207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버전 관리</a:t>
            </a:r>
          </a:p>
        </p:txBody>
      </p:sp>
    </p:spTree>
    <p:extLst>
      <p:ext uri="{BB962C8B-B14F-4D97-AF65-F5344CB8AC3E}">
        <p14:creationId xmlns:p14="http://schemas.microsoft.com/office/powerpoint/2010/main" val="3424582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CVCS </a:t>
            </a:r>
            <a:r>
              <a:rPr lang="ko-KR" altLang="en-US" dirty="0"/>
              <a:t>의 핵심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838200" y="2216944"/>
            <a:ext cx="10515600" cy="3282156"/>
            <a:chOff x="838200" y="2216944"/>
            <a:chExt cx="10515600" cy="3282156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7277100" y="2216944"/>
              <a:ext cx="4076700" cy="328215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4400" smtClean="0"/>
                <a:t>서버</a:t>
              </a:r>
              <a:endParaRPr lang="ko-KR" altLang="en-US" sz="4400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838200" y="2750344"/>
              <a:ext cx="4064000" cy="217011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4400" dirty="0" smtClean="0"/>
                <a:t>작업</a:t>
              </a:r>
              <a:r>
                <a:rPr lang="en-US" altLang="ko-KR" sz="4400" dirty="0" smtClean="0"/>
                <a:t> PC</a:t>
              </a:r>
              <a:endParaRPr lang="ko-KR" altLang="en-US" sz="4400" dirty="0"/>
            </a:p>
          </p:txBody>
        </p:sp>
        <p:sp>
          <p:nvSpPr>
            <p:cNvPr id="8" name="원통 7"/>
            <p:cNvSpPr/>
            <p:nvPr/>
          </p:nvSpPr>
          <p:spPr>
            <a:xfrm>
              <a:off x="7766050" y="4364434"/>
              <a:ext cx="3098800" cy="1112044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dirty="0" smtClean="0"/>
                <a:t>저장소</a:t>
              </a:r>
              <a:endParaRPr lang="ko-KR" altLang="en-US" sz="3200" dirty="0"/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>
              <a:off x="5283200" y="4387056"/>
              <a:ext cx="16764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 flipH="1">
              <a:off x="5168900" y="3035300"/>
              <a:ext cx="16764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454650" y="4484548"/>
              <a:ext cx="127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/>
                <a:t>요구</a:t>
              </a:r>
              <a:endParaRPr lang="ko-KR" altLang="en-US" sz="28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454650" y="3086554"/>
              <a:ext cx="127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/>
                <a:t>전송</a:t>
              </a:r>
              <a:endParaRPr lang="ko-KR" altLang="en-US" sz="2800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841500" y="5980112"/>
            <a:ext cx="8750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rgbClr val="FF0000"/>
                </a:solidFill>
              </a:rPr>
              <a:t>CVCS </a:t>
            </a:r>
            <a:r>
              <a:rPr lang="ko-KR" altLang="en-US" sz="4800" dirty="0" smtClean="0">
                <a:solidFill>
                  <a:srgbClr val="FF0000"/>
                </a:solidFill>
              </a:rPr>
              <a:t>방식</a:t>
            </a:r>
            <a:endParaRPr lang="ko-KR" alt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421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중앙집중식 </a:t>
            </a:r>
            <a:r>
              <a:rPr lang="ko-KR" altLang="en-US" dirty="0" smtClean="0"/>
              <a:t>버전 관리</a:t>
            </a:r>
            <a:r>
              <a:rPr lang="ko-KR" altLang="en-US" dirty="0"/>
              <a:t> 시스템 </a:t>
            </a:r>
            <a:r>
              <a:rPr lang="en-US" altLang="ko-KR" dirty="0" smtClean="0"/>
              <a:t>(Central VCS)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장점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누가 무엇을 하는지 쉽게 판단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관리가 쉬움 </a:t>
            </a:r>
            <a:r>
              <a:rPr lang="en-US" altLang="ko-KR" dirty="0" smtClean="0"/>
              <a:t>(</a:t>
            </a:r>
            <a:r>
              <a:rPr lang="ko-KR" altLang="en-US" dirty="0" smtClean="0"/>
              <a:t>서버 </a:t>
            </a:r>
            <a:r>
              <a:rPr lang="en-US" altLang="ko-KR" dirty="0" smtClean="0"/>
              <a:t>VCS </a:t>
            </a:r>
            <a:r>
              <a:rPr lang="ko-KR" altLang="en-US" dirty="0" smtClean="0"/>
              <a:t>하나만 관리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/>
          </a:p>
          <a:p>
            <a:r>
              <a:rPr lang="ko-KR" altLang="en-US" dirty="0" smtClean="0"/>
              <a:t>단점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서버 다운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로컬 데이터의 스냅샷이 명확하지 않음</a:t>
            </a:r>
            <a:r>
              <a:rPr lang="en-US" altLang="ko-KR" dirty="0" smtClean="0"/>
              <a:t>(</a:t>
            </a:r>
            <a:r>
              <a:rPr lang="ko-KR" altLang="en-US" dirty="0" smtClean="0"/>
              <a:t>복구 어려움</a:t>
            </a:r>
            <a:r>
              <a:rPr lang="en-US" altLang="ko-KR" dirty="0" smtClean="0"/>
              <a:t>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1002251" y="-4207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버전 관리</a:t>
            </a:r>
          </a:p>
        </p:txBody>
      </p:sp>
    </p:spTree>
    <p:extLst>
      <p:ext uri="{BB962C8B-B14F-4D97-AF65-F5344CB8AC3E}">
        <p14:creationId xmlns:p14="http://schemas.microsoft.com/office/powerpoint/2010/main" val="2857746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582</Words>
  <Application>Microsoft Office PowerPoint</Application>
  <PresentationFormat>사용자 지정</PresentationFormat>
  <Paragraphs>177</Paragraphs>
  <Slides>24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Office 테마</vt:lpstr>
      <vt:lpstr>게임 소프트웨어 공학 Lecture 2</vt:lpstr>
      <vt:lpstr>목차</vt:lpstr>
      <vt:lpstr>버전 관리 시스템</vt:lpstr>
      <vt:lpstr>버전 관리 시스템</vt:lpstr>
      <vt:lpstr>버전 관리 시스템</vt:lpstr>
      <vt:lpstr>로컬 버전 관리 시스템 (Local VCS)</vt:lpstr>
      <vt:lpstr>중앙집중식 버전 관리 시스템 (Central VCS)</vt:lpstr>
      <vt:lpstr>CVCS 의 핵심</vt:lpstr>
      <vt:lpstr>중앙집중식 버전 관리 시스템 (Central VCS)</vt:lpstr>
      <vt:lpstr>분산 버전 관리 시스템(Distributed VCS)</vt:lpstr>
      <vt:lpstr>분산 버전 관리 시스템(Distributed VCS)</vt:lpstr>
      <vt:lpstr>Git의 역사</vt:lpstr>
      <vt:lpstr>Linux 개발에 사용</vt:lpstr>
      <vt:lpstr>Linux 개발에 사용</vt:lpstr>
      <vt:lpstr>Git 프로젝트 목표</vt:lpstr>
      <vt:lpstr>Git ?</vt:lpstr>
      <vt:lpstr>Git의 기초</vt:lpstr>
      <vt:lpstr>Git VCS 의 핵심</vt:lpstr>
      <vt:lpstr>Git VCS 의 핵심</vt:lpstr>
      <vt:lpstr>Git VCS 의 핵심</vt:lpstr>
      <vt:lpstr>Git VCS 의 핵심</vt:lpstr>
      <vt:lpstr>Git VCS 의 핵심</vt:lpstr>
      <vt:lpstr>Git VCS 의 핵심</vt:lpstr>
      <vt:lpstr>Git VCS 의 핵심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소프트웨어 공학 Lecture 1</dc:title>
  <dc:creator>TaekHee Lee</dc:creator>
  <cp:lastModifiedBy>user</cp:lastModifiedBy>
  <cp:revision>50</cp:revision>
  <dcterms:created xsi:type="dcterms:W3CDTF">2017-09-10T13:04:55Z</dcterms:created>
  <dcterms:modified xsi:type="dcterms:W3CDTF">2019-09-24T09:49:36Z</dcterms:modified>
</cp:coreProperties>
</file>