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597" r:id="rId3"/>
    <p:sldId id="598" r:id="rId4"/>
    <p:sldId id="599" r:id="rId5"/>
    <p:sldId id="620" r:id="rId6"/>
    <p:sldId id="600" r:id="rId7"/>
    <p:sldId id="621" r:id="rId8"/>
    <p:sldId id="625" r:id="rId9"/>
    <p:sldId id="622" r:id="rId10"/>
    <p:sldId id="623" r:id="rId11"/>
    <p:sldId id="624" r:id="rId12"/>
    <p:sldId id="626" r:id="rId13"/>
    <p:sldId id="627" r:id="rId14"/>
    <p:sldId id="628" r:id="rId15"/>
    <p:sldId id="629" r:id="rId16"/>
    <p:sldId id="630" r:id="rId17"/>
    <p:sldId id="584" r:id="rId18"/>
    <p:sldId id="585" r:id="rId19"/>
    <p:sldId id="586" r:id="rId20"/>
    <p:sldId id="588" r:id="rId21"/>
    <p:sldId id="587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1" autoAdjust="0"/>
    <p:restoredTop sz="82369" autoAdjust="0"/>
  </p:normalViewPr>
  <p:slideViewPr>
    <p:cSldViewPr snapToGrid="0">
      <p:cViewPr varScale="1">
        <p:scale>
          <a:sx n="89" d="100"/>
          <a:sy n="89" d="100"/>
        </p:scale>
        <p:origin x="84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877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31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296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D9831D15-96EB-46AA-A7E2-8D5676D42EEA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579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6D21796-D0CF-4BB4-BCB9-699682036FEA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39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EBB79E-64C5-49F8-BCF9-B70C1A0E6761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027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902AEA5-456F-4FCD-BCB3-5122262DBF22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374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593058D-F481-4601-9C52-CCDE23B8E33A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414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E4154C3-C4E4-494A-A127-FBA9F8177E47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1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903755A-4ED7-426B-AC89-1A45FA3CD88B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06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552E3E4-46A4-4C1F-8E41-889D0C25253C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6910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039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8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304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27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691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993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663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194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508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916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678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6575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56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F82A3F7A-B829-44FE-BB4C-793699ABF8A2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8376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86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18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5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898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948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67655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317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02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9CF0AA6-157D-4016-AC08-8E271E3BF0F5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58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BDF8008-65C5-4CA7-A6DD-0DFE95BCF64C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52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6775437-573E-47BA-B04E-74E9D872453D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62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19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16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E4F9372-4711-4586-93C0-84A3D49475D3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65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uum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uum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>Chapter 5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클래스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10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</a:t>
            </a:r>
            <a:r>
              <a:rPr lang="en-US" altLang="ko-KR" sz="2000" dirty="0" smtClean="0"/>
              <a:t>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Free version : </a:t>
            </a:r>
            <a:r>
              <a:rPr lang="en-US" altLang="ko-KR" sz="2000" dirty="0" smtClean="0"/>
              <a:t>Community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89" y="1828799"/>
            <a:ext cx="3938301" cy="3026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13" y="2491999"/>
            <a:ext cx="4895850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89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11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</a:t>
            </a:r>
            <a:r>
              <a:rPr lang="en-US" altLang="ko-KR" sz="2000" dirty="0" smtClean="0"/>
              <a:t>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Free version : </a:t>
            </a:r>
            <a:r>
              <a:rPr lang="en-US" altLang="ko-KR" sz="2000" dirty="0" smtClean="0"/>
              <a:t>Community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1" y="2971825"/>
            <a:ext cx="3319290" cy="2595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854" y="2517289"/>
            <a:ext cx="4942828" cy="3453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60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12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</a:t>
            </a:r>
            <a:r>
              <a:rPr lang="en-US" altLang="ko-KR" sz="2000" dirty="0" smtClean="0"/>
              <a:t>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Free version : </a:t>
            </a:r>
            <a:r>
              <a:rPr lang="en-US" altLang="ko-KR" sz="2000" dirty="0" smtClean="0"/>
              <a:t>Community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3" y="1910167"/>
            <a:ext cx="5486120" cy="3769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2099697" y="3794712"/>
            <a:ext cx="1637607" cy="3569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3296820">
            <a:off x="3882712" y="3231372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4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13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</a:t>
            </a:r>
            <a:r>
              <a:rPr lang="en-US" altLang="ko-KR" sz="2000" dirty="0" smtClean="0"/>
              <a:t>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Free version : </a:t>
            </a:r>
            <a:r>
              <a:rPr lang="en-US" altLang="ko-KR" sz="2000" dirty="0" smtClean="0"/>
              <a:t>Community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69272"/>
            <a:ext cx="6248400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2403047" y="1826062"/>
            <a:ext cx="5523807" cy="660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14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00162"/>
            <a:ext cx="7848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15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00162"/>
            <a:ext cx="7848600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75" y="4409571"/>
            <a:ext cx="3257550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585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16</a:t>
            </a:fld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69" y="1458613"/>
            <a:ext cx="7300845" cy="4081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64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이야기</a:t>
            </a:r>
            <a:endParaRPr lang="en-US" altLang="ko-KR" dirty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Tx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데이터와 필요한 함수를 클래스로 묶음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메서드</a:t>
            </a:r>
            <a:r>
              <a:rPr lang="en-US" altLang="ko-KR" sz="2000"/>
              <a:t>(Method)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</a:t>
            </a:r>
            <a:r>
              <a:rPr lang="en-US" altLang="ko-KR" sz="2000"/>
              <a:t>(Instance)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정보은닉</a:t>
            </a:r>
            <a:r>
              <a:rPr lang="en-US" altLang="ko-KR" sz="2000"/>
              <a:t>(Information Hiding)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추상화</a:t>
            </a:r>
            <a:r>
              <a:rPr lang="en-US" altLang="ko-KR" sz="2000"/>
              <a:t>(Abstraction)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부모클래스</a:t>
            </a:r>
            <a:r>
              <a:rPr lang="en-US" altLang="ko-KR" sz="2000"/>
              <a:t> (</a:t>
            </a:r>
            <a:r>
              <a:rPr lang="ko-KR" altLang="en-US" sz="2000"/>
              <a:t>공통적인 부분을 추출</a:t>
            </a:r>
            <a:r>
              <a:rPr lang="en-US" altLang="ko-KR" sz="2000"/>
              <a:t>), </a:t>
            </a:r>
            <a:r>
              <a:rPr lang="ko-KR" altLang="en-US" sz="2000"/>
              <a:t>자식 클래스</a:t>
            </a:r>
            <a:r>
              <a:rPr lang="en-US" altLang="ko-KR" sz="2000"/>
              <a:t>, </a:t>
            </a:r>
            <a:r>
              <a:rPr lang="ko-KR" altLang="en-US" sz="2000"/>
              <a:t>상속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다형성</a:t>
            </a:r>
            <a:r>
              <a:rPr lang="en-US" altLang="ko-KR" sz="2000"/>
              <a:t>(Polymorphism)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자식 클래스</a:t>
            </a:r>
            <a:r>
              <a:rPr lang="en-US" altLang="ko-KR" sz="2000"/>
              <a:t>(</a:t>
            </a:r>
            <a:r>
              <a:rPr lang="ko-KR" altLang="en-US" sz="2000"/>
              <a:t>인스턴스</a:t>
            </a:r>
            <a:r>
              <a:rPr lang="en-US" altLang="ko-KR" sz="2000"/>
              <a:t>)</a:t>
            </a:r>
            <a:r>
              <a:rPr lang="ko-KR" altLang="en-US" sz="2000"/>
              <a:t>들이 동일한 메서드 호출에 대해 다른 동작을 수행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71179C40-94E2-4382-BD77-980FF545AF53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3558" name="Picture 2" descr="D:\PythonWork\Education\PPT\5_class_img\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85825"/>
            <a:ext cx="46196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선언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선언 </a:t>
            </a:r>
            <a:r>
              <a:rPr lang="en-US" altLang="ko-KR" sz="2000"/>
              <a:t>: </a:t>
            </a:r>
            <a:r>
              <a:rPr lang="ko-KR" altLang="en-US" sz="2000"/>
              <a:t>클래스 객체 생성</a:t>
            </a:r>
            <a:r>
              <a:rPr lang="en-US" altLang="ko-KR" sz="2000"/>
              <a:t>, </a:t>
            </a:r>
            <a:r>
              <a:rPr lang="ko-KR" altLang="en-US" sz="2000"/>
              <a:t> 이름 공간 생성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생성 </a:t>
            </a:r>
            <a:r>
              <a:rPr lang="en-US" altLang="ko-KR" sz="2000"/>
              <a:t>: </a:t>
            </a:r>
            <a:r>
              <a:rPr lang="ko-KR" altLang="en-US" sz="2000"/>
              <a:t>독립적인 이름 공간 생성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클래스와 인스턴스 이름 공간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590550" y="1614488"/>
            <a:ext cx="7826375" cy="23082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Print(self):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print("My Name is {0}".format(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 = Person()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p1.Print()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값을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Default Name</a:t>
            </a: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5607" name="Picture 2" descr="D:\PythonWork\Education\PPT\5_class_img\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402138"/>
            <a:ext cx="58896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선언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이름 공간에 변경된 데이터 저장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접근 할 때 </a:t>
            </a:r>
            <a:r>
              <a:rPr lang="en-US" altLang="ko-KR" sz="2000" dirty="0"/>
              <a:t>: </a:t>
            </a:r>
            <a:r>
              <a:rPr lang="ko-KR" altLang="en-US" sz="2000" dirty="0"/>
              <a:t>속성 </a:t>
            </a:r>
            <a:r>
              <a:rPr lang="ko-KR" altLang="en-US" sz="2000" dirty="0" err="1"/>
              <a:t>접근자</a:t>
            </a:r>
            <a:r>
              <a:rPr lang="ko-KR" altLang="en-US" sz="2000" dirty="0"/>
              <a:t> </a:t>
            </a:r>
            <a:r>
              <a:rPr lang="en-US" altLang="ko-KR" sz="2000" dirty="0"/>
              <a:t>(‘.’)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기본 </a:t>
            </a:r>
            <a:r>
              <a:rPr lang="ko-KR" altLang="en-US" sz="2000" dirty="0" err="1"/>
              <a:t>접근지정자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첫 인자 </a:t>
            </a:r>
            <a:r>
              <a:rPr lang="en-US" altLang="ko-KR" sz="2000" dirty="0"/>
              <a:t>: self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하지 않는 것 </a:t>
            </a:r>
            <a:r>
              <a:rPr lang="en-US" altLang="ko-KR" sz="2000" dirty="0"/>
              <a:t>: </a:t>
            </a:r>
            <a:r>
              <a:rPr lang="ko-KR" altLang="en-US" sz="2000" dirty="0"/>
              <a:t>바운드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하는 것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언바운드</a:t>
            </a:r>
            <a:r>
              <a:rPr lang="ko-KR" altLang="en-US" sz="2000" dirty="0"/>
              <a:t> 메서드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603250" y="3703638"/>
            <a:ext cx="7826375" cy="181588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!!"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멤버 변수 값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p1.Print()			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바운드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Person.Print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(p1)		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Anaconda </a:t>
            </a:r>
            <a:r>
              <a:rPr lang="ko-KR" altLang="en-US" sz="2000"/>
              <a:t>설치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이야기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선언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객체와 인스턴스 객체의 이름 공간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객체와 인스턴스 객체의 관계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생성자</a:t>
            </a:r>
            <a:r>
              <a:rPr lang="en-US" altLang="ko-KR" sz="2000"/>
              <a:t>,</a:t>
            </a:r>
            <a:r>
              <a:rPr lang="ko-KR" altLang="en-US" sz="2000"/>
              <a:t> 소멸자 메서드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정적 메서드</a:t>
            </a:r>
            <a:r>
              <a:rPr lang="en-US" altLang="ko-KR" sz="2000"/>
              <a:t>, </a:t>
            </a:r>
            <a:r>
              <a:rPr lang="ko-KR" altLang="en-US" sz="2000"/>
              <a:t>클래스 메서드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연산자 중복 정의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상속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변수나 메서드 이름 찾는 순서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클래스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전역 영역</a:t>
            </a:r>
            <a:endParaRPr lang="en-US" altLang="ko-KR" sz="200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7E90F1EF-F23D-43AC-8D16-B0BB52D1521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246063" y="1568450"/>
            <a:ext cx="7826375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 = Person()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p2 = Person()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name: ", p1.name)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name: ", p2.name)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김연아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 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name: ", p1.name)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name: 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김연아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name: ", p2.name)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#p2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name:  Default Name</a:t>
            </a:r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9703" name="Picture 2" descr="D:\PythonWork\Education\PPT\5_class_img\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2632075"/>
            <a:ext cx="39258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런타임에 클래스 객체와 인스턴스 객체 이름 영역에 멤버 변수 추가 가능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48000D5E-02F6-475D-8CD3-B15014CB6C0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46063" y="1181100"/>
            <a:ext cx="8648700" cy="50165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"New title"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 새로운 멤버 변수 추가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두 인스턴스 객체에서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print("Person's title: ",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객체에서도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p1.age = 20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age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age:  20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"&lt;pyshell#28&gt;",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print("p2's age: ", p2.age)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'Person' object has no attribute 'age'</a:t>
            </a:r>
          </a:p>
        </p:txBody>
      </p:sp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1751" name="Picture 2" descr="D:\PythonWork\Education\PPT\5_class_img\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3689350"/>
            <a:ext cx="4541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전역 변수와 클래스 변수 이름이 동일할 때 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메서드에서 </a:t>
            </a:r>
            <a:r>
              <a:rPr lang="en-US" altLang="ko-KR" sz="2000"/>
              <a:t>self</a:t>
            </a:r>
            <a:r>
              <a:rPr lang="ko-KR" altLang="en-US" sz="2000"/>
              <a:t>를 누락하면 의도하지 않은 에러 발생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9CBBB19-DA96-40DA-89A9-3242FFF6C14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36575" y="1647825"/>
            <a:ext cx="8358188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"NOT Class Member"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전역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""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Set(self,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msg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 누락되면 전역변수 접근</a:t>
            </a: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g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g.Set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("First Message")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#g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NOT Class Member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g.str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'First Message'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GString.str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''</a:t>
            </a:r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관계</a:t>
            </a:r>
            <a:endParaRPr lang="en-US" altLang="ko-KR" dirty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isinstance(</a:t>
            </a:r>
            <a:r>
              <a:rPr lang="ko-KR" altLang="en-US" sz="2000"/>
              <a:t>인스턴스 객체</a:t>
            </a:r>
            <a:r>
              <a:rPr lang="en-US" altLang="ko-KR" sz="2000"/>
              <a:t>, </a:t>
            </a:r>
            <a:r>
              <a:rPr lang="ko-KR" altLang="en-US" sz="2000"/>
              <a:t>클래스 객체</a:t>
            </a:r>
            <a:r>
              <a:rPr lang="en-US" altLang="ko-KR" sz="2000"/>
              <a:t>) </a:t>
            </a:r>
            <a:r>
              <a:rPr lang="en-US" altLang="ko-KR" sz="2000">
                <a:sym typeface="Wingdings" panose="05000000000000000000" pitchFamily="2" charset="2"/>
              </a:rPr>
              <a:t> T/F : </a:t>
            </a:r>
            <a:r>
              <a:rPr lang="ko-KR" altLang="en-US" sz="2000">
                <a:sym typeface="Wingdings" panose="05000000000000000000" pitchFamily="2" charset="2"/>
              </a:rPr>
              <a:t>어떤 클래스에서 생성</a:t>
            </a:r>
            <a:r>
              <a:rPr lang="en-US" altLang="ko-KR" sz="2000">
                <a:sym typeface="Wingdings" panose="05000000000000000000" pitchFamily="2" charset="2"/>
              </a:rPr>
              <a:t>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자식클래스 인스턴스도 부모클래스 인스턴스로 평가됨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모든</a:t>
            </a:r>
            <a:r>
              <a:rPr lang="en-US" altLang="ko-KR" sz="2000">
                <a:sym typeface="Wingdings" panose="05000000000000000000" pitchFamily="2" charset="2"/>
              </a:rPr>
              <a:t> </a:t>
            </a:r>
            <a:r>
              <a:rPr lang="ko-KR" altLang="en-US" sz="2000">
                <a:sym typeface="Wingdings" panose="05000000000000000000" pitchFamily="2" charset="2"/>
              </a:rPr>
              <a:t>클래스는 </a:t>
            </a:r>
            <a:r>
              <a:rPr lang="en-US" altLang="ko-KR" sz="2000">
                <a:sym typeface="Wingdings" panose="05000000000000000000" pitchFamily="2" charset="2"/>
              </a:rPr>
              <a:t>object </a:t>
            </a:r>
            <a:r>
              <a:rPr lang="ko-KR" altLang="en-US" sz="2000">
                <a:sym typeface="Wingdings" panose="05000000000000000000" pitchFamily="2" charset="2"/>
              </a:rPr>
              <a:t>객체를 상속받음 </a:t>
            </a:r>
            <a:r>
              <a:rPr lang="en-US" altLang="ko-KR" sz="2000">
                <a:sym typeface="Wingdings" panose="05000000000000000000" pitchFamily="2" charset="2"/>
              </a:rPr>
              <a:t>(</a:t>
            </a:r>
            <a:r>
              <a:rPr lang="ko-KR" altLang="en-US" sz="2000">
                <a:sym typeface="Wingdings" panose="05000000000000000000" pitchFamily="2" charset="2"/>
              </a:rPr>
              <a:t>버전</a:t>
            </a:r>
            <a:r>
              <a:rPr lang="en-US" altLang="ko-KR" sz="2000">
                <a:sym typeface="Wingdings" panose="05000000000000000000" pitchFamily="2" charset="2"/>
              </a:rPr>
              <a:t> 3 </a:t>
            </a:r>
            <a:r>
              <a:rPr lang="ko-KR" altLang="en-US" sz="2000">
                <a:sym typeface="Wingdings" panose="05000000000000000000" pitchFamily="2" charset="2"/>
              </a:rPr>
              <a:t>이후</a:t>
            </a:r>
            <a:r>
              <a:rPr lang="en-US" altLang="ko-KR" sz="2000">
                <a:sym typeface="Wingdings" panose="05000000000000000000" pitchFamily="2" charset="2"/>
              </a:rPr>
              <a:t>)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030F4113-4A72-462F-A97F-3C777A86F78E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153988" y="1992313"/>
            <a:ext cx="8990012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Bird: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Student(Person):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상속 관계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p, s = Person(), Student()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Person: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Person: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print("s is instance of Person: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 is instance of Person: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object: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object))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버전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object: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Bird: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Bird))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Bird: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instance of object: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object))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instance of object: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_ 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 _()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생성할 때 초기화 작업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소멸자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_ _del_ _()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레퍼런스 카운트 </a:t>
            </a:r>
            <a:r>
              <a:rPr lang="en-US" altLang="ko-KR" sz="2000" dirty="0"/>
              <a:t>0 </a:t>
            </a:r>
            <a:r>
              <a:rPr lang="ko-KR" altLang="en-US" sz="2000" dirty="0"/>
              <a:t>될 때 호출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해제 등 작업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1084373-1F23-4681-9586-365904E4E8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517525" y="2403475"/>
            <a:ext cx="8377238" cy="37861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MyClass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__(self, value):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self.Value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value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print("Class is created Value = ", value)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__del__(self):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소멸자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print("Class is deleted")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foo():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d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(10)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foo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안에서만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존재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foo()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is created Value = 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is deleted</a:t>
            </a:r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확장 형태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객체를 통하지 않고 클래스를 통해 직접 호출 가능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</a:t>
            </a:r>
            <a:r>
              <a:rPr lang="en-US" altLang="ko-KR" sz="2000" dirty="0"/>
              <a:t>self </a:t>
            </a:r>
            <a:r>
              <a:rPr lang="ko-KR" altLang="en-US" sz="2000" dirty="0"/>
              <a:t> 인자 선언하지 않음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첫 인자 전달 필요 없음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메서드 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첫 인자로 클래스 정의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암묵적으로 첫 인자로 클래스 객체 전달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정적 메서드와 클래스 메서드 등록 방법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0023368D-F4A7-423F-BB50-A69DBE17D7B9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741363" y="4529138"/>
            <a:ext cx="7826375" cy="5842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staticmethod(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classmethod(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419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예제 </a:t>
            </a:r>
            <a:r>
              <a:rPr lang="en-US" altLang="ko-KR" sz="2000"/>
              <a:t>5-6-1.py </a:t>
            </a:r>
            <a:r>
              <a:rPr lang="ko-KR" altLang="en-US" sz="2000"/>
              <a:t>클래스로 부터 생성되는 인스턴스 개수 관리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정적 메서드와 클래스 메서드 사용하지 않는 경우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254AC06-CEDC-4A1C-9278-525C811DAD2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380999" y="1635125"/>
            <a:ext cx="8623301" cy="47705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생성할 때 마다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증가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+= 1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객체의 변수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정의하지 않았음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			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개수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클래스를 통해서만 호출 가능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#</a:t>
            </a:r>
            <a:r>
              <a:rPr kumimoji="0" lang="ko-KR" altLang="en-US" sz="1600" b="1" dirty="0"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TypeError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takes 0 positional arguments but 1 was given</a:t>
            </a:r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440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5-6-2.py </a:t>
            </a:r>
            <a:r>
              <a:rPr lang="ko-KR" altLang="en-US" sz="2000" dirty="0"/>
              <a:t>정적 메서드와 클래스 메서드 사용하는 인스턴스 개수 관리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2D2E4B24-500C-434B-9D62-189AD4B9AF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/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511175" y="1198563"/>
            <a:ext cx="8543925" cy="501675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print("Instance Count: ",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정의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	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</p:txBody>
      </p:sp>
      <p:sp>
        <p:nvSpPr>
          <p:cNvPr id="4403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public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이름 변경</a:t>
            </a:r>
            <a:r>
              <a:rPr lang="en-US" altLang="ko-KR" dirty="0"/>
              <a:t>(name mangling)</a:t>
            </a:r>
          </a:p>
        </p:txBody>
      </p:sp>
      <p:sp>
        <p:nvSpPr>
          <p:cNvPr id="460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변수의 기본</a:t>
            </a:r>
            <a:r>
              <a:rPr lang="en-US" altLang="ko-KR" sz="2000"/>
              <a:t> </a:t>
            </a:r>
            <a:r>
              <a:rPr lang="ko-KR" altLang="en-US" sz="2000"/>
              <a:t>속성 </a:t>
            </a:r>
            <a:r>
              <a:rPr lang="en-US" altLang="ko-KR" sz="2000"/>
              <a:t>public </a:t>
            </a:r>
            <a:r>
              <a:rPr lang="ko-KR" altLang="en-US" sz="2000"/>
              <a:t>으로</a:t>
            </a:r>
            <a:r>
              <a:rPr lang="en-US" altLang="ko-KR" sz="2000"/>
              <a:t> </a:t>
            </a:r>
            <a:r>
              <a:rPr lang="ko-KR" altLang="en-US" sz="2000"/>
              <a:t>인해 클래스 외부에서 변경 가능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이를 해결하기 위해 이름 변경</a:t>
            </a:r>
            <a:r>
              <a:rPr lang="en-US" altLang="ko-KR" sz="2000"/>
              <a:t>(name mangling) </a:t>
            </a:r>
            <a:r>
              <a:rPr lang="ko-KR" altLang="en-US" sz="2000"/>
              <a:t>적용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 이름 </a:t>
            </a:r>
            <a:r>
              <a:rPr lang="en-US" altLang="ko-KR" sz="2000"/>
              <a:t>: </a:t>
            </a:r>
            <a:r>
              <a:rPr lang="en-US" altLang="ko-KR" sz="2000" b="1">
                <a:solidFill>
                  <a:srgbClr val="FF0000"/>
                </a:solidFill>
              </a:rPr>
              <a:t>‘_ _’</a:t>
            </a:r>
            <a:r>
              <a:rPr lang="ko-KR" altLang="en-US" sz="2000" b="1">
                <a:solidFill>
                  <a:schemeClr val="accent2"/>
                </a:solidFill>
              </a:rPr>
              <a:t>으로 시작하면 외부에서는 자동으로 </a:t>
            </a:r>
            <a:endParaRPr lang="en-US" altLang="ko-KR" sz="2000" b="1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ko-KR" sz="2000" b="1">
                <a:solidFill>
                  <a:schemeClr val="accent2"/>
                </a:solidFill>
              </a:rPr>
              <a:t>      </a:t>
            </a:r>
            <a:r>
              <a:rPr lang="en-US" altLang="ko-KR" sz="2000" b="1">
                <a:solidFill>
                  <a:srgbClr val="FF0000"/>
                </a:solidFill>
              </a:rPr>
              <a:t>‘_</a:t>
            </a:r>
            <a:r>
              <a:rPr lang="ko-KR" altLang="en-US" sz="2000" b="1">
                <a:solidFill>
                  <a:srgbClr val="FF0000"/>
                </a:solidFill>
              </a:rPr>
              <a:t>클래스이름</a:t>
            </a:r>
            <a:r>
              <a:rPr lang="en-US" altLang="ko-KR" sz="2000" b="1">
                <a:solidFill>
                  <a:srgbClr val="FF0000"/>
                </a:solidFill>
              </a:rPr>
              <a:t>_ _ </a:t>
            </a:r>
            <a:r>
              <a:rPr lang="ko-KR" altLang="en-US" sz="2000" b="1">
                <a:solidFill>
                  <a:srgbClr val="FF0000"/>
                </a:solidFill>
              </a:rPr>
              <a:t>멤버변수이름</a:t>
            </a:r>
            <a:r>
              <a:rPr lang="en-US" altLang="ko-KR" sz="2000" b="1">
                <a:solidFill>
                  <a:srgbClr val="FF0000"/>
                </a:solidFill>
              </a:rPr>
              <a:t>’ </a:t>
            </a:r>
            <a:r>
              <a:rPr lang="ko-KR" altLang="en-US" sz="2000" b="1">
                <a:solidFill>
                  <a:schemeClr val="accent2"/>
                </a:solidFill>
              </a:rPr>
              <a:t>으로 변경됨</a:t>
            </a:r>
            <a:endParaRPr lang="en-US" altLang="ko-KR" sz="2000" b="1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BC835D49-0438-4B5D-9739-66ED961C5892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66701" y="2312988"/>
            <a:ext cx="8763000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0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print("Instance Count: %d" %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외부에서 접근 에러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이름변경되었으므로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type object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 has no attribute '__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'_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', . . .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4608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팀장님의 요구로 기존 </a:t>
            </a:r>
            <a:r>
              <a:rPr lang="en-US" altLang="ko-KR" sz="2000" dirty="0" err="1"/>
              <a:t>Gstring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</a:t>
            </a:r>
            <a:r>
              <a:rPr lang="en-US" altLang="ko-KR" sz="2000" dirty="0"/>
              <a:t>Remove </a:t>
            </a:r>
            <a:r>
              <a:rPr lang="ko-KR" altLang="en-US" sz="2000" dirty="0"/>
              <a:t>메서드와 동일한 기능을 </a:t>
            </a:r>
            <a:r>
              <a:rPr lang="en-US" altLang="ko-KR" sz="2000" dirty="0"/>
              <a:t>‘-’ </a:t>
            </a:r>
            <a:r>
              <a:rPr lang="ko-KR" altLang="en-US" sz="2000" dirty="0"/>
              <a:t>연산자를 사용해 동작하도록 수정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5-6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/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523875" y="1448883"/>
            <a:ext cx="8250238" cy="8318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ABCDEFGabcdefg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 수행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결과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BCDEFGabcef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– 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#’-’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연산자로 동일한 동작 수행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523875" y="2600325"/>
            <a:ext cx="8251825" cy="35401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변수 추가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Remove(self,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self.__sub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g - "apple"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&lt;__main__.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object at 0x0000000003144BE0&gt;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ABCDEFGbcdfg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Anaconda3</a:t>
            </a:r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>
                <a:hlinkClick r:id="rId3"/>
              </a:rPr>
              <a:t>https://continuum.io/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IDE </a:t>
            </a:r>
            <a:r>
              <a:rPr lang="ko-KR" altLang="en-US" sz="2000"/>
              <a:t>및 많은 </a:t>
            </a:r>
            <a:r>
              <a:rPr lang="en-US" altLang="ko-KR" sz="2000"/>
              <a:t>module </a:t>
            </a:r>
            <a:r>
              <a:rPr lang="ko-KR" altLang="en-US" sz="2000"/>
              <a:t>제공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5-</a:t>
            </a:r>
            <a:fld id="{7796A93F-C698-4173-A764-853208EE0C16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4" y="1517650"/>
            <a:ext cx="6069866" cy="2932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924" y="3241816"/>
            <a:ext cx="5553276" cy="2933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수치 연산자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그외</a:t>
            </a:r>
            <a:r>
              <a:rPr lang="ko-KR" altLang="en-US" sz="2000" dirty="0"/>
              <a:t> 연산자 교재 참조</a:t>
            </a:r>
            <a:r>
              <a:rPr lang="en-US" altLang="ko-KR" sz="2000" dirty="0"/>
              <a:t>)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3" descr="D:\PythonWork\Education\PPT\5_class_img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85" y="1325316"/>
            <a:ext cx="7501539" cy="443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616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5-7-1 ‘-’</a:t>
            </a:r>
            <a:r>
              <a:rPr lang="ko-KR" altLang="en-US" sz="2000" dirty="0"/>
              <a:t>연산자와 </a:t>
            </a:r>
            <a:r>
              <a:rPr lang="en-US" altLang="ko-KR" sz="2000" dirty="0"/>
              <a:t>abs() </a:t>
            </a:r>
            <a:r>
              <a:rPr lang="ko-KR" altLang="en-US" sz="2000" dirty="0"/>
              <a:t>내장 함수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멤버변수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__abs__(self):     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#abs()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 함수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self.content.upper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aBcdef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-= 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중복된 경우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'-='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도 지원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aBce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= abs(g)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ABCE</a:t>
            </a:r>
          </a:p>
        </p:txBody>
      </p:sp>
    </p:spTree>
    <p:extLst>
      <p:ext uri="{BB962C8B-B14F-4D97-AF65-F5344CB8AC3E}">
        <p14:creationId xmlns:p14="http://schemas.microsoft.com/office/powerpoint/2010/main" val="208135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5-7-3 </a:t>
            </a:r>
            <a:r>
              <a:rPr lang="ko-KR" altLang="en-US" sz="2000" dirty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Sequencer: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   #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생성자</a:t>
            </a: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#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인스턴스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내장함수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__(self, index):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인덱스로 아이템 값 접근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if(0 &lt; index &lt;=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return index *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raise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("Index out of range")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__contains__(self, item):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#T/F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 포함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여부반환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return (0 &lt; item &lt;=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04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5-7-3 </a:t>
            </a:r>
            <a:r>
              <a:rPr lang="ko-KR" altLang="en-US" sz="2000" dirty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652322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Sequencer(5)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s[3]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[s[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] for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in range(1,6)]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#s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객체를 통해 얻을 수 있는 값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리스트 내장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ko-KR" altLang="en-US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[10, 20, 30, 40, 50]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5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3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7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s[7]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stdin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"C:/Users/kys/temp.py", line 17, in 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raise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("Index out of range") 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208933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484494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상속이란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클래스의 모든 속성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)</a:t>
            </a:r>
            <a:r>
              <a:rPr lang="ko-KR" altLang="en-US" sz="1600" dirty="0"/>
              <a:t>를 자식 클래스로 물려줌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클래스의 공통된 속성을 부모 클래스에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하위 클래스에서는 특화된 </a:t>
            </a:r>
            <a:r>
              <a:rPr lang="ko-KR" altLang="en-US" sz="1600" dirty="0" err="1"/>
              <a:t>메소드와</a:t>
            </a:r>
            <a:r>
              <a:rPr lang="ko-KR" altLang="en-US" sz="1600" dirty="0"/>
              <a:t> 데이터를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장점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각 클래스마다 동일한 코드가 작성되는 것을 방지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클래스에 공통된 속성을 두어 코드의 유지보수가 용이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다형성</a:t>
            </a:r>
            <a:r>
              <a:rPr lang="en-US" altLang="ko-KR" sz="1600" dirty="0"/>
              <a:t>(polymorphism) : </a:t>
            </a:r>
            <a:r>
              <a:rPr lang="ko-KR" altLang="en-US" sz="1600" dirty="0"/>
              <a:t>각 개별 클래스에 특화된 기능을 공통된 인터페이스로 접근 가능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84600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65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48052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 = Person("Derick", "010-123-4567")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Student("Marry", "010-654-1234", "Computer Science",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내부 정보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사전 객체 활용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'Derick',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'010-123-4567'}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s.__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'Marry', 'Subject': 'Computer Science',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'990999',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'010-654-1234'}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36548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issubclass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자식 클래스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</a:rPr>
              <a:t>부모 클래스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간의 관계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37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701860"/>
            <a:ext cx="8480526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(Student, Person)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Student)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Person)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자기 자신은 항상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object)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모든 클래스는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object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상속받음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Dog: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(Student, Dog)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Student.__bases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직계부모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'__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main__.Person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'&gt;,)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Person.__bases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'object'&gt;,)</a:t>
            </a:r>
          </a:p>
        </p:txBody>
      </p:sp>
    </p:spTree>
    <p:extLst>
      <p:ext uri="{BB962C8B-B14F-4D97-AF65-F5344CB8AC3E}">
        <p14:creationId xmlns:p14="http://schemas.microsoft.com/office/powerpoint/2010/main" val="2082196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5-8-2  Person / Student </a:t>
            </a:r>
            <a:r>
              <a:rPr lang="ko-KR" altLang="en-US" sz="2000" dirty="0"/>
              <a:t>부모 클래스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중복된 코드 해결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38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854951"/>
            <a:ext cx="8480526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self,name,phoneNumber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생성자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				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명시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03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797733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39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526297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Person.__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self,name,phoneNumber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#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부모 클래스 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생성자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		#self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명시 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(self):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print("Student(Subject: {0}, Student ID: 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9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Anaconda3</a:t>
            </a:r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hlinkClick r:id="rId3"/>
              </a:rPr>
              <a:t>https://continuum.io/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IDE </a:t>
            </a:r>
            <a:r>
              <a:rPr lang="ko-KR" altLang="en-US" sz="2000" dirty="0"/>
              <a:t>및 많은 </a:t>
            </a:r>
            <a:r>
              <a:rPr lang="en-US" altLang="ko-KR" sz="2000" dirty="0"/>
              <a:t>module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Install for All Users, </a:t>
            </a:r>
            <a:r>
              <a:rPr lang="ko-KR" altLang="en-US" sz="2000" dirty="0"/>
              <a:t>대상 폴더 </a:t>
            </a:r>
            <a:r>
              <a:rPr lang="en-US" altLang="ko-KR" sz="2000" dirty="0"/>
              <a:t> c:\Anaconda3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5-</a:t>
            </a:r>
            <a:fld id="{A359AA5C-7455-4257-991F-17320535865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pic>
        <p:nvPicPr>
          <p:cNvPr id="19462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1926043"/>
            <a:ext cx="4795837" cy="336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88" y="1926043"/>
            <a:ext cx="4086225" cy="336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40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s.PrintPersonData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으로부터 상속받은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Phone Number: 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s.PrintStudentData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#Student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 추가된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Student(Subject: Computer, Student ID: 990999)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['Name',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… </a:t>
            </a:r>
          </a:p>
        </p:txBody>
      </p:sp>
    </p:spTree>
    <p:extLst>
      <p:ext uri="{BB962C8B-B14F-4D97-AF65-F5344CB8AC3E}">
        <p14:creationId xmlns:p14="http://schemas.microsoft.com/office/powerpoint/2010/main" val="781320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메서드 재정의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41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중략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Person.__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self,name,phoneNumber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#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부모 클래스 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생성자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		#self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명시 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(self): #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print("Student(Subject: {0}, Student ID: 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(self):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오버라이딩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print("Info(Name:{0}, Phone Number:{1})".format(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self.Name,self.PhoneNumber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print("Info(Subject:{0}, Student ID:{1})".format(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7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메서드 재정의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C++ </a:t>
            </a:r>
            <a:r>
              <a:rPr lang="ko-KR" altLang="en-US" sz="1600" dirty="0"/>
              <a:t>메서드 </a:t>
            </a:r>
            <a:r>
              <a:rPr lang="ko-KR" altLang="en-US" sz="1600" dirty="0" err="1"/>
              <a:t>오버라이딩</a:t>
            </a:r>
            <a:r>
              <a:rPr lang="en-US" altLang="ko-KR" sz="1600" dirty="0"/>
              <a:t>: </a:t>
            </a:r>
            <a:r>
              <a:rPr lang="ko-KR" altLang="en-US" sz="1600" dirty="0"/>
              <a:t>부모클래스와 </a:t>
            </a:r>
            <a:r>
              <a:rPr lang="ko-KR" altLang="en-US" sz="1600" dirty="0" err="1"/>
              <a:t>자식클래스</a:t>
            </a:r>
            <a:r>
              <a:rPr lang="ko-KR" altLang="en-US" sz="1600" dirty="0"/>
              <a:t> 메서드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반환값이</a:t>
            </a:r>
            <a:r>
              <a:rPr lang="ko-KR" altLang="en-US" sz="1600" dirty="0"/>
              <a:t> 완전히 일치해야 함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r>
              <a:rPr lang="en-US" altLang="ko-KR" sz="1600" dirty="0"/>
              <a:t>: </a:t>
            </a:r>
            <a:r>
              <a:rPr lang="ko-KR" altLang="en-US" sz="1600" dirty="0"/>
              <a:t>두 메서드 이름만 같으면 됨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42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2050329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p = Person("Tim", "010-9876-6543")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= [p, s]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for item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item.PrintInfo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동일 인터페이스인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Name:Tim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 010-9876-6543)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Subject:Computer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Student ID:990999)</a:t>
            </a:r>
          </a:p>
        </p:txBody>
      </p:sp>
    </p:spTree>
    <p:extLst>
      <p:ext uri="{BB962C8B-B14F-4D97-AF65-F5344CB8AC3E}">
        <p14:creationId xmlns:p14="http://schemas.microsoft.com/office/powerpoint/2010/main" val="514005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5-8-4  Person/Student </a:t>
            </a:r>
            <a:r>
              <a:rPr lang="ko-KR" altLang="en-US" sz="2000" dirty="0"/>
              <a:t>메서드 확장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부모클래스</a:t>
            </a:r>
            <a:r>
              <a:rPr lang="ko-KR" altLang="en-US" sz="2000" dirty="0"/>
              <a:t> 메서드 호출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43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중략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Person.__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self,name,phoneNumber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#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부모 클래스 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생성자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		#self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명시 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studentID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(self): #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print("Student(Subject: {0}, Student ID: 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(self):  #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메서드 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오버라이딩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(self)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print("Info(Subject:{0}, Student ID:{1})".format(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81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상속과 이름 공간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44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676101" y="1231974"/>
            <a:ext cx="7891549" cy="880241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ko-KR" altLang="en-US" sz="1600" b="1" dirty="0">
                <a:solidFill>
                  <a:schemeClr val="accent2"/>
                </a:solidFill>
              </a:rPr>
              <a:t>인스턴스 객체 영역  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클래스 객체간 상속을 통한 영역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ko-KR" altLang="en-US" sz="1600" b="1" dirty="0">
                <a:solidFill>
                  <a:schemeClr val="accent2"/>
                </a:solidFill>
              </a:rPr>
              <a:t>자식 클래스 영역 </a:t>
            </a: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부모 클래스 영역</a:t>
            </a:r>
            <a:r>
              <a:rPr lang="en-US" altLang="ko-KR" sz="1600" b="1" dirty="0">
                <a:solidFill>
                  <a:schemeClr val="accent2"/>
                </a:solidFill>
              </a:rPr>
              <a:t>)</a:t>
            </a:r>
            <a:br>
              <a:rPr lang="en-US" altLang="ko-KR" sz="1600" b="1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전역 영역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2301127"/>
            <a:ext cx="7891549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: 	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en-US" altLang="ko-KR" sz="1600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):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printY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self.y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s.a</a:t>
            </a:r>
            <a:r>
              <a:rPr lang="en-US" altLang="ko-KR" sz="1600" b="1" dirty="0">
                <a:solidFill>
                  <a:schemeClr val="accent2"/>
                </a:solidFill>
              </a:rPr>
              <a:t> = 30</a:t>
            </a:r>
          </a:p>
        </p:txBody>
      </p:sp>
      <p:pic>
        <p:nvPicPr>
          <p:cNvPr id="9" name="Picture 3" descr="D:\PythonWork\Education\PPT\5_class_img\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66" y="2540913"/>
            <a:ext cx="5766834" cy="29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15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상속과 이름 공간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 메서드 오버라이딩하고 멤버 데이터 값을 할당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45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3912525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: 	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en-US" altLang="ko-KR" sz="1600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):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  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메서드 </a:t>
            </a:r>
            <a:r>
              <a:rPr lang="ko-KR" altLang="en-US" sz="1600" b="1" dirty="0" err="1">
                <a:solidFill>
                  <a:srgbClr val="FF0000"/>
                </a:solidFill>
              </a:rPr>
              <a:t>오버라이딩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</a:t>
            </a:r>
            <a:r>
              <a:rPr lang="en-US" altLang="ko-KR" sz="1600" dirty="0" err="1">
                <a:solidFill>
                  <a:schemeClr val="tx2"/>
                </a:solidFill>
              </a:rPr>
              <a:t>SubClass</a:t>
            </a:r>
            <a:r>
              <a:rPr lang="en-US" altLang="ko-KR" sz="1600" dirty="0">
                <a:solidFill>
                  <a:schemeClr val="tx2"/>
                </a:solidFill>
              </a:rPr>
              <a:t>:", 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printY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self.y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321927" y="1530814"/>
            <a:ext cx="4750030" cy="442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s.a</a:t>
            </a:r>
            <a:r>
              <a:rPr lang="en-US" altLang="ko-KR" sz="1600" b="1" dirty="0">
                <a:solidFill>
                  <a:schemeClr val="accent2"/>
                </a:solidFill>
              </a:rPr>
              <a:t> = 30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새 인스턴스 변수 추가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s.x</a:t>
            </a:r>
            <a:r>
              <a:rPr lang="en-US" altLang="ko-KR" sz="1600" b="1" dirty="0">
                <a:solidFill>
                  <a:schemeClr val="accent2"/>
                </a:solidFill>
              </a:rPr>
              <a:t> = 50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en-US" altLang="ko-KR" sz="1600" b="1" dirty="0" err="1">
                <a:solidFill>
                  <a:srgbClr val="FF0000"/>
                </a:solidFill>
              </a:rPr>
              <a:t>SuperClass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멤버 변수 값을 할당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/>
              <a:t>mappingproxy</a:t>
            </a:r>
            <a:r>
              <a:rPr lang="en-US" altLang="ko-KR" sz="1600" dirty="0"/>
              <a:t>({'__doc__': None, '__</a:t>
            </a:r>
            <a:r>
              <a:rPr lang="en-US" altLang="ko-KR" sz="1600" dirty="0" err="1"/>
              <a:t>weakref</a:t>
            </a:r>
            <a:r>
              <a:rPr lang="en-US" altLang="ko-KR" sz="1600" dirty="0"/>
              <a:t>__': &lt;attribute '__</a:t>
            </a:r>
            <a:r>
              <a:rPr lang="en-US" altLang="ko-KR" sz="1600" dirty="0" err="1"/>
              <a:t>weakref</a:t>
            </a:r>
            <a:r>
              <a:rPr lang="en-US" altLang="ko-KR" sz="1600" dirty="0"/>
              <a:t>__' of '</a:t>
            </a:r>
            <a:r>
              <a:rPr lang="en-US" altLang="ko-KR" sz="1600" dirty="0" err="1"/>
              <a:t>SuperClass</a:t>
            </a:r>
            <a:r>
              <a:rPr lang="en-US" altLang="ko-KR" sz="1600" dirty="0"/>
              <a:t>' objects&gt;, '__module__': '__main__', </a:t>
            </a:r>
            <a:r>
              <a:rPr lang="en-US" altLang="ko-KR" sz="1600" b="1" dirty="0">
                <a:solidFill>
                  <a:srgbClr val="FF0000"/>
                </a:solidFill>
              </a:rPr>
              <a:t>'x': 10, </a:t>
            </a:r>
            <a:r>
              <a:rPr lang="en-US" altLang="ko-KR" sz="1600" dirty="0"/>
              <a:t>'__</a:t>
            </a:r>
            <a:r>
              <a:rPr lang="en-US" altLang="ko-KR" sz="1600" dirty="0" err="1"/>
              <a:t>dict</a:t>
            </a:r>
            <a:r>
              <a:rPr lang="en-US" altLang="ko-KR" sz="1600" dirty="0"/>
              <a:t>__': &lt;attribute '__</a:t>
            </a:r>
            <a:r>
              <a:rPr lang="en-US" altLang="ko-KR" sz="1600" dirty="0" err="1"/>
              <a:t>dict</a:t>
            </a:r>
            <a:r>
              <a:rPr lang="en-US" altLang="ko-KR" sz="1600" dirty="0"/>
              <a:t>__' of '</a:t>
            </a:r>
            <a:r>
              <a:rPr lang="en-US" altLang="ko-KR" sz="1600" dirty="0" err="1"/>
              <a:t>SuperClass</a:t>
            </a:r>
            <a:r>
              <a:rPr lang="en-US" altLang="ko-KR" sz="1600" dirty="0"/>
              <a:t>' objects&gt;, 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printX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SuperClass.printX</a:t>
            </a:r>
            <a:r>
              <a:rPr lang="en-US" altLang="ko-KR" sz="1600" dirty="0"/>
              <a:t> at 0x000001B525270620&gt;})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/>
              <a:t>mappingproxy</a:t>
            </a:r>
            <a:r>
              <a:rPr lang="en-US" altLang="ko-KR" sz="1600" dirty="0"/>
              <a:t>({'__doc__': None, '__module__': '__main__', </a:t>
            </a:r>
            <a:r>
              <a:rPr lang="en-US" altLang="ko-KR" sz="1600" b="1" dirty="0">
                <a:solidFill>
                  <a:srgbClr val="FF0000"/>
                </a:solidFill>
              </a:rPr>
              <a:t>'y': 20, 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printX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SubClass.printX</a:t>
            </a:r>
            <a:r>
              <a:rPr lang="en-US" altLang="ko-KR" sz="1600" dirty="0"/>
              <a:t> at 0x000001B5252706A8&gt;, 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printY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SubClass.printY</a:t>
            </a:r>
            <a:r>
              <a:rPr lang="en-US" altLang="ko-KR" sz="1600" dirty="0"/>
              <a:t> at 0x000001B525270730&gt;})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{'x': 50, 'a': 30}</a:t>
            </a:r>
          </a:p>
        </p:txBody>
      </p:sp>
    </p:spTree>
    <p:extLst>
      <p:ext uri="{BB962C8B-B14F-4D97-AF65-F5344CB8AC3E}">
        <p14:creationId xmlns:p14="http://schemas.microsoft.com/office/powerpoint/2010/main" val="2086568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5-8-6 </a:t>
            </a:r>
            <a:r>
              <a:rPr lang="ko-KR" altLang="en-US" sz="2000" dirty="0"/>
              <a:t>다중 상속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46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#</a:t>
            </a:r>
            <a:r>
              <a:rPr lang="ko-KR" altLang="en-US" sz="1600" b="1" dirty="0">
                <a:solidFill>
                  <a:schemeClr val="accent2"/>
                </a:solidFill>
              </a:rPr>
              <a:t>다중 상속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11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l.Bite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#Lion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l.Jump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#Tiger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l.Play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#Liger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66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5-8-7 </a:t>
            </a:r>
            <a:r>
              <a:rPr lang="ko-KR" altLang="en-US" sz="2000" dirty="0"/>
              <a:t>다중 </a:t>
            </a:r>
            <a:r>
              <a:rPr lang="ko-KR" altLang="en-US" sz="2000" dirty="0" err="1"/>
              <a:t>상속시</a:t>
            </a:r>
            <a:r>
              <a:rPr lang="ko-KR" altLang="en-US" sz="2000" dirty="0"/>
              <a:t> 메서드 이름 검색 순서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47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88414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 어흥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 으르렁</a:t>
            </a:r>
            <a:r>
              <a:rPr lang="en-US" altLang="ko-KR" sz="1600" dirty="0">
                <a:solidFill>
                  <a:schemeClr val="tx2"/>
                </a:solidFill>
              </a:rPr>
              <a:t>")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</a:t>
            </a:r>
            <a:r>
              <a:rPr lang="ko-KR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#Tiger, Lion </a:t>
            </a:r>
            <a:r>
              <a:rPr lang="ko-KR" altLang="en-US" sz="1600" b="1" dirty="0">
                <a:solidFill>
                  <a:srgbClr val="FF0000"/>
                </a:solidFill>
              </a:rPr>
              <a:t>순서대로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01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l.Cry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#Tiger </a:t>
            </a:r>
            <a:r>
              <a:rPr lang="ko-KR" altLang="en-US" sz="1600" b="1" dirty="0">
                <a:solidFill>
                  <a:srgbClr val="FF0000"/>
                </a:solidFill>
              </a:rPr>
              <a:t>먼저 검색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호랑이 어흥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Liger.__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mro</a:t>
            </a:r>
            <a:r>
              <a:rPr lang="en-US" altLang="ko-KR" sz="1600" b="1" dirty="0">
                <a:solidFill>
                  <a:schemeClr val="accent2"/>
                </a:solidFill>
              </a:rPr>
              <a:t>__ </a:t>
            </a:r>
            <a:r>
              <a:rPr lang="en-US" altLang="ko-KR" sz="1600" b="1" dirty="0">
                <a:solidFill>
                  <a:srgbClr val="FF0000"/>
                </a:solidFill>
              </a:rPr>
              <a:t>#method resolution order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(&lt;class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main__.Liger</a:t>
            </a:r>
            <a:r>
              <a:rPr lang="en-US" altLang="ko-KR" sz="1600" dirty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main__.Tiger</a:t>
            </a:r>
            <a:r>
              <a:rPr lang="en-US" altLang="ko-KR" sz="1600" dirty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main__.Lion</a:t>
            </a:r>
            <a:r>
              <a:rPr lang="en-US" altLang="ko-KR" sz="1600" dirty="0">
                <a:solidFill>
                  <a:schemeClr val="tx2"/>
                </a:solidFill>
              </a:rPr>
              <a:t>'&gt;, &lt;class 'object'&gt;)</a:t>
            </a:r>
          </a:p>
        </p:txBody>
      </p:sp>
    </p:spTree>
    <p:extLst>
      <p:ext uri="{BB962C8B-B14F-4D97-AF65-F5344CB8AC3E}">
        <p14:creationId xmlns:p14="http://schemas.microsoft.com/office/powerpoint/2010/main" val="2741542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5-8-9 super() </a:t>
            </a:r>
            <a:r>
              <a:rPr lang="ko-KR" altLang="en-US" sz="2000" dirty="0"/>
              <a:t>를 이용한 상위 클래스 메서드 호출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48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1162514"/>
            <a:ext cx="4483331" cy="506600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Animal: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print("Animal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Tiger(Animal):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print("Tiger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Lion(Animal):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print("Lion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print("Liger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1520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Animal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한번만 호출됨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Lion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Tiger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Liger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291244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48" y="2387381"/>
            <a:ext cx="3578283" cy="274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Install Fail 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275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Anaconda3</a:t>
            </a:r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spyder-app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5-</a:t>
            </a:r>
            <a:fld id="{F6A7D14F-9F20-4E74-9A47-1CB9684D47B9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pic>
        <p:nvPicPr>
          <p:cNvPr id="2150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328738"/>
            <a:ext cx="6462713" cy="4741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89" y="1720735"/>
            <a:ext cx="6799118" cy="4092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</a:t>
            </a:r>
            <a:r>
              <a:rPr lang="en-US" altLang="ko-KR" sz="2000" dirty="0" smtClean="0"/>
              <a:t>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Free version : </a:t>
            </a:r>
            <a:r>
              <a:rPr lang="en-US" altLang="ko-KR" sz="2000" dirty="0" smtClean="0"/>
              <a:t>Community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92582" y="4322618"/>
            <a:ext cx="1637607" cy="14907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3296820">
            <a:off x="4357046" y="4689559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6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8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</a:t>
            </a:r>
            <a:r>
              <a:rPr lang="en-US" altLang="ko-KR" sz="2000" dirty="0" smtClean="0"/>
              <a:t>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Free version : </a:t>
            </a:r>
            <a:r>
              <a:rPr lang="en-US" altLang="ko-KR" sz="2000" dirty="0" smtClean="0"/>
              <a:t>Community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5" y="1910167"/>
            <a:ext cx="4356124" cy="3343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833" y="1910167"/>
            <a:ext cx="4330929" cy="3343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04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9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</a:t>
            </a:r>
            <a:r>
              <a:rPr lang="en-US" altLang="ko-KR" sz="2000" dirty="0" smtClean="0"/>
              <a:t>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Free version : </a:t>
            </a:r>
            <a:r>
              <a:rPr lang="en-US" altLang="ko-KR" sz="2000" dirty="0" smtClean="0"/>
              <a:t>Community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910167"/>
            <a:ext cx="4080856" cy="3198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50" y="1910167"/>
            <a:ext cx="4145888" cy="3198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08997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20878</TotalTime>
  <Words>2431</Words>
  <Application>Microsoft Office PowerPoint</Application>
  <PresentationFormat>화면 슬라이드 쇼(4:3)</PresentationFormat>
  <Paragraphs>698</Paragraphs>
  <Slides>48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5  클래스</vt:lpstr>
      <vt:lpstr>목차</vt:lpstr>
      <vt:lpstr>Anaconda3</vt:lpstr>
      <vt:lpstr>Anaconda3</vt:lpstr>
      <vt:lpstr>Anaconda3</vt:lpstr>
      <vt:lpstr>Anaconda3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클래스 이야기</vt:lpstr>
      <vt:lpstr>클래스 선언</vt:lpstr>
      <vt:lpstr>클래스 선언</vt:lpstr>
      <vt:lpstr>클래스 객체와 인스턴스 객체의 이름 공간</vt:lpstr>
      <vt:lpstr>클래스 객체와 인스턴스 객체의 이름 공간</vt:lpstr>
      <vt:lpstr>클래스 객체와 인스턴스 객체의 이름 공간</vt:lpstr>
      <vt:lpstr>클래스 객체와 인스턴스 객체의 관계</vt:lpstr>
      <vt:lpstr>생성자, 소멸자 메서드</vt:lpstr>
      <vt:lpstr>정적 메서드, 클래스 메서드</vt:lpstr>
      <vt:lpstr>정적 메서드, 클래스 메서드</vt:lpstr>
      <vt:lpstr>정적 메서드, 클래스 메서드</vt:lpstr>
      <vt:lpstr>public 변수 : 이름 변경(name mangling)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E219_01</cp:lastModifiedBy>
  <cp:revision>678</cp:revision>
  <cp:lastPrinted>2012-03-06T00:26:48Z</cp:lastPrinted>
  <dcterms:created xsi:type="dcterms:W3CDTF">1999-03-28T02:55:44Z</dcterms:created>
  <dcterms:modified xsi:type="dcterms:W3CDTF">2016-12-12T06:45:30Z</dcterms:modified>
</cp:coreProperties>
</file>