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embeddings/Microsoft_Excel_____333.xlsx" ContentType="application/haansoftxlsx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embeddings/Microsoft_Excel_____444.xlsx" ContentType="application/haansoftxlsx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embeddings/Microsoft_Excel_____999.xlsx" ContentType="application/haansoftxlsx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embeddings/Microsoft_Excel_____101010.xlsx" ContentType="application/haansoftxlsx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9" r:id="rId2"/>
    <p:sldId id="308" r:id="rId3"/>
    <p:sldId id="322" r:id="rId4"/>
    <p:sldId id="323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6" r:id="rId16"/>
    <p:sldId id="337" r:id="rId17"/>
    <p:sldId id="338" r:id="rId18"/>
    <p:sldId id="314" r:id="rId19"/>
    <p:sldId id="317" r:id="rId20"/>
    <p:sldId id="318" r:id="rId21"/>
    <p:sldId id="319" r:id="rId22"/>
    <p:sldId id="320" r:id="rId23"/>
    <p:sldId id="321" r:id="rId24"/>
    <p:sldId id="339" r:id="rId25"/>
    <p:sldId id="340" r:id="rId26"/>
    <p:sldId id="341" r:id="rId27"/>
    <p:sldId id="33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oungBum" initials="KY" lastIdx="1" clrIdx="0">
    <p:extLst>
      <p:ext uri="{19B8F6BF-5375-455C-9EA6-DF929625EA0E}">
        <p15:presenceInfo xmlns:p15="http://schemas.microsoft.com/office/powerpoint/2012/main" userId="58bde64b80528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A"/>
    <a:srgbClr val="B762CE"/>
    <a:srgbClr val="D3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10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9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1-452D-B1FD-CF1F21AD5F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A15-4291-A251-CD3857ACFEB1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5-4291-A251-CD3857ACFEB1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1-452D-B1FD-CF1F21AD5F5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8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413236</c:v>
                </c:pt>
                <c:pt idx="3">
                  <c:v>894714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232231</c:v>
                </c:pt>
                <c:pt idx="2">
                  <c:v>755760</c:v>
                </c:pt>
                <c:pt idx="3">
                  <c:v>729688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65674</c:v>
                </c:pt>
                <c:pt idx="1">
                  <c:v>132494</c:v>
                </c:pt>
                <c:pt idx="2">
                  <c:v>312606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94691</c:v>
                </c:pt>
                <c:pt idx="2">
                  <c:v>211308</c:v>
                </c:pt>
                <c:pt idx="3">
                  <c:v>223511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42-4414-9FBF-FF6FB0324AA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2-4414-9FBF-FF6FB0324AA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912804</c:v>
                </c:pt>
                <c:pt idx="2">
                  <c:v>827706</c:v>
                </c:pt>
                <c:pt idx="3">
                  <c:v>918354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90-4958-B1FF-8494FACA551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90-4958-B1FF-8494FACA5513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90-4958-B1FF-8494FACA5513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90-4958-B1FF-8494FACA551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636504</c:v>
                </c:pt>
                <c:pt idx="2">
                  <c:v>766470</c:v>
                </c:pt>
                <c:pt idx="3">
                  <c:v>1609614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0-4958-B1FF-8494FACA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66-40B9-8346-465C8B48CE38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66-40B9-8346-465C8B48CE3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66-40B9-8346-465C8B48CE3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22-42C2-B93A-5568C2A18E4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22-42C2-B93A-5568C2A18E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22-42C2-B93A-5568C2A18E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22-42C2-B93A-5568C2A18E4D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214980</c:v>
                </c:pt>
                <c:pt idx="1">
                  <c:v>146853</c:v>
                </c:pt>
                <c:pt idx="2" formatCode="General">
                  <c:v>0</c:v>
                </c:pt>
                <c:pt idx="3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22-42C2-B93A-5568C2A18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4-464A-B826-5262E326B23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44-464A-B826-5262E326B233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139724</c:v>
                </c:pt>
                <c:pt idx="1">
                  <c:v>394412</c:v>
                </c:pt>
                <c:pt idx="2">
                  <c:v>318974</c:v>
                </c:pt>
                <c:pt idx="3">
                  <c:v>666969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F0-4B12-B44E-68D74CF8FBB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0-4B12-B44E-68D74CF8FBB2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총 조회수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1F-44B1-A765-9B881837AE0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1F-44B1-A765-9B881837AE05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1F-44B1-A765-9B881837AE05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1F-44B1-A765-9B881837AE0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0</c:v>
                </c:pt>
                <c:pt idx="1">
                  <c:v>205839</c:v>
                </c:pt>
                <c:pt idx="2">
                  <c:v>200985</c:v>
                </c:pt>
                <c:pt idx="3">
                  <c:v>521129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1F-44B1-A765-9B881837A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영상 개수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CC-4FF1-9D8E-CD115F799CE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8B2A-41A8-B9C3-41C5906FC940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3E92-4B80-8669-4477F4AC9CF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CC-4FF1-9D8E-CD115F799CEA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Novice</c:v>
                </c:pt>
                <c:pt idx="1">
                  <c:v>Slapstick</c:v>
                </c:pt>
                <c:pt idx="2">
                  <c:v>Expert</c:v>
                </c:pt>
                <c:pt idx="3">
                  <c:v>Circus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5-4291-A251-CD3857ACF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548A9-17B7-486F-BAE8-5C551821AB5E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2BBE-26F4-49E8-B9EC-3B26E2906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9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CAAF-38FA-4F36-B7D8-ED99EABD61E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A528-C54B-4876-AEE4-EFDC56099B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396F-47CE-475B-8532-93DE198B4B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61A-1552-4C77-806A-40502CD62F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E706-0E58-4E6F-BDD8-302AAF44114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0EE-7194-43A4-B118-802323EE08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B482-5615-4E41-823F-454A5153F17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AC88-9B23-4AB4-B3B7-E4E602187C4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A83-72EA-4E9B-8F57-A391A80473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DA0C-F067-4FC7-BC9F-CB9266FB9A1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24C8-8B24-4B73-9536-D747261A82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9106-ADBD-4DD7-A5DB-F9DBE33DCA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10560906" y="54403"/>
            <a:ext cx="1468395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9B9C72-21D5-4AB9-87FA-CC4C72A0D342}" type="slidenum">
              <a:rPr lang="ko-KR" altLang="en-US" sz="2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 algn="ct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382913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644836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24269" y="2061984"/>
            <a:ext cx="7000847" cy="1208023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800" b="1" dirty="0"/>
              <a:t>방송을 통한 </a:t>
            </a:r>
            <a:r>
              <a:rPr lang="ko-KR" altLang="en-US" sz="2800" b="1" dirty="0" err="1" smtClean="0"/>
              <a:t>루돌로지</a:t>
            </a:r>
            <a:r>
              <a:rPr lang="ko-KR" altLang="en-US" sz="2800" b="1" dirty="0" smtClean="0"/>
              <a:t> 게임의 </a:t>
            </a:r>
            <a:r>
              <a:rPr lang="ko-KR" altLang="en-US" sz="2800" b="1" dirty="0" err="1" smtClean="0"/>
              <a:t>스토리텔링</a:t>
            </a:r>
            <a:r>
              <a:rPr lang="ko-KR" altLang="en-US" sz="2800" b="1" dirty="0" smtClean="0"/>
              <a:t> 획득과 게임 </a:t>
            </a:r>
            <a:r>
              <a:rPr lang="ko-KR" altLang="en-US" sz="2800" b="1" dirty="0"/>
              <a:t>기획에의 적용 연구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 Study on the storytelling acquisition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and application of </a:t>
            </a:r>
            <a:r>
              <a:rPr lang="en-US" altLang="ko-KR" sz="11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game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through streaming service.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04458" y="3379209"/>
            <a:ext cx="2640467" cy="276999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prstClr val="white"/>
                </a:solidFill>
              </a:rPr>
              <a:t>게임공학과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2014180011 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김 영 범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4688601"/>
            <a:ext cx="266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년도 </a:t>
            </a:r>
            <a:r>
              <a:rPr lang="ko-KR" altLang="en-US" sz="1600" dirty="0" err="1" smtClean="0">
                <a:solidFill>
                  <a:srgbClr val="44546A">
                    <a:lumMod val="75000"/>
                  </a:srgbClr>
                </a:solidFill>
              </a:rPr>
              <a:t>게임공학부</a:t>
            </a:r>
            <a:endParaRPr lang="en-US" altLang="ko-KR" sz="1600" dirty="0" smtClean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종합설계</a:t>
            </a: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1600" dirty="0" smtClean="0">
                <a:solidFill>
                  <a:srgbClr val="44546A">
                    <a:lumMod val="75000"/>
                  </a:srgbClr>
                </a:solidFill>
              </a:rPr>
              <a:t>졸업작품 발표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642533"/>
            <a:ext cx="266122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Prof. 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4363" y="6227133"/>
            <a:ext cx="185488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44546A">
                    <a:lumMod val="75000"/>
                  </a:srgbClr>
                </a:solidFill>
              </a:rPr>
              <a:t>2020 – 07 – 22</a:t>
            </a:r>
            <a:endParaRPr lang="en-US" altLang="ko-KR" sz="1600" dirty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3" y="3125005"/>
            <a:ext cx="3393278" cy="32894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6" y="1326853"/>
            <a:ext cx="5958852" cy="178395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91292"/>
              </p:ext>
            </p:extLst>
          </p:nvPr>
        </p:nvGraphicFramePr>
        <p:xfrm>
          <a:off x="7038251" y="1816420"/>
          <a:ext cx="4350804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46.66 </a:t>
                      </a:r>
                      <a:r>
                        <a:rPr lang="en-US" altLang="ko-KR" sz="1400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62,957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131,009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68,613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40,197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74,447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205,839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200,985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521,129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25" y="3116179"/>
            <a:ext cx="2595233" cy="10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168627" y="2599507"/>
            <a:ext cx="5399431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68628" y="1580604"/>
            <a:ext cx="1112312" cy="3925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1332411" y="5107575"/>
            <a:ext cx="2640413" cy="1306832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36828" y="2343808"/>
            <a:ext cx="4561490" cy="781197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6936828" y="4161013"/>
            <a:ext cx="4561490" cy="143500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1446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이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3" y="1306627"/>
            <a:ext cx="5863998" cy="499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9" y="3010716"/>
            <a:ext cx="4515997" cy="111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1495451" y="1807296"/>
            <a:ext cx="2151079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495451" y="3566160"/>
            <a:ext cx="4957600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/>
          <p:cNvSpPr/>
          <p:nvPr/>
        </p:nvSpPr>
        <p:spPr>
          <a:xfrm>
            <a:off x="1692343" y="5342708"/>
            <a:ext cx="2814343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791984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(Hearthstone)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167864"/>
              </p:ext>
            </p:extLst>
          </p:nvPr>
        </p:nvGraphicFramePr>
        <p:xfrm>
          <a:off x="6028817" y="1511404"/>
          <a:ext cx="4853349" cy="4602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113,052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190,217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103,309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149,119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7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413,236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894,714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35" y="1511402"/>
            <a:ext cx="3762103" cy="4602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액자 18"/>
          <p:cNvSpPr/>
          <p:nvPr/>
        </p:nvSpPr>
        <p:spPr>
          <a:xfrm>
            <a:off x="2740625" y="4088670"/>
            <a:ext cx="2640413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5876834" y="2165130"/>
            <a:ext cx="5085456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5876834" y="4485080"/>
            <a:ext cx="5085456" cy="1709729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15" y="1333234"/>
            <a:ext cx="4867657" cy="497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50" y="2848390"/>
            <a:ext cx="4026128" cy="131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액자 11"/>
          <p:cNvSpPr/>
          <p:nvPr/>
        </p:nvSpPr>
        <p:spPr>
          <a:xfrm>
            <a:off x="1717522" y="1807296"/>
            <a:ext cx="3063484" cy="766087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692343" y="3605349"/>
            <a:ext cx="397442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1783784" y="5381897"/>
            <a:ext cx="2984159" cy="671918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폭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67552"/>
              </p:ext>
            </p:extLst>
          </p:nvPr>
        </p:nvGraphicFramePr>
        <p:xfrm>
          <a:off x="6136907" y="1497474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9.09 %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54.54 %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36.36 %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181,622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125,960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182,422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232,231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755,760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729,688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4" y="1497474"/>
            <a:ext cx="4959097" cy="454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액자 21"/>
          <p:cNvSpPr/>
          <p:nvPr/>
        </p:nvSpPr>
        <p:spPr>
          <a:xfrm>
            <a:off x="1750423" y="4088670"/>
            <a:ext cx="3797728" cy="2024745"/>
          </a:xfrm>
          <a:prstGeom prst="frame">
            <a:avLst>
              <a:gd name="adj1" fmla="val 13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/>
          <p:cNvSpPr/>
          <p:nvPr/>
        </p:nvSpPr>
        <p:spPr>
          <a:xfrm>
            <a:off x="6032938" y="2165131"/>
            <a:ext cx="5454869" cy="945932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032938" y="4422020"/>
            <a:ext cx="5454869" cy="1691395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2" y="3374549"/>
            <a:ext cx="3329757" cy="30513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3" y="1313612"/>
            <a:ext cx="4361320" cy="206093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83" y="835959"/>
            <a:ext cx="2762250" cy="828675"/>
          </a:xfrm>
          <a:prstGeom prst="rect">
            <a:avLst/>
          </a:prstGeom>
        </p:spPr>
      </p:pic>
      <p:sp>
        <p:nvSpPr>
          <p:cNvPr id="14" name="액자 13"/>
          <p:cNvSpPr/>
          <p:nvPr/>
        </p:nvSpPr>
        <p:spPr>
          <a:xfrm>
            <a:off x="1192651" y="1683656"/>
            <a:ext cx="1298301" cy="40990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1192650" y="2759692"/>
            <a:ext cx="3757723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354083" y="5094875"/>
            <a:ext cx="2564728" cy="1363878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24031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 </a:t>
                      </a:r>
                      <a:r>
                        <a:rPr lang="en-US" altLang="ko-KR" sz="1400" dirty="0" smtClean="0"/>
                        <a:t>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 </a:t>
                      </a:r>
                      <a:r>
                        <a:rPr lang="en-US" altLang="ko-KR" sz="1400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41,463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93,040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32,837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66,247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52,101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65,674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132,494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312,606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20" y="837288"/>
            <a:ext cx="1933575" cy="819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0" y="1313612"/>
            <a:ext cx="3672030" cy="1979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90903"/>
            <a:ext cx="3419782" cy="3133807"/>
          </a:xfrm>
          <a:prstGeom prst="rect">
            <a:avLst/>
          </a:prstGeom>
        </p:spPr>
      </p:pic>
      <p:sp>
        <p:nvSpPr>
          <p:cNvPr id="19" name="액자 18"/>
          <p:cNvSpPr/>
          <p:nvPr/>
        </p:nvSpPr>
        <p:spPr>
          <a:xfrm>
            <a:off x="1150609" y="2714310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150609" y="1617548"/>
            <a:ext cx="3127102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1385612" y="5052083"/>
            <a:ext cx="2671379" cy="142769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38823"/>
              </p:ext>
            </p:extLst>
          </p:nvPr>
        </p:nvGraphicFramePr>
        <p:xfrm>
          <a:off x="5876834" y="1769737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16.66 %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52,032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48,046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69,972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47,345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35,218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55,877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94,691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211,308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223,511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502347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4" y="854081"/>
            <a:ext cx="2028825" cy="80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" y="1313612"/>
            <a:ext cx="4813263" cy="1972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80" y="3286395"/>
            <a:ext cx="3531001" cy="3158685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22612"/>
              </p:ext>
            </p:extLst>
          </p:nvPr>
        </p:nvGraphicFramePr>
        <p:xfrm>
          <a:off x="6005680" y="1767372"/>
          <a:ext cx="5252148" cy="4542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33.33 %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173,582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185,446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152,134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137,951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153,059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912,804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827,706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918,354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1150609" y="1617548"/>
            <a:ext cx="4251708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액자 25"/>
          <p:cNvSpPr/>
          <p:nvPr/>
        </p:nvSpPr>
        <p:spPr>
          <a:xfrm>
            <a:off x="1150609" y="2703553"/>
            <a:ext cx="3673639" cy="456473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1385612" y="5031063"/>
            <a:ext cx="2767695" cy="1448710"/>
          </a:xfrm>
          <a:prstGeom prst="frame">
            <a:avLst>
              <a:gd name="adj1" fmla="val 15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15963941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3758520478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3" name="직사각형 2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0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21414060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15164104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74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38186" y="681634"/>
            <a:ext cx="521323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모멘트 체</a:t>
            </a:r>
            <a:r>
              <a:rPr lang="ko-KR" altLang="en-US" sz="2000" b="1" dirty="0"/>
              <a:t>크</a:t>
            </a:r>
            <a:r>
              <a:rPr lang="ko-KR" altLang="en-US" sz="2000" b="1" dirty="0" smtClean="0"/>
              <a:t> 시트</a:t>
            </a:r>
            <a:endParaRPr lang="en-US" altLang="ko-KR" sz="20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83609" y="2050575"/>
            <a:ext cx="502798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영상 카테고리화 </a:t>
            </a:r>
            <a:r>
              <a:rPr lang="en-US" altLang="ko-KR" sz="2000" b="1" dirty="0" smtClean="0"/>
              <a:t>- DBD</a:t>
            </a:r>
            <a:endParaRPr lang="en-US" altLang="ko-KR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845479" y="3546343"/>
            <a:ext cx="4807972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3. </a:t>
            </a:r>
            <a:r>
              <a:rPr lang="ko-KR" altLang="en-US" sz="2000" b="1" dirty="0"/>
              <a:t>영상 카테고리화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타 장르</a:t>
            </a:r>
            <a:endParaRPr lang="en-US" altLang="ko-KR" sz="20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0880" y="5042111"/>
            <a:ext cx="4232366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4. </a:t>
            </a:r>
            <a:r>
              <a:rPr lang="ko-KR" altLang="en-US" sz="2000" b="1" dirty="0"/>
              <a:t>영상 </a:t>
            </a:r>
            <a:r>
              <a:rPr lang="ko-KR" altLang="en-US" sz="2000" b="1" dirty="0" smtClean="0"/>
              <a:t>카테고리 그래프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30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앰비션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08831767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833194865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아빠킹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(Tekken7)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403054575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01325525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22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옥냥이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(Hearthstone)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883867103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748804906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6" name="직사각형 25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각폭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84925093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17193521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8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닥터준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Overwatch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622309977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97830287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무자비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44546A">
                    <a:lumMod val="75000"/>
                  </a:srgbClr>
                </a:solidFill>
              </a:rPr>
              <a:t>SuddenAttack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2181488996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58482327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48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우주하마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(PUBG)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영상 카테고리 그래프</a:t>
            </a:r>
            <a:endParaRPr lang="en-US" altLang="ko-KR" sz="1400" b="1" dirty="0"/>
          </a:p>
        </p:txBody>
      </p:sp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402937051"/>
              </p:ext>
            </p:extLst>
          </p:nvPr>
        </p:nvGraphicFramePr>
        <p:xfrm>
          <a:off x="0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812578812"/>
              </p:ext>
            </p:extLst>
          </p:nvPr>
        </p:nvGraphicFramePr>
        <p:xfrm>
          <a:off x="5828074" y="1883229"/>
          <a:ext cx="6363926" cy="4533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9055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영상 개수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10587" y="1632857"/>
            <a:ext cx="17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총 조회수</a:t>
            </a:r>
            <a:endParaRPr lang="ko-KR" altLang="en-US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696633" y="5265529"/>
            <a:ext cx="1227907" cy="1100854"/>
            <a:chOff x="10633166" y="758844"/>
            <a:chExt cx="1227907" cy="1100854"/>
          </a:xfrm>
        </p:grpSpPr>
        <p:sp>
          <p:nvSpPr>
            <p:cNvPr id="21" name="직사각형 20"/>
            <p:cNvSpPr/>
            <p:nvPr/>
          </p:nvSpPr>
          <p:spPr>
            <a:xfrm>
              <a:off x="10633166" y="824159"/>
              <a:ext cx="365760" cy="22684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633166" y="1093725"/>
              <a:ext cx="365760" cy="22684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633166" y="1363291"/>
              <a:ext cx="365760" cy="2268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0633166" y="1632857"/>
              <a:ext cx="365760" cy="22684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011987" y="758844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Novice</a:t>
              </a:r>
              <a:endParaRPr lang="ko-KR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011987" y="1032830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Slapstick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11987" y="132410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Expert</a:t>
              </a:r>
              <a:endParaRPr lang="ko-KR" alt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11987" y="1585712"/>
              <a:ext cx="8490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Circus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98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31484"/>
            <a:ext cx="288924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dirty="0" smtClean="0"/>
              <a:t>향후 과제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1496920"/>
            <a:ext cx="9425015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전반적으로 드러나는 </a:t>
            </a:r>
            <a:r>
              <a:rPr lang="en-US" altLang="ko-KR" sz="2000" b="1" dirty="0" smtClean="0"/>
              <a:t>Expert</a:t>
            </a:r>
            <a:r>
              <a:rPr lang="ko-KR" altLang="en-US" sz="2000" b="1" dirty="0" smtClean="0"/>
              <a:t>의 증가 경향에 대한 분석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FPS </a:t>
            </a:r>
            <a:r>
              <a:rPr lang="ko-KR" altLang="en-US" sz="2000" b="1" dirty="0" smtClean="0"/>
              <a:t>내에서도 순수한 </a:t>
            </a:r>
            <a:r>
              <a:rPr lang="en-US" altLang="ko-KR" sz="2000" b="1" dirty="0" smtClean="0"/>
              <a:t>FPS(</a:t>
            </a:r>
            <a:r>
              <a:rPr lang="ko-KR" altLang="en-US" sz="2000" b="1" dirty="0" err="1" smtClean="0"/>
              <a:t>오버워치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서든어택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와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err="1" smtClean="0"/>
              <a:t>배틀로얄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배틀그라운드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포트나이트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 장르가 보이는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2000" b="1" dirty="0" smtClean="0"/>
              <a:t>모멘트 차이에 대한 분석</a:t>
            </a:r>
            <a:endParaRPr lang="en-US" altLang="ko-KR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82843"/>
            <a:ext cx="3924756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향후 과제</a:t>
            </a:r>
            <a:endParaRPr lang="en-US" altLang="ko-KR" sz="2400" b="1" dirty="0" smtClean="0">
              <a:solidFill>
                <a:srgbClr val="44546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1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47161"/>
            <a:ext cx="392475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Performance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37047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경험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게임 규칙을 숙지하고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활용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전략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판단과 예상이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들어맞는가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적중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빗나감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기술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시스템 및 오브젝트와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상호작용하는가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능숙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미숙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작용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결과가 게임에 어떻게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작용하는가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항목별 점수 총합 기준</a:t>
            </a:r>
            <a:endParaRPr lang="en-US" altLang="ko-KR" sz="2000" dirty="0" smtClean="0"/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b="1" dirty="0" smtClean="0"/>
              <a:t>0 ~ 10  =  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S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14 ~ 20  = 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E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/>
              <a:t>/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194394" y="3735978"/>
            <a:ext cx="2579975" cy="1153128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9194393" y="4854626"/>
            <a:ext cx="2579975" cy="1167351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100511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Entertainment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체크 리스트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90"/>
            <a:ext cx="288924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1. </a:t>
            </a:r>
            <a:r>
              <a:rPr lang="ko-KR" altLang="en-US" sz="1400" b="1" dirty="0"/>
              <a:t>모멘트 체크 시트</a:t>
            </a:r>
            <a:endParaRPr lang="en-US" altLang="ko-KR" sz="1400" b="1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34002"/>
              </p:ext>
            </p:extLst>
          </p:nvPr>
        </p:nvGraphicFramePr>
        <p:xfrm>
          <a:off x="589057" y="1306289"/>
          <a:ext cx="8029440" cy="5042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희화화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상황을 희화화하고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익살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감정표출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대상의 감정이 겉으로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드러나고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명확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희소성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해당 상황은 일반적으로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얼마나 보기 힘든가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희귀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허다</a:t>
                      </a:r>
                      <a:endParaRPr lang="en-US" altLang="ko-KR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원인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상황 발생의 원인은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어디에 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외부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5            4            3            2            1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18106" y="1598449"/>
            <a:ext cx="27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항목별 점수 총합 기준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0 ~ 10  = 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00B050"/>
                </a:solidFill>
              </a:rPr>
              <a:t>E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/>
              <a:t>14 ~ 20  =  </a:t>
            </a:r>
            <a:r>
              <a:rPr lang="en-US" altLang="ko-KR" sz="2000" b="1" dirty="0">
                <a:solidFill>
                  <a:srgbClr val="0070C0"/>
                </a:solidFill>
              </a:rPr>
              <a:t>S</a:t>
            </a: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/>
              <a:t>/ </a:t>
            </a:r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9987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Novice</a:t>
            </a:r>
            <a:endParaRPr lang="ko-KR" altLang="en-US" sz="11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63313" y="3877884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Slap</a:t>
            </a:r>
          </a:p>
          <a:p>
            <a:pPr algn="ctr"/>
            <a:r>
              <a:rPr lang="en-US" altLang="ko-KR" sz="1200" b="1" dirty="0" smtClean="0"/>
              <a:t>Stick</a:t>
            </a:r>
            <a:endParaRPr lang="ko-KR" altLang="en-US" sz="12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9987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Expert</a:t>
            </a:r>
            <a:endParaRPr lang="ko-KR" altLang="en-US" sz="12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63313" y="4947655"/>
            <a:ext cx="1002039" cy="918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Circus</a:t>
            </a:r>
            <a:endParaRPr lang="ko-KR" altLang="en-US" sz="1200" b="1" dirty="0"/>
          </a:p>
        </p:txBody>
      </p:sp>
      <p:sp>
        <p:nvSpPr>
          <p:cNvPr id="22" name="액자 21"/>
          <p:cNvSpPr/>
          <p:nvPr/>
        </p:nvSpPr>
        <p:spPr>
          <a:xfrm>
            <a:off x="9222377" y="3762104"/>
            <a:ext cx="1275067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/>
          <p:cNvSpPr/>
          <p:nvPr/>
        </p:nvSpPr>
        <p:spPr>
          <a:xfrm>
            <a:off x="10482585" y="3762104"/>
            <a:ext cx="1195609" cy="2213302"/>
          </a:xfrm>
          <a:prstGeom prst="frame">
            <a:avLst>
              <a:gd name="adj1" fmla="val 16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</a:t>
            </a:r>
            <a:r>
              <a:rPr lang="ko-KR" altLang="en-US" sz="1400" b="1" dirty="0" smtClean="0"/>
              <a:t>카테고리화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스트리머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 및 영상 선정 기준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5679" y="1648607"/>
            <a:ext cx="11228969" cy="42473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 smtClean="0"/>
              <a:t>트위치</a:t>
            </a:r>
            <a:r>
              <a:rPr lang="en-US" altLang="ko-KR" b="1" dirty="0" smtClean="0"/>
              <a:t>TV, </a:t>
            </a:r>
            <a:r>
              <a:rPr lang="ko-KR" altLang="en-US" b="1" dirty="0" smtClean="0"/>
              <a:t>아프리카</a:t>
            </a:r>
            <a:r>
              <a:rPr lang="en-US" altLang="ko-KR" b="1" dirty="0" smtClean="0"/>
              <a:t>TV </a:t>
            </a:r>
            <a:r>
              <a:rPr lang="ko-KR" altLang="en-US" b="1" dirty="0" smtClean="0"/>
              <a:t>등 인터넷 개인방송 플랫폼에서 </a:t>
            </a:r>
            <a:r>
              <a:rPr lang="ko-KR" altLang="en-US" b="1" dirty="0" smtClean="0">
                <a:solidFill>
                  <a:srgbClr val="FF0000"/>
                </a:solidFill>
              </a:rPr>
              <a:t>게임 방송을 진행하는 방송인</a:t>
            </a:r>
            <a:r>
              <a:rPr lang="ko-KR" altLang="en-US" b="1" dirty="0" smtClean="0"/>
              <a:t>일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개인 유튜브 채널의 </a:t>
            </a:r>
            <a:r>
              <a:rPr lang="ko-KR" altLang="en-US" b="1" dirty="0" smtClean="0">
                <a:solidFill>
                  <a:srgbClr val="FF0000"/>
                </a:solidFill>
              </a:rPr>
              <a:t>구독자 수가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만</a:t>
            </a:r>
            <a:r>
              <a:rPr lang="ko-KR" altLang="en-US" b="1" dirty="0"/>
              <a:t> </a:t>
            </a:r>
            <a:r>
              <a:rPr lang="ko-KR" altLang="en-US" b="1" dirty="0" smtClean="0"/>
              <a:t>이상일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조사 시점으로부터 </a:t>
            </a:r>
            <a:r>
              <a:rPr lang="ko-KR" altLang="en-US" b="1" dirty="0"/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주일이 </a:t>
            </a:r>
            <a:r>
              <a:rPr lang="ko-KR" altLang="en-US" b="1" dirty="0" smtClean="0">
                <a:solidFill>
                  <a:srgbClr val="FF0000"/>
                </a:solidFill>
              </a:rPr>
              <a:t>경과</a:t>
            </a:r>
            <a:r>
              <a:rPr lang="ko-KR" altLang="en-US" b="1" dirty="0" smtClean="0"/>
              <a:t>된 </a:t>
            </a:r>
            <a:r>
              <a:rPr lang="ko-KR" altLang="en-US" b="1" dirty="0"/>
              <a:t>영상부터 최근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개월 내</a:t>
            </a:r>
            <a:r>
              <a:rPr lang="ko-KR" altLang="en-US" b="1" dirty="0"/>
              <a:t>의 </a:t>
            </a:r>
            <a:r>
              <a:rPr lang="ko-KR" altLang="en-US" b="1" dirty="0" smtClean="0"/>
              <a:t>영상일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최근의 </a:t>
            </a:r>
            <a:r>
              <a:rPr lang="ko-KR" altLang="en-US" b="1" dirty="0"/>
              <a:t>영상은 조회수 누적이 제대로 </a:t>
            </a:r>
            <a:r>
              <a:rPr lang="ko-KR" altLang="en-US" b="1" dirty="0" smtClean="0"/>
              <a:t>집계되지 않음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너무 </a:t>
            </a:r>
            <a:r>
              <a:rPr lang="ko-KR" altLang="en-US" b="1" dirty="0"/>
              <a:t>오래된 영상은 </a:t>
            </a:r>
            <a:r>
              <a:rPr lang="ko-KR" altLang="en-US" b="1" dirty="0" smtClean="0"/>
              <a:t>구독자 수와 게임 패치 등 환경에 차이가 있을 수 있음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해당 방송인이 주제에 </a:t>
            </a:r>
            <a:r>
              <a:rPr lang="ko-KR" altLang="en-US" b="1" dirty="0"/>
              <a:t>맞는 게임을 </a:t>
            </a:r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개월 이상</a:t>
            </a:r>
            <a:r>
              <a:rPr lang="ko-KR" altLang="en-US" b="1" dirty="0"/>
              <a:t> 꾸준히 </a:t>
            </a:r>
            <a:r>
              <a:rPr lang="ko-KR" altLang="en-US" b="1" dirty="0" smtClean="0"/>
              <a:t>플레이하고 영상화 했을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대회 경기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매드무비나</a:t>
            </a:r>
            <a:r>
              <a:rPr lang="ko-KR" altLang="en-US" b="1" dirty="0" smtClean="0"/>
              <a:t> </a:t>
            </a:r>
            <a:r>
              <a:rPr lang="ko-KR" altLang="en-US" b="1" dirty="0"/>
              <a:t>하이라이트 </a:t>
            </a:r>
            <a:r>
              <a:rPr lang="ko-KR" altLang="en-US" b="1" dirty="0">
                <a:solidFill>
                  <a:srgbClr val="FF0000"/>
                </a:solidFill>
              </a:rPr>
              <a:t>모음집은 </a:t>
            </a:r>
            <a:r>
              <a:rPr lang="ko-KR" altLang="en-US" b="1" dirty="0" smtClean="0">
                <a:solidFill>
                  <a:srgbClr val="FF0000"/>
                </a:solidFill>
              </a:rPr>
              <a:t>제외</a:t>
            </a:r>
            <a:r>
              <a:rPr lang="ko-KR" altLang="en-US" b="1" dirty="0" smtClean="0"/>
              <a:t>할 것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버그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특별 </a:t>
            </a:r>
            <a:r>
              <a:rPr lang="ko-KR" altLang="en-US" b="1" dirty="0"/>
              <a:t>모드</a:t>
            </a:r>
            <a:r>
              <a:rPr lang="en-US" altLang="ko-KR" b="1" dirty="0" smtClean="0"/>
              <a:t>(URF, </a:t>
            </a:r>
            <a:r>
              <a:rPr lang="ko-KR" altLang="en-US" b="1" dirty="0" smtClean="0"/>
              <a:t>워크샵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유저 패치 </a:t>
            </a:r>
            <a:r>
              <a:rPr lang="ko-KR" altLang="en-US" b="1" dirty="0"/>
              <a:t>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등 </a:t>
            </a:r>
            <a:r>
              <a:rPr lang="ko-KR" altLang="en-US" b="1" dirty="0" smtClean="0">
                <a:solidFill>
                  <a:srgbClr val="FF0000"/>
                </a:solidFill>
              </a:rPr>
              <a:t>일반적인 게임 플레이를 벗어난 경우</a:t>
            </a:r>
            <a:r>
              <a:rPr lang="ko-KR" altLang="en-US" b="1" dirty="0" smtClean="0"/>
              <a:t>는 제외할 것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현재 </a:t>
            </a:r>
            <a:r>
              <a:rPr lang="ko-KR" altLang="en-US" b="1" dirty="0" smtClean="0">
                <a:solidFill>
                  <a:srgbClr val="FF0000"/>
                </a:solidFill>
              </a:rPr>
              <a:t>프로게이머</a:t>
            </a:r>
            <a:r>
              <a:rPr lang="ko-KR" altLang="en-US" b="1" dirty="0" smtClean="0"/>
              <a:t>로 소속되어 활동하고 있는 방송인은 제외할 것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</a:t>
            </a:r>
            <a:r>
              <a:rPr lang="ko-KR" altLang="en-US" b="1" dirty="0" smtClean="0"/>
              <a:t>모멘트 쏠림 현상을 방지하기 위함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819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27" b="15191"/>
          <a:stretch/>
        </p:blipFill>
        <p:spPr bwMode="auto">
          <a:xfrm>
            <a:off x="589055" y="1399767"/>
            <a:ext cx="10984636" cy="48421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액자 26"/>
          <p:cNvSpPr/>
          <p:nvPr/>
        </p:nvSpPr>
        <p:spPr>
          <a:xfrm>
            <a:off x="1319349" y="2351316"/>
            <a:ext cx="8281851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319350" y="3820865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1319350" y="5323093"/>
            <a:ext cx="7445828" cy="574764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15" y="4908755"/>
            <a:ext cx="26574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9" y="1342750"/>
            <a:ext cx="2982615" cy="5094045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82843"/>
            <a:ext cx="4453209" cy="57496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살인마협회장</a:t>
            </a: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43977"/>
              </p:ext>
            </p:extLst>
          </p:nvPr>
        </p:nvGraphicFramePr>
        <p:xfrm>
          <a:off x="4376057" y="1499507"/>
          <a:ext cx="7137216" cy="4608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22.22 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27.77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smtClean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</a:t>
                      </a:r>
                      <a:r>
                        <a:rPr lang="en-US" altLang="ko-KR" dirty="0" smtClean="0"/>
                        <a:t>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101,702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119,536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153,018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79,563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76,647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89,423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636,504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766,470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1,609,614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액자 17"/>
          <p:cNvSpPr/>
          <p:nvPr/>
        </p:nvSpPr>
        <p:spPr>
          <a:xfrm>
            <a:off x="589054" y="5296967"/>
            <a:ext cx="3057476" cy="1208336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275782" y="2165130"/>
            <a:ext cx="7317130" cy="991405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4248696" y="4422020"/>
            <a:ext cx="7344216" cy="185967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3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- DBD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대도서관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(DBD)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63380"/>
              </p:ext>
            </p:extLst>
          </p:nvPr>
        </p:nvGraphicFramePr>
        <p:xfrm>
          <a:off x="7053942" y="1597363"/>
          <a:ext cx="4725894" cy="4394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영상 </a:t>
                      </a:r>
                      <a:r>
                        <a:rPr lang="ko-KR" altLang="en-US" dirty="0" err="1" smtClean="0"/>
                        <a:t>지분율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50 %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</a:t>
                      </a:r>
                      <a:r>
                        <a:rPr lang="en-US" altLang="ko-KR" baseline="0" dirty="0" smtClean="0"/>
                        <a:t> 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62,019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75,653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48,951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71,660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조회수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146,853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214,980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1597363"/>
            <a:ext cx="5895275" cy="18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액자 23"/>
          <p:cNvSpPr/>
          <p:nvPr/>
        </p:nvSpPr>
        <p:spPr>
          <a:xfrm>
            <a:off x="1205831" y="2508221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9" y="3419079"/>
            <a:ext cx="2819672" cy="983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079" y="3419079"/>
            <a:ext cx="3038138" cy="26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액자 27"/>
          <p:cNvSpPr/>
          <p:nvPr/>
        </p:nvSpPr>
        <p:spPr>
          <a:xfrm>
            <a:off x="3299071" y="5173043"/>
            <a:ext cx="3075602" cy="943575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957848" y="2238704"/>
            <a:ext cx="4939864" cy="90348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957847" y="4435717"/>
            <a:ext cx="4939865" cy="1629562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2886150"/>
            <a:ext cx="5946391" cy="32006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65" y="1610432"/>
            <a:ext cx="5968956" cy="127571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605680" y="667891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6530" y="0"/>
            <a:ext cx="4971967" cy="646331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b="1" dirty="0"/>
              <a:t>방송을 통한 </a:t>
            </a:r>
            <a:r>
              <a:rPr lang="ko-KR" altLang="en-US" b="1" dirty="0" err="1"/>
              <a:t>루돌로지</a:t>
            </a:r>
            <a:r>
              <a:rPr lang="ko-KR" altLang="en-US" b="1" dirty="0"/>
              <a:t> 게임의 </a:t>
            </a:r>
            <a:r>
              <a:rPr lang="ko-KR" altLang="en-US" b="1" dirty="0" err="1"/>
              <a:t>스토리텔링</a:t>
            </a:r>
            <a:r>
              <a:rPr lang="ko-KR" altLang="en-US" b="1" dirty="0"/>
              <a:t>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획득과 </a:t>
            </a:r>
            <a:r>
              <a:rPr lang="ko-KR" altLang="en-US" b="1" dirty="0"/>
              <a:t>게임 기획에의 적용 </a:t>
            </a:r>
            <a:r>
              <a:rPr lang="ko-KR" altLang="en-US" b="1" dirty="0" smtClean="0"/>
              <a:t>연구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5" y="52289"/>
            <a:ext cx="528777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영상 카테고리화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타 장르</a:t>
            </a:r>
            <a:endParaRPr lang="en-US" altLang="ko-KR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89054" y="547161"/>
            <a:ext cx="445320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rgbClr val="44546A">
                    <a:lumMod val="75000"/>
                  </a:srgbClr>
                </a:solidFill>
              </a:rPr>
              <a:t>앰비</a:t>
            </a: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션</a:t>
            </a:r>
            <a:r>
              <a:rPr lang="en-US" altLang="ko-KR" sz="2400" b="1" dirty="0" smtClean="0">
                <a:solidFill>
                  <a:srgbClr val="44546A">
                    <a:lumMod val="75000"/>
                  </a:srgbClr>
                </a:solidFill>
              </a:rPr>
              <a:t>(LOL) </a:t>
            </a:r>
            <a:r>
              <a:rPr lang="ko-KR" altLang="en-US" sz="2400" b="1" dirty="0" smtClean="0">
                <a:solidFill>
                  <a:srgbClr val="44546A">
                    <a:lumMod val="75000"/>
                  </a:srgbClr>
                </a:solidFill>
              </a:rPr>
              <a:t>영상 작업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618" y="1308476"/>
            <a:ext cx="27241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액자 22"/>
          <p:cNvSpPr/>
          <p:nvPr/>
        </p:nvSpPr>
        <p:spPr>
          <a:xfrm>
            <a:off x="1273484" y="2036326"/>
            <a:ext cx="5168843" cy="680750"/>
          </a:xfrm>
          <a:prstGeom prst="frame">
            <a:avLst>
              <a:gd name="adj1" fmla="val 3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16184"/>
              </p:ext>
            </p:extLst>
          </p:nvPr>
        </p:nvGraphicFramePr>
        <p:xfrm>
          <a:off x="6606653" y="2424042"/>
          <a:ext cx="5438505" cy="3678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카테고리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총계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영상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err="1" smtClean="0"/>
                        <a:t>지분율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12.5 %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25 %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37.5 %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216,883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177,529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264,169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197,206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159,487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222,323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총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조회수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139,724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394,412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318,974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666,969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액자 25"/>
          <p:cNvSpPr/>
          <p:nvPr/>
        </p:nvSpPr>
        <p:spPr>
          <a:xfrm>
            <a:off x="468339" y="4230884"/>
            <a:ext cx="5962378" cy="1921720"/>
          </a:xfrm>
          <a:prstGeom prst="frame">
            <a:avLst>
              <a:gd name="adj1" fmla="val 2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6482969" y="2950126"/>
            <a:ext cx="5614442" cy="795893"/>
          </a:xfrm>
          <a:prstGeom prst="frame">
            <a:avLst>
              <a:gd name="adj1" fmla="val 21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6482969" y="4202797"/>
            <a:ext cx="5614442" cy="1941130"/>
          </a:xfrm>
          <a:prstGeom prst="frame">
            <a:avLst>
              <a:gd name="adj1" fmla="val 1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1003</Words>
  <Application>Microsoft Office PowerPoint</Application>
  <PresentationFormat>와이드스크린</PresentationFormat>
  <Paragraphs>453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YoungBum</cp:lastModifiedBy>
  <cp:revision>271</cp:revision>
  <dcterms:created xsi:type="dcterms:W3CDTF">2019-12-05T04:16:40Z</dcterms:created>
  <dcterms:modified xsi:type="dcterms:W3CDTF">2020-08-25T09:03:01Z</dcterms:modified>
</cp:coreProperties>
</file>