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9" r:id="rId2"/>
    <p:sldId id="262" r:id="rId3"/>
    <p:sldId id="260" r:id="rId4"/>
    <p:sldId id="283" r:id="rId5"/>
    <p:sldId id="299" r:id="rId6"/>
    <p:sldId id="300" r:id="rId7"/>
    <p:sldId id="298" r:id="rId8"/>
    <p:sldId id="297" r:id="rId9"/>
    <p:sldId id="295" r:id="rId10"/>
    <p:sldId id="268" r:id="rId11"/>
    <p:sldId id="29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YoungBum" initials="KY" lastIdx="1" clrIdx="0">
    <p:extLst>
      <p:ext uri="{19B8F6BF-5375-455C-9EA6-DF929625EA0E}">
        <p15:presenceInfo xmlns:p15="http://schemas.microsoft.com/office/powerpoint/2012/main" xmlns="" userId="58bde64b80528b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62CE"/>
    <a:srgbClr val="D33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548A9-17B7-486F-BAE8-5C551821AB5E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82BBE-26F4-49E8-B9EC-3B26E2906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09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CAAF-38FA-4F36-B7D8-ED99EABD61E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79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A528-C54B-4876-AEE4-EFDC56099BF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67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396F-47CE-475B-8532-93DE198B4B0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91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461A-1552-4C77-806A-40502CD62F9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2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E706-0E58-4E6F-BDD8-302AAF44114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2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0EE-7194-43A4-B118-802323EE086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60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B482-5615-4E41-823F-454A5153F17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17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AC88-9B23-4AB4-B3B7-E4E602187C4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2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CA83-72EA-4E9B-8F57-A391A804738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7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DA0C-F067-4FC7-BC9F-CB9266FB9A1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95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24C8-8B24-4B73-9536-D747261A827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5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F9106-ADBD-4DD7-A5DB-F9DBE33DCAA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10560906" y="54403"/>
            <a:ext cx="1468395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39B9C72-21D5-4AB9-87FA-CC4C72A0D342}" type="slidenum">
              <a:rPr lang="ko-KR" altLang="en-US" sz="2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 algn="ctr"/>
              <a:t>‹#›</a:t>
            </a:fld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7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4324692" y="3382913"/>
            <a:ext cx="36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89055" y="2644836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24269" y="2061984"/>
            <a:ext cx="7000847" cy="1208023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2800" b="1" dirty="0"/>
              <a:t>방송을 통한 </a:t>
            </a:r>
            <a:r>
              <a:rPr lang="ko-KR" altLang="en-US" sz="2800" b="1" dirty="0" err="1" smtClean="0"/>
              <a:t>루돌로지</a:t>
            </a:r>
            <a:r>
              <a:rPr lang="ko-KR" altLang="en-US" sz="2800" b="1" dirty="0" smtClean="0"/>
              <a:t> 게임의 </a:t>
            </a:r>
            <a:r>
              <a:rPr lang="ko-KR" altLang="en-US" sz="2800" b="1" dirty="0" err="1" smtClean="0"/>
              <a:t>스토리텔링</a:t>
            </a:r>
            <a:r>
              <a:rPr lang="ko-KR" altLang="en-US" sz="2800" b="1" dirty="0" smtClean="0"/>
              <a:t> 획득과 게임 </a:t>
            </a:r>
            <a:r>
              <a:rPr lang="ko-KR" altLang="en-US" sz="2800" b="1" dirty="0"/>
              <a:t>기획에의 적용 연구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Study on the storytelling acquisition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and application of 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game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through streaming service.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04458" y="3379209"/>
            <a:ext cx="2640467" cy="276999"/>
          </a:xfrm>
          <a:prstGeom prst="rect">
            <a:avLst/>
          </a:prstGeom>
          <a:solidFill>
            <a:srgbClr val="E05670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prstClr val="white"/>
                </a:solidFill>
              </a:rPr>
              <a:t>게임공학과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  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2014180011 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김 영 범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89054" y="4688601"/>
            <a:ext cx="26612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2020</a:t>
            </a: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년도 </a:t>
            </a:r>
            <a:r>
              <a:rPr lang="ko-KR" altLang="en-US" sz="1600" dirty="0" err="1" smtClean="0">
                <a:solidFill>
                  <a:srgbClr val="44546A">
                    <a:lumMod val="75000"/>
                  </a:srgbClr>
                </a:solidFill>
              </a:rPr>
              <a:t>게임공학부</a:t>
            </a:r>
            <a:endParaRPr lang="en-US" altLang="ko-KR" sz="1600" dirty="0" smtClean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종합설계</a:t>
            </a: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1 </a:t>
            </a: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졸업작품 발표</a:t>
            </a:r>
            <a:endParaRPr lang="en-US" altLang="ko-KR" sz="16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89055" y="5642533"/>
            <a:ext cx="2661220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Prof. </a:t>
            </a:r>
            <a:r>
              <a:rPr lang="ko-KR" altLang="en-US" sz="1600" b="1" dirty="0" err="1" smtClean="0">
                <a:solidFill>
                  <a:srgbClr val="44546A">
                    <a:lumMod val="75000"/>
                  </a:srgbClr>
                </a:solidFill>
              </a:rPr>
              <a:t>이택희</a:t>
            </a:r>
            <a:endParaRPr lang="en-US" altLang="ko-KR" sz="1600" dirty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3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89056" y="582843"/>
            <a:ext cx="1788384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향후 계획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814339" y="1157809"/>
            <a:ext cx="3516115" cy="526297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 smtClean="0">
                <a:solidFill>
                  <a:srgbClr val="44546A">
                    <a:lumMod val="75000"/>
                  </a:srgbClr>
                </a:solidFill>
              </a:rPr>
              <a:t>이론 분석</a:t>
            </a:r>
            <a:endParaRPr lang="en-US" altLang="ko-KR" sz="32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marL="514350" indent="-514350" algn="ctr">
              <a:lnSpc>
                <a:spcPct val="150000"/>
              </a:lnSpc>
              <a:buFont typeface="+mj-lt"/>
              <a:buAutoNum type="arabicPeriod"/>
            </a:pPr>
            <a:endParaRPr lang="en-US" altLang="ko-KR" sz="32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b="1" dirty="0" smtClean="0">
                <a:solidFill>
                  <a:srgbClr val="44546A">
                    <a:lumMod val="75000"/>
                  </a:srgbClr>
                </a:solidFill>
              </a:rPr>
              <a:t>게임 분석</a:t>
            </a:r>
            <a:endParaRPr lang="en-US" altLang="ko-KR" sz="32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marL="514350" indent="-514350" algn="ctr">
              <a:lnSpc>
                <a:spcPct val="150000"/>
              </a:lnSpc>
              <a:buFont typeface="+mj-lt"/>
              <a:buAutoNum type="arabicPeriod"/>
            </a:pPr>
            <a:endParaRPr lang="en-US" altLang="ko-KR" sz="32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b="1" dirty="0" smtClean="0">
                <a:solidFill>
                  <a:srgbClr val="44546A">
                    <a:lumMod val="75000"/>
                  </a:srgbClr>
                </a:solidFill>
              </a:rPr>
              <a:t>결론 도출</a:t>
            </a:r>
            <a:endParaRPr lang="en-US" altLang="ko-KR" sz="3200" b="1" dirty="0">
              <a:solidFill>
                <a:srgbClr val="44546A">
                  <a:lumMod val="75000"/>
                </a:srgbClr>
              </a:solidFill>
            </a:endParaRPr>
          </a:p>
          <a:p>
            <a:pPr marL="514350" indent="-514350" algn="ctr">
              <a:lnSpc>
                <a:spcPct val="150000"/>
              </a:lnSpc>
              <a:buFont typeface="+mj-lt"/>
              <a:buAutoNum type="arabicPeriod"/>
            </a:pPr>
            <a:endParaRPr lang="en-US" altLang="ko-KR" sz="32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b="1" dirty="0" smtClean="0">
                <a:solidFill>
                  <a:srgbClr val="44546A">
                    <a:lumMod val="75000"/>
                  </a:srgbClr>
                </a:solidFill>
              </a:rPr>
              <a:t>기획 모델 제안</a:t>
            </a:r>
            <a:endParaRPr lang="en-US" altLang="ko-KR" sz="3200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46530" y="0"/>
            <a:ext cx="4971967" cy="854080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연구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Study on the storytelling acquisition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and application of game through streaming service.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3307352" y="2146970"/>
            <a:ext cx="530087" cy="490331"/>
          </a:xfrm>
          <a:prstGeom prst="down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3307352" y="3578885"/>
            <a:ext cx="530087" cy="490331"/>
          </a:xfrm>
          <a:prstGeom prst="down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3307352" y="5010800"/>
            <a:ext cx="530087" cy="490331"/>
          </a:xfrm>
          <a:prstGeom prst="down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861059" y="3822824"/>
            <a:ext cx="9338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 flipH="1">
            <a:off x="589055" y="3494250"/>
            <a:ext cx="1277510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 err="1" smtClean="0">
                <a:solidFill>
                  <a:schemeClr val="accent6">
                    <a:lumMod val="50000"/>
                  </a:schemeClr>
                </a:solidFill>
              </a:rPr>
              <a:t>현상황</a:t>
            </a:r>
            <a:endParaRPr lang="en-US" altLang="ko-KR" sz="24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67553" y="1418369"/>
            <a:ext cx="5721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i="1" dirty="0" smtClean="0"/>
              <a:t>남은 과제</a:t>
            </a:r>
            <a:endParaRPr lang="en-US" altLang="ko-KR" sz="2400" b="1" i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667553" y="2177144"/>
            <a:ext cx="572150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b="1" dirty="0" smtClean="0"/>
              <a:t>PC</a:t>
            </a:r>
            <a:r>
              <a:rPr lang="ko-KR" altLang="en-US" b="1" dirty="0" smtClean="0"/>
              <a:t>온라인 게임 방송에서의 모멘트 적용 연구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방송 진행 과정에서 모멘트가 등장하는 패턴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탄착군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분석</a:t>
            </a:r>
            <a:endParaRPr lang="en-US" altLang="ko-KR" sz="14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b="1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 smtClean="0"/>
              <a:t>콘솔 게임 방송에서의 모멘트 적용 연구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방송 진행 과정에서 드러나는 모멘트의 이동 과정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흐름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분석</a:t>
            </a:r>
            <a:endParaRPr lang="en-US" altLang="ko-KR" sz="14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b="1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 smtClean="0"/>
              <a:t>게임 방송에서의 흥미 곡선의 적용 연구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게임 방송의 전체 프로세스가 흥미 곡선의 모습을 따르는지 분석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흥미 곡선의 </a:t>
            </a:r>
            <a:r>
              <a:rPr lang="ko-KR" altLang="en-US" sz="1400" dirty="0" err="1" smtClean="0"/>
              <a:t>상향선과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하향선에</a:t>
            </a:r>
            <a:r>
              <a:rPr lang="ko-KR" altLang="en-US" sz="1400" dirty="0" smtClean="0"/>
              <a:t> 해당하는 방송 환경 분석</a:t>
            </a:r>
            <a:endParaRPr lang="en-US" altLang="ko-KR" b="1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400" b="1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 smtClean="0"/>
              <a:t>흥미 곡선에 모멘트 매핑하기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흥미 곡선의 구간별 특징 및 두드러지는 모멘트의 경향 파악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흥미 곡선 속에서의 각 모멘트의 역할 분석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72878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89056" y="582843"/>
            <a:ext cx="1514064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일정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929541"/>
              </p:ext>
            </p:extLst>
          </p:nvPr>
        </p:nvGraphicFramePr>
        <p:xfrm>
          <a:off x="589053" y="1794169"/>
          <a:ext cx="10800002" cy="381923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798089">
                  <a:extLst>
                    <a:ext uri="{9D8B030D-6E8A-4147-A177-3AD203B41FA5}">
                      <a16:colId xmlns:a16="http://schemas.microsoft.com/office/drawing/2014/main" xmlns="" val="2450948584"/>
                    </a:ext>
                  </a:extLst>
                </a:gridCol>
                <a:gridCol w="1000099">
                  <a:extLst>
                    <a:ext uri="{9D8B030D-6E8A-4147-A177-3AD203B41FA5}">
                      <a16:colId xmlns:a16="http://schemas.microsoft.com/office/drawing/2014/main" xmlns="" val="85828181"/>
                    </a:ext>
                  </a:extLst>
                </a:gridCol>
                <a:gridCol w="1000099">
                  <a:extLst>
                    <a:ext uri="{9D8B030D-6E8A-4147-A177-3AD203B41FA5}">
                      <a16:colId xmlns:a16="http://schemas.microsoft.com/office/drawing/2014/main" xmlns="" val="177000723"/>
                    </a:ext>
                  </a:extLst>
                </a:gridCol>
                <a:gridCol w="1000099">
                  <a:extLst>
                    <a:ext uri="{9D8B030D-6E8A-4147-A177-3AD203B41FA5}">
                      <a16:colId xmlns:a16="http://schemas.microsoft.com/office/drawing/2014/main" xmlns="" val="3886845468"/>
                    </a:ext>
                  </a:extLst>
                </a:gridCol>
                <a:gridCol w="1000099">
                  <a:extLst>
                    <a:ext uri="{9D8B030D-6E8A-4147-A177-3AD203B41FA5}">
                      <a16:colId xmlns:a16="http://schemas.microsoft.com/office/drawing/2014/main" xmlns="" val="2680087883"/>
                    </a:ext>
                  </a:extLst>
                </a:gridCol>
                <a:gridCol w="1000099">
                  <a:extLst>
                    <a:ext uri="{9D8B030D-6E8A-4147-A177-3AD203B41FA5}">
                      <a16:colId xmlns:a16="http://schemas.microsoft.com/office/drawing/2014/main" xmlns="" val="1524961471"/>
                    </a:ext>
                  </a:extLst>
                </a:gridCol>
                <a:gridCol w="1000099">
                  <a:extLst>
                    <a:ext uri="{9D8B030D-6E8A-4147-A177-3AD203B41FA5}">
                      <a16:colId xmlns:a16="http://schemas.microsoft.com/office/drawing/2014/main" xmlns="" val="518112645"/>
                    </a:ext>
                  </a:extLst>
                </a:gridCol>
                <a:gridCol w="1000099">
                  <a:extLst>
                    <a:ext uri="{9D8B030D-6E8A-4147-A177-3AD203B41FA5}">
                      <a16:colId xmlns:a16="http://schemas.microsoft.com/office/drawing/2014/main" xmlns="" val="3403597045"/>
                    </a:ext>
                  </a:extLst>
                </a:gridCol>
                <a:gridCol w="1001220">
                  <a:extLst>
                    <a:ext uri="{9D8B030D-6E8A-4147-A177-3AD203B41FA5}">
                      <a16:colId xmlns:a16="http://schemas.microsoft.com/office/drawing/2014/main" xmlns="" val="73111119"/>
                    </a:ext>
                  </a:extLst>
                </a:gridCol>
              </a:tblGrid>
              <a:tr h="5467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effectLst/>
                        </a:rPr>
                        <a:t>1</a:t>
                      </a:r>
                      <a:r>
                        <a:rPr lang="ko-KR" altLang="en-US" sz="1600" kern="0" spc="0" dirty="0">
                          <a:effectLst/>
                        </a:rPr>
                        <a:t>월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effectLst/>
                        </a:rPr>
                        <a:t>2</a:t>
                      </a:r>
                      <a:r>
                        <a:rPr lang="ko-KR" altLang="en-US" sz="1600" kern="0" spc="0" dirty="0">
                          <a:effectLst/>
                        </a:rPr>
                        <a:t>월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effectLst/>
                        </a:rPr>
                        <a:t>3</a:t>
                      </a:r>
                      <a:r>
                        <a:rPr lang="ko-KR" altLang="en-US" sz="1600" kern="0" spc="0" dirty="0">
                          <a:effectLst/>
                        </a:rPr>
                        <a:t>월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effectLst/>
                        </a:rPr>
                        <a:t>4</a:t>
                      </a:r>
                      <a:r>
                        <a:rPr lang="ko-KR" altLang="en-US" sz="1600" kern="0" spc="0" dirty="0">
                          <a:effectLst/>
                        </a:rPr>
                        <a:t>월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effectLst/>
                        </a:rPr>
                        <a:t>5</a:t>
                      </a:r>
                      <a:r>
                        <a:rPr lang="ko-KR" altLang="en-US" sz="1600" kern="0" spc="0" dirty="0">
                          <a:effectLst/>
                        </a:rPr>
                        <a:t>월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effectLst/>
                        </a:rPr>
                        <a:t>6</a:t>
                      </a:r>
                      <a:r>
                        <a:rPr lang="ko-KR" altLang="en-US" sz="1600" kern="0" spc="0" dirty="0">
                          <a:effectLst/>
                        </a:rPr>
                        <a:t>월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effectLst/>
                        </a:rPr>
                        <a:t>7</a:t>
                      </a:r>
                      <a:r>
                        <a:rPr lang="ko-KR" altLang="en-US" sz="1600" kern="0" spc="0" dirty="0">
                          <a:effectLst/>
                        </a:rPr>
                        <a:t>월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effectLst/>
                        </a:rPr>
                        <a:t>8</a:t>
                      </a:r>
                      <a:r>
                        <a:rPr lang="ko-KR" altLang="en-US" sz="1600" kern="0" spc="0" dirty="0">
                          <a:effectLst/>
                        </a:rPr>
                        <a:t>월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xmlns="" val="1346801349"/>
                  </a:ext>
                </a:extLst>
              </a:tr>
              <a:tr h="79600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7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자료 수집</a:t>
                      </a:r>
                      <a:r>
                        <a:rPr lang="en-US" altLang="ko-KR" sz="1600" kern="0" spc="-7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600" kern="0" spc="-7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분석 모델 설계</a:t>
                      </a:r>
                      <a:r>
                        <a:rPr lang="en-US" altLang="ko-KR" sz="1600" kern="0" spc="-7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,</a:t>
                      </a: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-7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분석 대상 선정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effectLst/>
                        </a:rPr>
                        <a:t>√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effectLst/>
                        </a:rPr>
                        <a:t>√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0" spc="0" dirty="0" smtClean="0">
                          <a:effectLst/>
                        </a:rPr>
                        <a:t>√</a:t>
                      </a:r>
                      <a:endParaRPr lang="ko-KR" altLang="en-US" sz="1100" b="1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xmlns="" val="1881612485"/>
                  </a:ext>
                </a:extLst>
              </a:tr>
              <a:tr h="6191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effectLst/>
                        </a:rPr>
                        <a:t>대상 게임 및 방송 분석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0" spc="0" dirty="0" smtClean="0">
                          <a:effectLst/>
                        </a:rPr>
                        <a:t>√</a:t>
                      </a:r>
                      <a:endParaRPr lang="ko-KR" altLang="en-US" sz="1100" b="1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0" spc="0" dirty="0" smtClean="0">
                          <a:effectLst/>
                        </a:rPr>
                        <a:t>√</a:t>
                      </a:r>
                      <a:endParaRPr lang="ko-KR" altLang="en-US" sz="1100" b="1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effectLst/>
                        </a:rPr>
                        <a:t>√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xmlns="" val="2339715152"/>
                  </a:ext>
                </a:extLst>
              </a:tr>
              <a:tr h="6191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effectLst/>
                        </a:rPr>
                        <a:t>분석 </a:t>
                      </a:r>
                      <a:r>
                        <a:rPr lang="ko-KR" altLang="en-US" sz="1600" kern="0" spc="0" dirty="0">
                          <a:effectLst/>
                        </a:rPr>
                        <a:t>및 결과 </a:t>
                      </a:r>
                      <a:r>
                        <a:rPr lang="ko-KR" altLang="en-US" sz="1600" kern="0" spc="0" dirty="0" smtClean="0">
                          <a:effectLst/>
                        </a:rPr>
                        <a:t>해석</a:t>
                      </a:r>
                      <a:r>
                        <a:rPr lang="en-US" altLang="ko-KR" sz="1600" kern="0" spc="0" dirty="0" smtClean="0">
                          <a:effectLst/>
                        </a:rPr>
                        <a:t>, </a:t>
                      </a:r>
                      <a:r>
                        <a:rPr lang="ko-KR" altLang="en-US" sz="1600" kern="0" spc="0" dirty="0" smtClean="0">
                          <a:effectLst/>
                        </a:rPr>
                        <a:t>정리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0" spc="0" dirty="0" smtClean="0">
                          <a:effectLst/>
                        </a:rPr>
                        <a:t>√</a:t>
                      </a:r>
                      <a:endParaRPr lang="ko-KR" altLang="en-US" sz="1400" b="1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effectLst/>
                        </a:rPr>
                        <a:t>√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xmlns="" val="1158372733"/>
                  </a:ext>
                </a:extLst>
              </a:tr>
              <a:tr h="6191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effectLst/>
                        </a:rPr>
                        <a:t>논문 </a:t>
                      </a:r>
                      <a:r>
                        <a:rPr lang="ko-KR" altLang="en-US" sz="1600" kern="0" spc="0" dirty="0">
                          <a:effectLst/>
                        </a:rPr>
                        <a:t>작성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0" spc="0" dirty="0" smtClean="0">
                          <a:effectLst/>
                        </a:rPr>
                        <a:t>√</a:t>
                      </a:r>
                      <a:endParaRPr lang="ko-KR" altLang="en-US" sz="1400" b="1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0" spc="0" dirty="0" smtClean="0">
                          <a:effectLst/>
                        </a:rPr>
                        <a:t>√</a:t>
                      </a:r>
                      <a:endParaRPr lang="ko-KR" altLang="en-US" sz="1400" b="1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xmlns="" val="3858662508"/>
                  </a:ext>
                </a:extLst>
              </a:tr>
              <a:tr h="6191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effectLst/>
                        </a:rPr>
                        <a:t>피드백 및 투고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 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kern="0" spc="0" dirty="0" smtClean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effectLst/>
                        </a:rPr>
                        <a:t>√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effectLst/>
                        </a:rPr>
                        <a:t>√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xmlns="" val="300259676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646530" y="0"/>
            <a:ext cx="4971967" cy="854080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연구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Study on the storytelling acquisition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and application of game through streaming service.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35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854080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연구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Study on the storytelling acquisition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and application of game through streaming service.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114481" y="2582162"/>
            <a:ext cx="1548358" cy="1548358"/>
          </a:xfrm>
          <a:prstGeom prst="ellipse">
            <a:avLst/>
          </a:prstGeom>
          <a:solidFill>
            <a:schemeClr val="bg1"/>
          </a:solidFill>
          <a:ln w="76200">
            <a:solidFill>
              <a:srgbClr val="034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연구</a:t>
            </a:r>
            <a:endParaRPr lang="en-US" altLang="ko-KR" sz="2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내용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963719" y="2582162"/>
            <a:ext cx="1548358" cy="1548358"/>
          </a:xfrm>
          <a:prstGeom prst="ellipse">
            <a:avLst/>
          </a:prstGeom>
          <a:solidFill>
            <a:schemeClr val="bg1"/>
          </a:solidFill>
          <a:ln w="76200">
            <a:solidFill>
              <a:srgbClr val="034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논문개요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이등변 삼각형 17"/>
          <p:cNvSpPr/>
          <p:nvPr/>
        </p:nvSpPr>
        <p:spPr>
          <a:xfrm rot="5400000">
            <a:off x="2704334" y="3149113"/>
            <a:ext cx="664103" cy="414457"/>
          </a:xfrm>
          <a:prstGeom prst="triangle">
            <a:avLst/>
          </a:prstGeom>
          <a:solidFill>
            <a:srgbClr val="EAEEFA"/>
          </a:solidFill>
          <a:ln>
            <a:noFill/>
          </a:ln>
          <a:effectLst>
            <a:outerShdw dist="38100" algn="l" rotWithShape="0">
              <a:srgbClr val="03436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236320" y="2582162"/>
            <a:ext cx="1548358" cy="1548358"/>
          </a:xfrm>
          <a:prstGeom prst="ellipse">
            <a:avLst/>
          </a:prstGeom>
          <a:solidFill>
            <a:schemeClr val="bg1"/>
          </a:solidFill>
          <a:ln w="76200">
            <a:solidFill>
              <a:srgbClr val="034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핵심</a:t>
            </a:r>
            <a:endParaRPr lang="en-US" altLang="ko-KR" sz="23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ko-KR" altLang="en-US" sz="2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요소</a:t>
            </a:r>
            <a:endParaRPr lang="en-US" altLang="ko-KR" sz="23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이등변 삼각형 29"/>
          <p:cNvSpPr/>
          <p:nvPr/>
        </p:nvSpPr>
        <p:spPr>
          <a:xfrm rot="5400000">
            <a:off x="4826173" y="3149113"/>
            <a:ext cx="664103" cy="414457"/>
          </a:xfrm>
          <a:prstGeom prst="triangle">
            <a:avLst/>
          </a:prstGeom>
          <a:solidFill>
            <a:srgbClr val="EAEEFA"/>
          </a:solidFill>
          <a:ln>
            <a:noFill/>
          </a:ln>
          <a:effectLst>
            <a:outerShdw dist="38100" algn="l" rotWithShape="0">
              <a:srgbClr val="03436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7320510" y="2582162"/>
            <a:ext cx="1548358" cy="1548358"/>
          </a:xfrm>
          <a:prstGeom prst="ellipse">
            <a:avLst/>
          </a:prstGeom>
          <a:solidFill>
            <a:schemeClr val="bg1"/>
          </a:solidFill>
          <a:ln w="76200">
            <a:solidFill>
              <a:srgbClr val="034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향후 계획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이등변 삼각형 31"/>
          <p:cNvSpPr/>
          <p:nvPr/>
        </p:nvSpPr>
        <p:spPr>
          <a:xfrm rot="5400000">
            <a:off x="6910363" y="3149113"/>
            <a:ext cx="664103" cy="414457"/>
          </a:xfrm>
          <a:prstGeom prst="triangle">
            <a:avLst/>
          </a:prstGeom>
          <a:solidFill>
            <a:srgbClr val="EAEEFA"/>
          </a:solidFill>
          <a:ln>
            <a:noFill/>
          </a:ln>
          <a:effectLst>
            <a:outerShdw dist="38100" algn="l" rotWithShape="0">
              <a:srgbClr val="03436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89056" y="547161"/>
            <a:ext cx="139768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목차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9404700" y="2582162"/>
            <a:ext cx="1548358" cy="1548358"/>
          </a:xfrm>
          <a:prstGeom prst="ellipse">
            <a:avLst/>
          </a:prstGeom>
          <a:solidFill>
            <a:schemeClr val="bg1"/>
          </a:solidFill>
          <a:ln w="76200">
            <a:solidFill>
              <a:srgbClr val="034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일정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이등변 삼각형 18"/>
          <p:cNvSpPr/>
          <p:nvPr/>
        </p:nvSpPr>
        <p:spPr>
          <a:xfrm rot="5400000">
            <a:off x="8994553" y="3149113"/>
            <a:ext cx="664103" cy="414457"/>
          </a:xfrm>
          <a:prstGeom prst="triangle">
            <a:avLst/>
          </a:prstGeom>
          <a:solidFill>
            <a:srgbClr val="EAEEFA"/>
          </a:solidFill>
          <a:ln>
            <a:noFill/>
          </a:ln>
          <a:effectLst>
            <a:outerShdw dist="38100" algn="l" rotWithShape="0">
              <a:srgbClr val="03436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34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89055" y="582843"/>
            <a:ext cx="1705257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논문 개요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46530" y="0"/>
            <a:ext cx="4971967" cy="854080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연구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Study on the storytelling acquisition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and application of game through streaming service.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22303" y="1359570"/>
            <a:ext cx="109406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본 연구의 목적은 게임과 방송 영상을 분석해 분위기를 고조시키고 재미를 유발하는 게임 디자인 요소들을 밝히고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이를 구조화하여 게임 기획 단계에서 적용할 수 있는 모델을 도출해 </a:t>
            </a:r>
            <a:r>
              <a:rPr lang="ko-KR" altLang="en-US" sz="1600" dirty="0"/>
              <a:t>방송친화적 </a:t>
            </a:r>
            <a:r>
              <a:rPr lang="ko-KR" altLang="en-US" sz="1600" dirty="0" smtClean="0"/>
              <a:t>게임 개발에 기여하는데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98269" y="2359943"/>
            <a:ext cx="1078157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/>
              <a:t>=</a:t>
            </a:r>
            <a:r>
              <a:rPr lang="ko-KR" altLang="en-US" sz="2000" b="1" dirty="0" smtClean="0"/>
              <a:t>요약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예시</a:t>
            </a:r>
            <a:r>
              <a:rPr lang="en-US" altLang="ko-KR" sz="2000" b="1" dirty="0" smtClean="0"/>
              <a:t>)=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인터넷 게임 방송은 온라인 </a:t>
            </a:r>
            <a:r>
              <a:rPr lang="ko-KR" altLang="en-US" sz="1600" dirty="0" err="1" smtClean="0"/>
              <a:t>스트리밍</a:t>
            </a:r>
            <a:r>
              <a:rPr lang="ko-KR" altLang="en-US" sz="1600" dirty="0" smtClean="0"/>
              <a:t> 서비스의 주축 중 하나로서 수많은 시청자를 유입하며 영향력을 끼치고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하지만 기존의 연구는 방송인의 발화 형식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시청 동기 등을 분석하는 데에 그치며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게임의 구조를 밝히고 이를 방송과 연관 짓는 시도까지 나아가진 못했다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따라서 본 연구는 방송에서 시청자의 흥미를 유발하는 게임 디자인적 요소를 분석하고 이를 구조화해 차후 게임 개발 단계에서 활용할 수 있는 기획 모델을 설계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제안하고자 한다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이를 위해 방송 </a:t>
            </a:r>
            <a:r>
              <a:rPr lang="ko-KR" altLang="en-US" sz="1600" dirty="0"/>
              <a:t>영상 속 </a:t>
            </a:r>
            <a:r>
              <a:rPr lang="ko-KR" altLang="en-US" sz="1600" dirty="0" err="1" smtClean="0"/>
              <a:t>스트리머의</a:t>
            </a:r>
            <a:r>
              <a:rPr lang="ko-KR" altLang="en-US" sz="1600" dirty="0" smtClean="0"/>
              <a:t> 행동과 </a:t>
            </a:r>
            <a:r>
              <a:rPr lang="ko-KR" altLang="en-US" sz="1600" dirty="0" err="1" smtClean="0"/>
              <a:t>멘트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시청자 </a:t>
            </a:r>
            <a:r>
              <a:rPr lang="ko-KR" altLang="en-US" sz="1600" dirty="0" smtClean="0"/>
              <a:t>채팅 반응을 기반으로 게임의 시간적</a:t>
            </a:r>
            <a:r>
              <a:rPr lang="en-US" altLang="ko-KR" sz="1600" dirty="0"/>
              <a:t>, </a:t>
            </a:r>
            <a:r>
              <a:rPr lang="ko-KR" altLang="en-US" sz="1600" dirty="0"/>
              <a:t>공간적</a:t>
            </a:r>
            <a:r>
              <a:rPr lang="en-US" altLang="ko-KR" sz="1600" dirty="0"/>
              <a:t>, </a:t>
            </a:r>
            <a:r>
              <a:rPr lang="ko-KR" altLang="en-US" sz="1600" dirty="0"/>
              <a:t>컨텐츠</a:t>
            </a:r>
            <a:r>
              <a:rPr lang="en-US" altLang="ko-KR" sz="1600" dirty="0"/>
              <a:t>/</a:t>
            </a:r>
            <a:r>
              <a:rPr lang="ko-KR" altLang="en-US" sz="1600" dirty="0"/>
              <a:t>시스템 </a:t>
            </a:r>
            <a:r>
              <a:rPr lang="ko-KR" altLang="en-US" sz="1600" dirty="0" smtClean="0"/>
              <a:t>요소를 분석해보았다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 결과 방송의 재미를 이끌어내는 </a:t>
            </a:r>
            <a:r>
              <a:rPr lang="en-US" altLang="ko-KR" sz="1600" dirty="0"/>
              <a:t>Novice, Expert, Slapstick, </a:t>
            </a:r>
            <a:r>
              <a:rPr lang="en-US" altLang="ko-KR" sz="1600" dirty="0" smtClean="0"/>
              <a:t>Circus</a:t>
            </a:r>
            <a:r>
              <a:rPr lang="ko-KR" altLang="en-US" sz="1600" dirty="0" smtClean="0"/>
              <a:t>라는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개의 흥미 유발 모멘트를 도출해낼 수 있었다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또한 방송의 진행이 전통적 </a:t>
            </a:r>
            <a:r>
              <a:rPr lang="ko-KR" altLang="en-US" sz="1600" dirty="0" err="1" smtClean="0"/>
              <a:t>스토리텔링</a:t>
            </a:r>
            <a:r>
              <a:rPr lang="ko-KR" altLang="en-US" sz="1600" dirty="0" smtClean="0"/>
              <a:t> 방식인 기승전결과 유사한 흥미 곡선의 흐름을 따르는 모습을 발견할 수 있었다</a:t>
            </a:r>
            <a:r>
              <a:rPr lang="en-US" altLang="ko-KR" sz="1600" dirty="0" smtClean="0"/>
              <a:t>.		         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 smtClean="0"/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44576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89055" y="582843"/>
            <a:ext cx="1705257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연구 내용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46530" y="0"/>
            <a:ext cx="4971967" cy="854080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연구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Study on the storytelling acquisition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and application of game through streaming service.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9" name="Picture 2" descr="dead by daylight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84" y="1563356"/>
            <a:ext cx="4911251" cy="276286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6389915" y="1659212"/>
            <a:ext cx="451757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게임명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Dead By Daylight</a:t>
            </a:r>
          </a:p>
          <a:p>
            <a:endParaRPr lang="en-US" altLang="ko-KR" sz="1600" dirty="0" smtClean="0"/>
          </a:p>
          <a:p>
            <a:r>
              <a:rPr lang="ko-KR" altLang="en-US" sz="1600" b="1" dirty="0" smtClean="0"/>
              <a:t>출시일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2016</a:t>
            </a:r>
            <a:r>
              <a:rPr lang="ko-KR" altLang="en-US" sz="1600" dirty="0" smtClean="0"/>
              <a:t>년 </a:t>
            </a:r>
            <a:r>
              <a:rPr lang="en-US" altLang="ko-KR" sz="1600" dirty="0"/>
              <a:t>6</a:t>
            </a:r>
            <a:r>
              <a:rPr lang="ko-KR" altLang="en-US" sz="1600" dirty="0" smtClean="0"/>
              <a:t>월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b="1" dirty="0" smtClean="0"/>
              <a:t>장르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서바이벌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호러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b="1" dirty="0" smtClean="0"/>
              <a:t>인원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생존자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살인마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명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총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ko-KR" altLang="en-US" sz="1600" b="1" dirty="0" smtClean="0"/>
              <a:t>특징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공포 요소가 가미된 술래잡기 형식의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err="1" smtClean="0"/>
              <a:t>서바이벌</a:t>
            </a:r>
            <a:r>
              <a:rPr lang="ko-KR" altLang="en-US" sz="1600" dirty="0" smtClean="0"/>
              <a:t> 게임</a:t>
            </a:r>
            <a:endParaRPr lang="en-US" altLang="ko-KR" sz="1600" dirty="0" smtClean="0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541" y="4506479"/>
            <a:ext cx="6735688" cy="19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136426" y="866089"/>
            <a:ext cx="1705257" cy="49449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i="1" dirty="0" smtClean="0"/>
              <a:t>대상 선정</a:t>
            </a:r>
            <a:endParaRPr lang="en-US" altLang="ko-KR" sz="2000" b="1" i="1" dirty="0"/>
          </a:p>
        </p:txBody>
      </p:sp>
    </p:spTree>
    <p:extLst>
      <p:ext uri="{BB962C8B-B14F-4D97-AF65-F5344CB8AC3E}">
        <p14:creationId xmlns:p14="http://schemas.microsoft.com/office/powerpoint/2010/main" val="239645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오른쪽 화살표 13"/>
          <p:cNvSpPr/>
          <p:nvPr/>
        </p:nvSpPr>
        <p:spPr>
          <a:xfrm rot="5400000">
            <a:off x="824512" y="2782711"/>
            <a:ext cx="2036621" cy="543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89055" y="582843"/>
            <a:ext cx="1705257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연구 내용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46530" y="0"/>
            <a:ext cx="4971967" cy="854080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연구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Study on the storytelling acquisition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and application of game through streaming service.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136426" y="866089"/>
            <a:ext cx="1705257" cy="49449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i="1" dirty="0" smtClean="0"/>
              <a:t>영상 분석</a:t>
            </a:r>
            <a:endParaRPr lang="en-US" altLang="ko-KR" sz="2000" b="1" i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55" y="4187355"/>
            <a:ext cx="6764252" cy="23276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358" y="1509442"/>
            <a:ext cx="3639532" cy="24415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오른쪽 화살표 5"/>
          <p:cNvSpPr/>
          <p:nvPr/>
        </p:nvSpPr>
        <p:spPr>
          <a:xfrm>
            <a:off x="2952870" y="2231309"/>
            <a:ext cx="2036621" cy="543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55" y="1408101"/>
            <a:ext cx="3896932" cy="218970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3387" y="1509443"/>
            <a:ext cx="3251971" cy="24415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3325" y="4187355"/>
            <a:ext cx="4228305" cy="23276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444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89055" y="582843"/>
            <a:ext cx="1705257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연구 내용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46530" y="0"/>
            <a:ext cx="4971967" cy="854080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연구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Study on the storytelling acquisition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and application of game through streaming service.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136426" y="866089"/>
            <a:ext cx="1705257" cy="49449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i="1" dirty="0" smtClean="0"/>
              <a:t>재미 분석</a:t>
            </a:r>
            <a:endParaRPr lang="en-US" altLang="ko-KR" sz="2000" b="1" i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997" y="1414112"/>
            <a:ext cx="4309744" cy="24304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144" y="4023639"/>
            <a:ext cx="4317457" cy="24257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943" y="4028358"/>
            <a:ext cx="4309744" cy="24251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144" y="1414112"/>
            <a:ext cx="4314510" cy="24257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291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89055" y="582843"/>
            <a:ext cx="1705257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연구 내용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46530" y="0"/>
            <a:ext cx="4971967" cy="854080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연구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Study on the storytelling acquisition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and application of game through streaming service.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136426" y="836337"/>
            <a:ext cx="1705257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i="1" dirty="0" smtClean="0"/>
              <a:t>데이터 가공</a:t>
            </a:r>
            <a:endParaRPr lang="en-US" altLang="ko-KR" sz="2000" b="1" i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07" y="3989065"/>
            <a:ext cx="5086030" cy="25796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064" y="3987574"/>
            <a:ext cx="3949549" cy="25825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024" y="1457523"/>
            <a:ext cx="5715490" cy="23551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8760" y="1457523"/>
            <a:ext cx="2894025" cy="23495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703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89055" y="582843"/>
            <a:ext cx="1705257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핵심 요소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46530" y="0"/>
            <a:ext cx="4971967" cy="854080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연구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Study on the storytelling acquisition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and application of game through streaming service.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7129" y="2102103"/>
            <a:ext cx="5982360" cy="4120420"/>
            <a:chOff x="589055" y="1486180"/>
            <a:chExt cx="6580596" cy="4532461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869715" y="2240128"/>
              <a:ext cx="1496848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Novice</a:t>
              </a:r>
              <a:endParaRPr lang="ko-KR" altLang="en-US" sz="1600" b="1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607665" y="2240128"/>
              <a:ext cx="1496848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Slap</a:t>
              </a:r>
            </a:p>
            <a:p>
              <a:pPr algn="ctr"/>
              <a:r>
                <a:rPr lang="en-US" altLang="ko-KR" sz="1600" b="1" dirty="0" smtClean="0"/>
                <a:t>Stick</a:t>
              </a:r>
              <a:endParaRPr lang="ko-KR" altLang="en-US" sz="1600" b="1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869715" y="3838154"/>
              <a:ext cx="1496848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Expert</a:t>
              </a:r>
              <a:endParaRPr lang="ko-KR" altLang="en-US" sz="1600" b="1" dirty="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3607665" y="3838154"/>
              <a:ext cx="1496848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Circus</a:t>
              </a:r>
              <a:endParaRPr lang="ko-KR" altLang="en-US" sz="16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46490" y="1486180"/>
              <a:ext cx="1855727" cy="45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실패</a:t>
              </a:r>
              <a:endParaRPr lang="en-US" altLang="ko-KR" sz="1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9055" y="3556998"/>
              <a:ext cx="805627" cy="45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진지</a:t>
              </a:r>
              <a:endParaRPr lang="en-US" altLang="ko-KR" sz="1400" b="1" dirty="0" smtClean="0"/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3474353" y="1938102"/>
              <a:ext cx="0" cy="357634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 flipH="1">
              <a:off x="1394683" y="3717917"/>
              <a:ext cx="41267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546490" y="5568025"/>
              <a:ext cx="1855727" cy="45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성공</a:t>
              </a:r>
              <a:endParaRPr lang="en-US" altLang="ko-KR" sz="14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79524" y="1647099"/>
              <a:ext cx="1922711" cy="45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i="1" dirty="0" smtClean="0">
                  <a:solidFill>
                    <a:srgbClr val="C00000"/>
                  </a:solidFill>
                </a:rPr>
                <a:t>Performance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68954" y="3161113"/>
              <a:ext cx="2300697" cy="45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i="1" dirty="0" smtClean="0">
                  <a:solidFill>
                    <a:srgbClr val="00B050"/>
                  </a:solidFill>
                </a:rPr>
                <a:t>Entertainment</a:t>
              </a:r>
              <a:endParaRPr lang="en-US" altLang="ko-KR" sz="1400" b="1" i="1" dirty="0">
                <a:solidFill>
                  <a:srgbClr val="00B05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21383" y="3536800"/>
              <a:ext cx="805627" cy="45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유쾌</a:t>
              </a:r>
              <a:endParaRPr lang="en-US" altLang="ko-KR" sz="1400" b="1" dirty="0" smtClean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3989225" y="1157809"/>
            <a:ext cx="399965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/>
              <a:t>게임방송 흥미 유발 모멘트</a:t>
            </a:r>
            <a:endParaRPr lang="en-US" altLang="ko-KR" sz="24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5538" y="2277502"/>
            <a:ext cx="57215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Novice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Low Performance, Low Entertainment</a:t>
            </a:r>
            <a:br>
              <a:rPr lang="en-US" altLang="ko-KR" sz="1400" dirty="0" smtClean="0"/>
            </a:br>
            <a:r>
              <a:rPr lang="en-US" altLang="ko-KR" sz="1400" dirty="0" smtClean="0"/>
              <a:t>	 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어리숙한 모습을 보며 귀여움을 느낌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	  </a:t>
            </a:r>
            <a:r>
              <a:rPr lang="ko-KR" altLang="en-US" sz="1400" dirty="0" smtClean="0"/>
              <a:t>휘발성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쉽게 질림</a:t>
            </a:r>
            <a:r>
              <a:rPr lang="en-US" altLang="ko-KR" sz="1400" dirty="0" smtClean="0"/>
              <a:t>), </a:t>
            </a:r>
            <a:r>
              <a:rPr lang="ko-KR" altLang="en-US" sz="1400" dirty="0" smtClean="0"/>
              <a:t>답답함 유발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600" b="1" dirty="0" smtClean="0"/>
              <a:t>Slapstick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en-US" altLang="ko-KR" sz="1400" dirty="0"/>
              <a:t>Low </a:t>
            </a:r>
            <a:r>
              <a:rPr lang="en-US" altLang="ko-KR" sz="1400" dirty="0" smtClean="0"/>
              <a:t>Performance, High Entertainment</a:t>
            </a:r>
            <a:br>
              <a:rPr lang="en-US" altLang="ko-KR" sz="1400" dirty="0" smtClean="0"/>
            </a:br>
            <a:r>
              <a:rPr lang="en-US" altLang="ko-KR" sz="1400" dirty="0"/>
              <a:t>	</a:t>
            </a:r>
            <a:r>
              <a:rPr lang="en-US" altLang="ko-KR" sz="1400" dirty="0" smtClean="0"/>
              <a:t>     </a:t>
            </a:r>
            <a:r>
              <a:rPr lang="ko-KR" altLang="en-US" sz="1400" dirty="0" smtClean="0"/>
              <a:t>타인의 불운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고통을 탓하고 놀리며 즐김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	     </a:t>
            </a:r>
            <a:r>
              <a:rPr lang="ko-KR" altLang="en-US" sz="1400" dirty="0" smtClean="0"/>
              <a:t>감정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상황의 극적인 변화가 잘 드러남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600" b="1" dirty="0" smtClean="0"/>
              <a:t>Expert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High Performance, Low Entertainment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게임 규칙을 잘 이해하고 숙련된 모습을 보여줌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	 </a:t>
            </a:r>
            <a:r>
              <a:rPr lang="ko-KR" altLang="en-US" sz="1400" dirty="0" smtClean="0"/>
              <a:t>보는 이의 감탄을 자아내며 몰입하게 만듦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600" b="1" dirty="0" smtClean="0"/>
              <a:t>Circus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High Performance, High Entertainment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 smtClean="0"/>
              <a:t>높은 실력을 토대로 </a:t>
            </a:r>
            <a:r>
              <a:rPr lang="ko-KR" altLang="en-US" sz="1400" dirty="0" err="1" smtClean="0"/>
              <a:t>탈규칙적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일탈적 행위를 뽐냄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	</a:t>
            </a:r>
            <a:r>
              <a:rPr lang="ko-KR" altLang="en-US" sz="1400" dirty="0" smtClean="0"/>
              <a:t>적에게 굴욕을 주거나 힘들고 창의적인 플레이를 통해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	</a:t>
            </a:r>
            <a:r>
              <a:rPr lang="ko-KR" altLang="en-US" sz="1400" dirty="0" smtClean="0"/>
              <a:t>웃음과 감탄으로 시청자를 사로잡음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33191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89055" y="582843"/>
            <a:ext cx="1705257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핵심 요소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46530" y="0"/>
            <a:ext cx="4971967" cy="854080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연구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Study on the storytelling acquisition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and application of game through streaming service.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649856" y="1934910"/>
            <a:ext cx="7253645" cy="4398708"/>
            <a:chOff x="5195975" y="1998078"/>
            <a:chExt cx="6594223" cy="3998824"/>
          </a:xfrm>
        </p:grpSpPr>
        <p:pic>
          <p:nvPicPr>
            <p:cNvPr id="24" name="Picture 4" descr="What cows and classical music teach about making products in a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6987" y="1998078"/>
              <a:ext cx="5713211" cy="35482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8647891" y="5546286"/>
              <a:ext cx="1013495" cy="45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시간</a:t>
              </a:r>
              <a:endParaRPr lang="en-US" altLang="ko-KR" sz="1400" b="1" dirty="0" smtClean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95975" y="3779409"/>
              <a:ext cx="1013495" cy="45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흥미</a:t>
              </a:r>
              <a:endParaRPr lang="en-US" altLang="ko-KR" sz="1400" b="1" dirty="0" smtClean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3807772" y="1157809"/>
            <a:ext cx="399965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/>
              <a:t>게임방송 흥미 </a:t>
            </a:r>
            <a:r>
              <a:rPr lang="ko-KR" altLang="en-US" sz="2400" b="1" i="1" dirty="0" smtClean="0"/>
              <a:t>곡선</a:t>
            </a:r>
            <a:endParaRPr lang="en-US" altLang="ko-KR" sz="24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209314" y="1934910"/>
            <a:ext cx="25643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시작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b : </a:t>
            </a:r>
            <a:r>
              <a:rPr lang="ko-KR" altLang="en-US" sz="2000" dirty="0" err="1" smtClean="0"/>
              <a:t>후크</a:t>
            </a:r>
            <a:r>
              <a:rPr lang="en-US" altLang="ko-KR" sz="2000" dirty="0" smtClean="0"/>
              <a:t>(Hook)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c, e : </a:t>
            </a:r>
            <a:r>
              <a:rPr lang="ko-KR" altLang="en-US" sz="2000" dirty="0" smtClean="0"/>
              <a:t>임시 고점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d, f : </a:t>
            </a:r>
            <a:r>
              <a:rPr lang="ko-KR" altLang="en-US" sz="2000" dirty="0" smtClean="0"/>
              <a:t>저점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g : </a:t>
            </a:r>
            <a:r>
              <a:rPr lang="ko-KR" altLang="en-US" sz="2000" dirty="0" smtClean="0"/>
              <a:t>클라이맥스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h : </a:t>
            </a:r>
            <a:r>
              <a:rPr lang="ko-KR" altLang="en-US" sz="2000" dirty="0" smtClean="0"/>
              <a:t>결말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7086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2114</TotalTime>
  <Words>457</Words>
  <Application>Microsoft Office PowerPoint</Application>
  <PresentationFormat>사용자 지정</PresentationFormat>
  <Paragraphs>142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user</cp:lastModifiedBy>
  <cp:revision>173</cp:revision>
  <dcterms:created xsi:type="dcterms:W3CDTF">2019-12-05T04:16:40Z</dcterms:created>
  <dcterms:modified xsi:type="dcterms:W3CDTF">2020-08-07T08:51:43Z</dcterms:modified>
</cp:coreProperties>
</file>