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1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29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0" autoAdjust="0"/>
    <p:restoredTop sz="92317" autoAdjust="0"/>
  </p:normalViewPr>
  <p:slideViewPr>
    <p:cSldViewPr snapToGrid="0">
      <p:cViewPr varScale="1">
        <p:scale>
          <a:sx n="115" d="100"/>
          <a:sy n="115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20_06_07_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smtClean="0"/>
              <a:t>오니</a:t>
            </a:r>
            <a:r>
              <a:rPr lang="en-US" altLang="ko-KR" dirty="0" smtClean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Sheet1!$B$2:$B$32</c:f>
              <c:numCache>
                <c:formatCode>General</c:formatCode>
                <c:ptCount val="31"/>
                <c:pt idx="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6F-4A14-9AF3-54AB6B3ED1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2700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Sheet1!$C$2:$C$32</c:f>
              <c:numCache>
                <c:formatCode>General</c:formatCode>
                <c:ptCount val="31"/>
                <c:pt idx="7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6F-4A14-9AF3-54AB6B3ED1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270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Sheet1!$D$2:$D$32</c:f>
              <c:numCache>
                <c:formatCode>General</c:formatCode>
                <c:ptCount val="31"/>
                <c:pt idx="10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76F-4A14-9AF3-54AB6B3ED14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127000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Sheet1!$E$2:$E$32</c:f>
              <c:numCache>
                <c:formatCode>General</c:formatCode>
                <c:ptCount val="31"/>
                <c:pt idx="11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0C-404C-9F42-490C0DF55E9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27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Sheet1!$F$2:$F$32</c:f>
              <c:numCache>
                <c:formatCode>General</c:formatCode>
                <c:ptCount val="31"/>
                <c:pt idx="18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0C-404C-9F42-490C0DF55E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464288"/>
        <c:axId val="525453472"/>
      </c:scatterChart>
      <c:valAx>
        <c:axId val="525464288"/>
        <c:scaling>
          <c:orientation val="minMax"/>
          <c:max val="1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53472"/>
        <c:crosses val="autoZero"/>
        <c:crossBetween val="midCat"/>
        <c:majorUnit val="0.5"/>
      </c:valAx>
      <c:valAx>
        <c:axId val="525453472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642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20_07_02_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smtClean="0"/>
              <a:t>닥터</a:t>
            </a:r>
            <a:r>
              <a:rPr lang="en-US" altLang="ko-KR" dirty="0" smtClean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Sheet1!$B$2:$B$32</c:f>
              <c:numCache>
                <c:formatCode>General</c:formatCode>
                <c:ptCount val="31"/>
                <c:pt idx="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6F-4A14-9AF3-54AB6B3ED1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2700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Sheet1!$C$2:$C$32</c:f>
              <c:numCache>
                <c:formatCode>General</c:formatCode>
                <c:ptCount val="31"/>
                <c:pt idx="6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6F-4A14-9AF3-54AB6B3ED1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270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Sheet1!$D$2:$D$32</c:f>
              <c:numCache>
                <c:formatCode>General</c:formatCode>
                <c:ptCount val="31"/>
                <c:pt idx="9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76F-4A14-9AF3-54AB6B3ED14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127000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Sheet1!$E$2:$E$32</c:f>
              <c:numCache>
                <c:formatCode>General</c:formatCode>
                <c:ptCount val="31"/>
                <c:pt idx="1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0C-404C-9F42-490C0DF55E9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27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Sheet1!$F$2:$F$32</c:f>
              <c:numCache>
                <c:formatCode>General</c:formatCode>
                <c:ptCount val="31"/>
                <c:pt idx="1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0C-404C-9F42-490C0DF55E9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27000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Sheet1!$G$2:$G$32</c:f>
              <c:numCache>
                <c:formatCode>General</c:formatCode>
                <c:ptCount val="31"/>
                <c:pt idx="20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084-49B8-81AE-AA67C9D6978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G2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127000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Sheet1!$H$2:$H$32</c:f>
              <c:numCache>
                <c:formatCode>General</c:formatCode>
                <c:ptCount val="31"/>
                <c:pt idx="2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AA9-4CDE-A0E5-4124EEDE04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464288"/>
        <c:axId val="525453472"/>
      </c:scatterChart>
      <c:valAx>
        <c:axId val="525464288"/>
        <c:scaling>
          <c:orientation val="minMax"/>
          <c:max val="11.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53472"/>
        <c:crosses val="autoZero"/>
        <c:crossBetween val="midCat"/>
        <c:majorUnit val="0.5"/>
      </c:valAx>
      <c:valAx>
        <c:axId val="525453472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642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20_06_11_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헌트리스</a:t>
            </a:r>
            <a:r>
              <a:rPr lang="en-US" altLang="ko-KR" dirty="0" smtClean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Sheet1!$B$2:$B$32</c:f>
              <c:numCache>
                <c:formatCode>General</c:formatCode>
                <c:ptCount val="31"/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6F-4A14-9AF3-54AB6B3ED1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2700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Sheet1!$C$2:$C$32</c:f>
              <c:numCache>
                <c:formatCode>General</c:formatCode>
                <c:ptCount val="31"/>
                <c:pt idx="6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6F-4A14-9AF3-54AB6B3ED1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270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Sheet1!$D$2:$D$32</c:f>
              <c:numCache>
                <c:formatCode>General</c:formatCode>
                <c:ptCount val="31"/>
                <c:pt idx="7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76F-4A14-9AF3-54AB6B3ED14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127000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Sheet1!$E$2:$E$32</c:f>
              <c:numCache>
                <c:formatCode>General</c:formatCode>
                <c:ptCount val="31"/>
                <c:pt idx="14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0C-404C-9F42-490C0DF55E9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27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Sheet1!$F$2:$F$32</c:f>
              <c:numCache>
                <c:formatCode>General</c:formatCode>
                <c:ptCount val="31"/>
                <c:pt idx="15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0C-404C-9F42-490C0DF55E9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E3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27000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Sheet1!$G$2:$G$32</c:f>
              <c:numCache>
                <c:formatCode>General</c:formatCode>
                <c:ptCount val="31"/>
                <c:pt idx="17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084-49B8-81AE-AA67C9D6978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127000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Sheet1!$H$2:$H$32</c:f>
              <c:numCache>
                <c:formatCode>General</c:formatCode>
                <c:ptCount val="31"/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084-49B8-81AE-AA67C9D697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464288"/>
        <c:axId val="525453472"/>
      </c:scatterChart>
      <c:valAx>
        <c:axId val="525464288"/>
        <c:scaling>
          <c:orientation val="minMax"/>
          <c:max val="13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53472"/>
        <c:crosses val="autoZero"/>
        <c:crossBetween val="midCat"/>
        <c:majorUnit val="0.5"/>
      </c:valAx>
      <c:valAx>
        <c:axId val="525453472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642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20_06_13_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Sheet1!$B$2:$B$32</c:f>
              <c:numCache>
                <c:formatCode>General</c:formatCode>
                <c:ptCount val="31"/>
                <c:pt idx="5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6F-4A14-9AF3-54AB6B3ED1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2700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Sheet1!$C$2:$C$32</c:f>
              <c:numCache>
                <c:formatCode>General</c:formatCode>
                <c:ptCount val="31"/>
                <c:pt idx="8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6F-4A14-9AF3-54AB6B3ED1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270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Sheet1!$D$2:$D$32</c:f>
              <c:numCache>
                <c:formatCode>General</c:formatCode>
                <c:ptCount val="31"/>
                <c:pt idx="10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76F-4A14-9AF3-54AB6B3ED14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127000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Sheet1!$E$2:$E$32</c:f>
              <c:numCache>
                <c:formatCode>General</c:formatCode>
                <c:ptCount val="31"/>
                <c:pt idx="16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0C-404C-9F42-490C0DF55E9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27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Sheet1!$F$2:$F$32</c:f>
              <c:numCache>
                <c:formatCode>General</c:formatCode>
                <c:ptCount val="31"/>
                <c:pt idx="18">
                  <c:v>4</c:v>
                </c:pt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0C-404C-9F42-490C0DF55E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464288"/>
        <c:axId val="525453472"/>
      </c:scatterChart>
      <c:valAx>
        <c:axId val="525464288"/>
        <c:scaling>
          <c:orientation val="minMax"/>
          <c:max val="9.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53472"/>
        <c:crosses val="autoZero"/>
        <c:crossBetween val="midCat"/>
        <c:majorUnit val="0.5"/>
      </c:valAx>
      <c:valAx>
        <c:axId val="525453472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642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20_06_15_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클라운</a:t>
            </a:r>
            <a:r>
              <a:rPr lang="en-US" altLang="ko-KR" dirty="0" smtClean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Sheet1!$B$2:$B$32</c:f>
              <c:numCache>
                <c:formatCode>General</c:formatCode>
                <c:ptCount val="31"/>
                <c:pt idx="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6F-4A14-9AF3-54AB6B3ED1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2700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Sheet1!$C$2:$C$32</c:f>
              <c:numCache>
                <c:formatCode>General</c:formatCode>
                <c:ptCount val="31"/>
                <c:pt idx="5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6F-4A14-9AF3-54AB6B3ED1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270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Sheet1!$D$2:$D$32</c:f>
              <c:numCache>
                <c:formatCode>General</c:formatCode>
                <c:ptCount val="31"/>
                <c:pt idx="8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76F-4A14-9AF3-54AB6B3ED14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127000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Sheet1!$E$2:$E$32</c:f>
              <c:numCache>
                <c:formatCode>General</c:formatCode>
                <c:ptCount val="31"/>
                <c:pt idx="1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0C-404C-9F42-490C0DF55E9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27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Sheet1!$F$2:$F$32</c:f>
              <c:numCache>
                <c:formatCode>General</c:formatCode>
                <c:ptCount val="31"/>
                <c:pt idx="15">
                  <c:v>0</c:v>
                </c:pt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0C-404C-9F42-490C0DF55E9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27000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Sheet1!$G$2:$G$32</c:f>
              <c:numCache>
                <c:formatCode>General</c:formatCode>
                <c:ptCount val="31"/>
                <c:pt idx="1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084-49B8-81AE-AA67C9D697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464288"/>
        <c:axId val="525453472"/>
      </c:scatterChart>
      <c:valAx>
        <c:axId val="525464288"/>
        <c:scaling>
          <c:orientation val="minMax"/>
          <c:max val="9.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53472"/>
        <c:crosses val="autoZero"/>
        <c:crossBetween val="midCat"/>
        <c:majorUnit val="0.5"/>
      </c:valAx>
      <c:valAx>
        <c:axId val="525453472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642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20_06_17_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smtClean="0"/>
              <a:t>역병</a:t>
            </a:r>
            <a:r>
              <a:rPr lang="en-US" altLang="ko-KR" dirty="0" smtClean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Sheet1!$B$2:$B$32</c:f>
              <c:numCache>
                <c:formatCode>General</c:formatCode>
                <c:ptCount val="31"/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6F-4A14-9AF3-54AB6B3ED1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2700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Sheet1!$C$2:$C$32</c:f>
              <c:numCache>
                <c:formatCode>General</c:formatCode>
                <c:ptCount val="31"/>
                <c:pt idx="5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6F-4A14-9AF3-54AB6B3ED1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270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Sheet1!$D$2:$D$32</c:f>
              <c:numCache>
                <c:formatCode>General</c:formatCode>
                <c:ptCount val="31"/>
                <c:pt idx="6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76F-4A14-9AF3-54AB6B3ED14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127000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Sheet1!$E$2:$E$32</c:f>
              <c:numCache>
                <c:formatCode>General</c:formatCode>
                <c:ptCount val="31"/>
                <c:pt idx="9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0C-404C-9F42-490C0DF55E9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27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Sheet1!$F$2:$F$32</c:f>
              <c:numCache>
                <c:formatCode>General</c:formatCode>
                <c:ptCount val="31"/>
                <c:pt idx="15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0C-404C-9F42-490C0DF55E9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E3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27000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Sheet1!$G$2:$G$32</c:f>
              <c:numCache>
                <c:formatCode>General</c:formatCode>
                <c:ptCount val="31"/>
                <c:pt idx="16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084-49B8-81AE-AA67C9D6978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127000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Sheet1!$H$2:$H$32</c:f>
              <c:numCache>
                <c:formatCode>General</c:formatCode>
                <c:ptCount val="31"/>
                <c:pt idx="21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9B3-40B9-B908-915CA0544D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464288"/>
        <c:axId val="525453472"/>
      </c:scatterChart>
      <c:valAx>
        <c:axId val="525464288"/>
        <c:scaling>
          <c:orientation val="minMax"/>
          <c:max val="10.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53472"/>
        <c:crosses val="autoZero"/>
        <c:crossBetween val="midCat"/>
        <c:majorUnit val="0.5"/>
      </c:valAx>
      <c:valAx>
        <c:axId val="525453472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642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20_06_20_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smtClean="0"/>
              <a:t>카니발</a:t>
            </a:r>
            <a:r>
              <a:rPr lang="en-US" altLang="ko-KR" dirty="0" smtClean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Sheet1!$B$2:$B$32</c:f>
              <c:numCache>
                <c:formatCode>General</c:formatCode>
                <c:ptCount val="31"/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6F-4A14-9AF3-54AB6B3ED1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2700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Sheet1!$C$2:$C$32</c:f>
              <c:numCache>
                <c:formatCode>General</c:formatCode>
                <c:ptCount val="31"/>
                <c:pt idx="5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6F-4A14-9AF3-54AB6B3ED1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270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Sheet1!$D$2:$D$32</c:f>
              <c:numCache>
                <c:formatCode>General</c:formatCode>
                <c:ptCount val="31"/>
                <c:pt idx="7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76F-4A14-9AF3-54AB6B3ED14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127000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Sheet1!$E$2:$E$32</c:f>
              <c:numCache>
                <c:formatCode>General</c:formatCode>
                <c:ptCount val="31"/>
                <c:pt idx="8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0C-404C-9F42-490C0DF55E9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27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Sheet1!$F$2:$F$32</c:f>
              <c:numCache>
                <c:formatCode>General</c:formatCode>
                <c:ptCount val="31"/>
                <c:pt idx="10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0C-404C-9F42-490C0DF55E9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27000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Sheet1!$G$2:$G$32</c:f>
              <c:numCache>
                <c:formatCode>General</c:formatCode>
                <c:ptCount val="31"/>
                <c:pt idx="15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084-49B8-81AE-AA67C9D6978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G2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127000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Sheet1!$H$2:$H$32</c:f>
              <c:numCache>
                <c:formatCode>General</c:formatCode>
                <c:ptCount val="31"/>
                <c:pt idx="16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BCA-430F-A171-486B7AB8E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464288"/>
        <c:axId val="525453472"/>
      </c:scatterChart>
      <c:valAx>
        <c:axId val="525464288"/>
        <c:scaling>
          <c:orientation val="minMax"/>
          <c:max val="1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53472"/>
        <c:crosses val="autoZero"/>
        <c:crossBetween val="midCat"/>
        <c:majorUnit val="0.5"/>
      </c:valAx>
      <c:valAx>
        <c:axId val="525453472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642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20_06_25_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힐빌리</a:t>
            </a:r>
            <a:r>
              <a:rPr lang="en-US" altLang="ko-KR" dirty="0" smtClean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Sheet1!$B$2:$B$32</c:f>
              <c:numCache>
                <c:formatCode>General</c:formatCode>
                <c:ptCount val="31"/>
                <c:pt idx="4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6F-4A14-9AF3-54AB6B3ED1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2700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Sheet1!$C$2:$C$32</c:f>
              <c:numCache>
                <c:formatCode>General</c:formatCode>
                <c:ptCount val="31"/>
                <c:pt idx="6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6F-4A14-9AF3-54AB6B3ED1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270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Sheet1!$D$2:$D$32</c:f>
              <c:numCache>
                <c:formatCode>General</c:formatCode>
                <c:ptCount val="31"/>
                <c:pt idx="7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76F-4A14-9AF3-54AB6B3ED14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127000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Sheet1!$E$2:$E$32</c:f>
              <c:numCache>
                <c:formatCode>General</c:formatCode>
                <c:ptCount val="31"/>
                <c:pt idx="10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0C-404C-9F42-490C0DF55E9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27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Sheet1!$F$2:$F$32</c:f>
              <c:numCache>
                <c:formatCode>General</c:formatCode>
                <c:ptCount val="31"/>
                <c:pt idx="17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0C-404C-9F42-490C0DF55E9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E2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27000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Sheet1!$G$2:$G$32</c:f>
              <c:numCache>
                <c:formatCode>General</c:formatCode>
                <c:ptCount val="31"/>
                <c:pt idx="20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084-49B8-81AE-AA67C9D6978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E3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127000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Sheet1!$H$2:$H$32</c:f>
              <c:numCache>
                <c:formatCode>General</c:formatCode>
                <c:ptCount val="31"/>
                <c:pt idx="21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9B3-40B9-B908-915CA0544DBA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127000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Sheet1!$I$2:$I$32</c:f>
              <c:numCache>
                <c:formatCode>General</c:formatCode>
                <c:ptCount val="31"/>
                <c:pt idx="27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910-4014-8623-622C1DCD57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464288"/>
        <c:axId val="525453472"/>
      </c:scatterChart>
      <c:valAx>
        <c:axId val="525464288"/>
        <c:scaling>
          <c:orientation val="minMax"/>
          <c:max val="14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53472"/>
        <c:crosses val="autoZero"/>
        <c:crossBetween val="midCat"/>
        <c:majorUnit val="0.5"/>
      </c:valAx>
      <c:valAx>
        <c:axId val="525453472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642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20_06_27_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Sheet1!$B$2:$B$32</c:f>
              <c:numCache>
                <c:formatCode>General</c:formatCode>
                <c:ptCount val="31"/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6F-4A14-9AF3-54AB6B3ED1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2700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Sheet1!$C$2:$C$32</c:f>
              <c:numCache>
                <c:formatCode>General</c:formatCode>
                <c:ptCount val="31"/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6F-4A14-9AF3-54AB6B3ED1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270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Sheet1!$D$2:$D$32</c:f>
              <c:numCache>
                <c:formatCode>General</c:formatCode>
                <c:ptCount val="31"/>
                <c:pt idx="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76F-4A14-9AF3-54AB6B3ED14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127000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Sheet1!$E$2:$E$32</c:f>
              <c:numCache>
                <c:formatCode>General</c:formatCode>
                <c:ptCount val="31"/>
                <c:pt idx="1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0C-404C-9F42-490C0DF55E9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27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Sheet1!$F$2:$F$32</c:f>
              <c:numCache>
                <c:formatCode>General</c:formatCode>
                <c:ptCount val="31"/>
                <c:pt idx="17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0C-404C-9F42-490C0DF55E9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27000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Sheet1!$G$2:$G$32</c:f>
              <c:numCache>
                <c:formatCode>General</c:formatCode>
                <c:ptCount val="31"/>
                <c:pt idx="23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084-49B8-81AE-AA67C9D6978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G2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127000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Sheet1!$H$2:$H$32</c:f>
              <c:numCache>
                <c:formatCode>General</c:formatCode>
                <c:ptCount val="31"/>
                <c:pt idx="24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AA9-4CDE-A0E5-4124EEDE04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464288"/>
        <c:axId val="525453472"/>
      </c:scatterChart>
      <c:valAx>
        <c:axId val="525464288"/>
        <c:scaling>
          <c:orientation val="minMax"/>
          <c:max val="13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53472"/>
        <c:crosses val="autoZero"/>
        <c:crossBetween val="midCat"/>
        <c:majorUnit val="0.5"/>
      </c:valAx>
      <c:valAx>
        <c:axId val="525453472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642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20_06_29_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Sheet1!$B$2:$B$32</c:f>
              <c:numCache>
                <c:formatCode>General</c:formatCode>
                <c:ptCount val="31"/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6F-4A14-9AF3-54AB6B3ED1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2700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Sheet1!$C$2:$C$32</c:f>
              <c:numCache>
                <c:formatCode>General</c:formatCode>
                <c:ptCount val="31"/>
                <c:pt idx="8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6F-4A14-9AF3-54AB6B3ED1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270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Sheet1!$D$2:$D$32</c:f>
              <c:numCache>
                <c:formatCode>General</c:formatCode>
                <c:ptCount val="31"/>
                <c:pt idx="9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76F-4A14-9AF3-54AB6B3ED14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127000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Sheet1!$E$2:$E$32</c:f>
              <c:numCache>
                <c:formatCode>General</c:formatCode>
                <c:ptCount val="31"/>
                <c:pt idx="12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0C-404C-9F42-490C0DF55E9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27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Sheet1!$F$2:$F$32</c:f>
              <c:numCache>
                <c:formatCode>General</c:formatCode>
                <c:ptCount val="31"/>
                <c:pt idx="13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0C-404C-9F42-490C0DF55E9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27000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Sheet1!$G$2:$G$32</c:f>
              <c:numCache>
                <c:formatCode>General</c:formatCode>
                <c:ptCount val="31"/>
                <c:pt idx="1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084-49B8-81AE-AA67C9D6978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G2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127000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Sheet1!$H$2:$H$32</c:f>
              <c:numCache>
                <c:formatCode>General</c:formatCode>
                <c:ptCount val="31"/>
                <c:pt idx="18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AA9-4CDE-A0E5-4124EEDE04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464288"/>
        <c:axId val="525453472"/>
      </c:scatterChart>
      <c:valAx>
        <c:axId val="525464288"/>
        <c:scaling>
          <c:orientation val="minMax"/>
          <c:max val="9.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53472"/>
        <c:crosses val="autoZero"/>
        <c:crossBetween val="midCat"/>
        <c:majorUnit val="0.5"/>
      </c:valAx>
      <c:valAx>
        <c:axId val="525453472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642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B9B8E-7460-4A65-8DD1-5001397F6CD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3107-8B6A-4B65-B28D-2687EDAB2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514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078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242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357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537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344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729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682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794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835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297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752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65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8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4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7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0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4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8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3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01F8-5A19-4D53-B525-D052BC8201C6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2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2712313150"/>
              </p:ext>
            </p:extLst>
          </p:nvPr>
        </p:nvGraphicFramePr>
        <p:xfrm>
          <a:off x="661594" y="191193"/>
          <a:ext cx="10994314" cy="6542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3511" y="699373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Circus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43511" y="3050696"/>
            <a:ext cx="7148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Slap</a:t>
            </a:r>
            <a:br>
              <a:rPr lang="en-US" altLang="ko-KR" sz="1400" dirty="0" smtClean="0"/>
            </a:br>
            <a:r>
              <a:rPr lang="en-US" altLang="ko-KR" sz="1400" dirty="0" smtClean="0"/>
              <a:t>stick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142" y="1987150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Expert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2881" y="4430337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Novice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82880" y="5657508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None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6633555" y="3276524"/>
            <a:ext cx="182880" cy="18288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endCxn id="5" idx="0"/>
          </p:cNvCxnSpPr>
          <p:nvPr/>
        </p:nvCxnSpPr>
        <p:spPr>
          <a:xfrm>
            <a:off x="6724995" y="922713"/>
            <a:ext cx="0" cy="235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00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1771410931"/>
              </p:ext>
            </p:extLst>
          </p:nvPr>
        </p:nvGraphicFramePr>
        <p:xfrm>
          <a:off x="661594" y="191193"/>
          <a:ext cx="10994314" cy="6542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3511" y="699373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Circus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43511" y="3050696"/>
            <a:ext cx="7148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Slap</a:t>
            </a:r>
            <a:br>
              <a:rPr lang="en-US" altLang="ko-KR" sz="1400" dirty="0" smtClean="0"/>
            </a:br>
            <a:r>
              <a:rPr lang="en-US" altLang="ko-KR" sz="1400" dirty="0" smtClean="0"/>
              <a:t>stick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142" y="1987150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Expert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2881" y="4430337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Novice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82880" y="5657508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None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4511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450555"/>
              </p:ext>
            </p:extLst>
          </p:nvPr>
        </p:nvGraphicFramePr>
        <p:xfrm>
          <a:off x="527393" y="279091"/>
          <a:ext cx="11268368" cy="6162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6549">
                  <a:extLst>
                    <a:ext uri="{9D8B030D-6E8A-4147-A177-3AD203B41FA5}">
                      <a16:colId xmlns:a16="http://schemas.microsoft.com/office/drawing/2014/main" val="3424988459"/>
                    </a:ext>
                  </a:extLst>
                </a:gridCol>
                <a:gridCol w="1100605">
                  <a:extLst>
                    <a:ext uri="{9D8B030D-6E8A-4147-A177-3AD203B41FA5}">
                      <a16:colId xmlns:a16="http://schemas.microsoft.com/office/drawing/2014/main" val="3566123871"/>
                    </a:ext>
                  </a:extLst>
                </a:gridCol>
                <a:gridCol w="1100605">
                  <a:extLst>
                    <a:ext uri="{9D8B030D-6E8A-4147-A177-3AD203B41FA5}">
                      <a16:colId xmlns:a16="http://schemas.microsoft.com/office/drawing/2014/main" val="2614353504"/>
                    </a:ext>
                  </a:extLst>
                </a:gridCol>
                <a:gridCol w="1100605">
                  <a:extLst>
                    <a:ext uri="{9D8B030D-6E8A-4147-A177-3AD203B41FA5}">
                      <a16:colId xmlns:a16="http://schemas.microsoft.com/office/drawing/2014/main" val="4146456505"/>
                    </a:ext>
                  </a:extLst>
                </a:gridCol>
                <a:gridCol w="1100605">
                  <a:extLst>
                    <a:ext uri="{9D8B030D-6E8A-4147-A177-3AD203B41FA5}">
                      <a16:colId xmlns:a16="http://schemas.microsoft.com/office/drawing/2014/main" val="681184363"/>
                    </a:ext>
                  </a:extLst>
                </a:gridCol>
                <a:gridCol w="1100605">
                  <a:extLst>
                    <a:ext uri="{9D8B030D-6E8A-4147-A177-3AD203B41FA5}">
                      <a16:colId xmlns:a16="http://schemas.microsoft.com/office/drawing/2014/main" val="1123651442"/>
                    </a:ext>
                  </a:extLst>
                </a:gridCol>
                <a:gridCol w="3848794">
                  <a:extLst>
                    <a:ext uri="{9D8B030D-6E8A-4147-A177-3AD203B41FA5}">
                      <a16:colId xmlns:a16="http://schemas.microsoft.com/office/drawing/2014/main" val="1660990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영상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분류 </a:t>
                      </a:r>
                      <a:r>
                        <a:rPr lang="en-US" altLang="ko-KR" sz="1600" baseline="0" dirty="0" smtClean="0"/>
                        <a:t>/ </a:t>
                      </a:r>
                      <a:r>
                        <a:rPr lang="ko-KR" altLang="en-US" sz="1600" baseline="0" dirty="0" smtClean="0"/>
                        <a:t>모멘트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Novice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Slapstick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Expert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Circus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Total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Tendency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76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20_06_07_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smtClean="0"/>
                        <a:t>오니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‘E’ - ‘C’ - ‘C~S’ - ‘E’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989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20_06_11_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err="1" smtClean="0"/>
                        <a:t>헌트리스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‘C’ - ‘S’ - ‘C’ - ‘C’ - ‘C~S’ - ‘N’</a:t>
                      </a:r>
                      <a:endParaRPr lang="ko-KR" altLang="en-US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135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20_06_13_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err="1" smtClean="0"/>
                        <a:t>데모고르곤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‘E’ - ‘C’ - ‘E’ - ‘C’</a:t>
                      </a:r>
                      <a:endParaRPr lang="ko-KR" altLang="en-US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37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20_06_15_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err="1" smtClean="0"/>
                        <a:t>클라운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‘C’ - ‘E’</a:t>
                      </a:r>
                      <a:endParaRPr lang="ko-KR" altLang="en-US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69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20_06_17_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smtClean="0"/>
                        <a:t>역병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‘C’ - ‘E’ - ‘C’ - ‘C’ - ‘C’</a:t>
                      </a:r>
                      <a:endParaRPr lang="ko-KR" altLang="en-US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926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20_06_20_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smtClean="0"/>
                        <a:t>카니발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‘C’ - ‘E’ - ‘C/E’ - ‘C/E’ - ‘C/E’ - ‘C/E’</a:t>
                      </a:r>
                      <a:endParaRPr lang="ko-KR" altLang="en-US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4999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20_06_25_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err="1" smtClean="0"/>
                        <a:t>힐빌리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‘S’ - ‘C’ - ‘E’ - ‘E’ - ‘C~S’ – ‘E’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319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20_06_27_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err="1" smtClean="0"/>
                        <a:t>데모고르곤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‘S’</a:t>
                      </a:r>
                      <a:r>
                        <a:rPr lang="en-US" altLang="ko-KR" sz="1800" baseline="0" dirty="0" smtClean="0"/>
                        <a:t> - ‘C/E’ - ‘E’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761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20_06_29_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err="1" smtClean="0"/>
                        <a:t>너스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‘C’</a:t>
                      </a:r>
                      <a:r>
                        <a:rPr lang="en-US" altLang="ko-KR" sz="1800" baseline="0" dirty="0" smtClean="0"/>
                        <a:t> - ‘C’ - ‘C’ - ‘S’ - ’S’</a:t>
                      </a:r>
                      <a:endParaRPr lang="ko-KR" altLang="en-US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98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20_07_02_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smtClean="0"/>
                        <a:t>닥터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‘S’</a:t>
                      </a:r>
                      <a:r>
                        <a:rPr lang="en-US" altLang="ko-KR" sz="1800" baseline="0" dirty="0" smtClean="0"/>
                        <a:t> - ‘S’ - ‘N’ - ‘C’</a:t>
                      </a:r>
                      <a:endParaRPr lang="ko-KR" altLang="en-US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147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47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856356"/>
              </p:ext>
            </p:extLst>
          </p:nvPr>
        </p:nvGraphicFramePr>
        <p:xfrm>
          <a:off x="494142" y="478590"/>
          <a:ext cx="11118742" cy="59388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3582">
                  <a:extLst>
                    <a:ext uri="{9D8B030D-6E8A-4147-A177-3AD203B41FA5}">
                      <a16:colId xmlns:a16="http://schemas.microsoft.com/office/drawing/2014/main" val="3424988459"/>
                    </a:ext>
                  </a:extLst>
                </a:gridCol>
                <a:gridCol w="2001290">
                  <a:extLst>
                    <a:ext uri="{9D8B030D-6E8A-4147-A177-3AD203B41FA5}">
                      <a16:colId xmlns:a16="http://schemas.microsoft.com/office/drawing/2014/main" val="3566123871"/>
                    </a:ext>
                  </a:extLst>
                </a:gridCol>
                <a:gridCol w="2001290">
                  <a:extLst>
                    <a:ext uri="{9D8B030D-6E8A-4147-A177-3AD203B41FA5}">
                      <a16:colId xmlns:a16="http://schemas.microsoft.com/office/drawing/2014/main" val="2614353504"/>
                    </a:ext>
                  </a:extLst>
                </a:gridCol>
                <a:gridCol w="2001290">
                  <a:extLst>
                    <a:ext uri="{9D8B030D-6E8A-4147-A177-3AD203B41FA5}">
                      <a16:colId xmlns:a16="http://schemas.microsoft.com/office/drawing/2014/main" val="4146456505"/>
                    </a:ext>
                  </a:extLst>
                </a:gridCol>
                <a:gridCol w="2001290">
                  <a:extLst>
                    <a:ext uri="{9D8B030D-6E8A-4147-A177-3AD203B41FA5}">
                      <a16:colId xmlns:a16="http://schemas.microsoft.com/office/drawing/2014/main" val="681184363"/>
                    </a:ext>
                  </a:extLst>
                </a:gridCol>
              </a:tblGrid>
              <a:tr h="539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영상 분류 </a:t>
                      </a:r>
                      <a:r>
                        <a:rPr lang="en-US" altLang="ko-KR" sz="1600" dirty="0" smtClean="0"/>
                        <a:t>/ </a:t>
                      </a:r>
                      <a:r>
                        <a:rPr lang="ko-KR" altLang="en-US" sz="1600" dirty="0" smtClean="0"/>
                        <a:t>흥미 곡선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761091"/>
                  </a:ext>
                </a:extLst>
              </a:tr>
              <a:tr h="539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20_06_07_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smtClean="0"/>
                        <a:t>오니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‘E’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‘C’ – ‘C~S’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‘E’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989534"/>
                  </a:ext>
                </a:extLst>
              </a:tr>
              <a:tr h="539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20_06_11_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err="1" smtClean="0"/>
                        <a:t>헌트리스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‘C’ – ‘S’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‘C’ – ‘C’ – ‘C~S’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‘N’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135725"/>
                  </a:ext>
                </a:extLst>
              </a:tr>
              <a:tr h="539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20_06_13_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err="1" smtClean="0"/>
                        <a:t>데모고르곤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‘E’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‘C’ – ‘E’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‘C’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370474"/>
                  </a:ext>
                </a:extLst>
              </a:tr>
              <a:tr h="539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20_06_15_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err="1" smtClean="0"/>
                        <a:t>클라운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‘C’ –</a:t>
                      </a:r>
                      <a:r>
                        <a:rPr lang="en-US" altLang="ko-KR" baseline="0" dirty="0" smtClean="0"/>
                        <a:t> ‘S’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698778"/>
                  </a:ext>
                </a:extLst>
              </a:tr>
              <a:tr h="539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20_06_17_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smtClean="0"/>
                        <a:t>역병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‘C’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‘E’ – ‘C’ – ‘C’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‘C’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569364"/>
                  </a:ext>
                </a:extLst>
              </a:tr>
              <a:tr h="539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20_06_20_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smtClean="0"/>
                        <a:t>카니발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‘C’ – ‘E’ – ‘C/E’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‘C/E’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‘C/E’ – ‘C/E’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417113"/>
                  </a:ext>
                </a:extLst>
              </a:tr>
              <a:tr h="539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20_06_25_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err="1" smtClean="0"/>
                        <a:t>힐빌리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‘S’ – ‘C’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‘E’ – ‘E’ – ‘C~S’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‘E’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5704633"/>
                  </a:ext>
                </a:extLst>
              </a:tr>
              <a:tr h="539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20_06_27_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err="1" smtClean="0"/>
                        <a:t>데모고르곤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‘S’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‘C/S’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‘E’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2308432"/>
                  </a:ext>
                </a:extLst>
              </a:tr>
              <a:tr h="539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20_06_29_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err="1" smtClean="0"/>
                        <a:t>너스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‘C’ – ‘C’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‘C’ – ‘S’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‘S’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973342"/>
                  </a:ext>
                </a:extLst>
              </a:tr>
              <a:tr h="539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20_07_02_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smtClean="0"/>
                        <a:t>닥터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‘S’</a:t>
                      </a:r>
                      <a:r>
                        <a:rPr lang="en-US" altLang="ko-KR" baseline="0" dirty="0" smtClean="0"/>
                        <a:t> – ‘S’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‘N’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‘C’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922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03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5708"/>
              </p:ext>
            </p:extLst>
          </p:nvPr>
        </p:nvGraphicFramePr>
        <p:xfrm>
          <a:off x="494142" y="478596"/>
          <a:ext cx="1126836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8061">
                  <a:extLst>
                    <a:ext uri="{9D8B030D-6E8A-4147-A177-3AD203B41FA5}">
                      <a16:colId xmlns:a16="http://schemas.microsoft.com/office/drawing/2014/main" val="3424988459"/>
                    </a:ext>
                  </a:extLst>
                </a:gridCol>
                <a:gridCol w="1878061">
                  <a:extLst>
                    <a:ext uri="{9D8B030D-6E8A-4147-A177-3AD203B41FA5}">
                      <a16:colId xmlns:a16="http://schemas.microsoft.com/office/drawing/2014/main" val="3566123871"/>
                    </a:ext>
                  </a:extLst>
                </a:gridCol>
                <a:gridCol w="1878061">
                  <a:extLst>
                    <a:ext uri="{9D8B030D-6E8A-4147-A177-3AD203B41FA5}">
                      <a16:colId xmlns:a16="http://schemas.microsoft.com/office/drawing/2014/main" val="2614353504"/>
                    </a:ext>
                  </a:extLst>
                </a:gridCol>
                <a:gridCol w="1878061">
                  <a:extLst>
                    <a:ext uri="{9D8B030D-6E8A-4147-A177-3AD203B41FA5}">
                      <a16:colId xmlns:a16="http://schemas.microsoft.com/office/drawing/2014/main" val="4146456505"/>
                    </a:ext>
                  </a:extLst>
                </a:gridCol>
                <a:gridCol w="1878061">
                  <a:extLst>
                    <a:ext uri="{9D8B030D-6E8A-4147-A177-3AD203B41FA5}">
                      <a16:colId xmlns:a16="http://schemas.microsoft.com/office/drawing/2014/main" val="681184363"/>
                    </a:ext>
                  </a:extLst>
                </a:gridCol>
                <a:gridCol w="1878061">
                  <a:extLst>
                    <a:ext uri="{9D8B030D-6E8A-4147-A177-3AD203B41FA5}">
                      <a16:colId xmlns:a16="http://schemas.microsoft.com/office/drawing/2014/main" val="1123651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모멘트 분류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Total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76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Novice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989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Slapstick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135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Expert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37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Circus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69877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4142" y="2751512"/>
            <a:ext cx="102329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=</a:t>
            </a:r>
            <a:r>
              <a:rPr lang="ko-KR" altLang="en-US" sz="1600" b="1" dirty="0" smtClean="0"/>
              <a:t>등장 빈도</a:t>
            </a:r>
            <a:r>
              <a:rPr lang="en-US" altLang="ko-KR" sz="1600" b="1" dirty="0" smtClean="0"/>
              <a:t>=</a:t>
            </a:r>
          </a:p>
          <a:p>
            <a:r>
              <a:rPr lang="en-US" altLang="ko-KR" sz="1600" dirty="0" smtClean="0"/>
              <a:t>Circus &gt; Expert &gt; Slapstick &gt; Novice</a:t>
            </a:r>
          </a:p>
          <a:p>
            <a:endParaRPr lang="en-US" altLang="ko-KR" sz="1600" dirty="0"/>
          </a:p>
          <a:p>
            <a:r>
              <a:rPr lang="en-US" altLang="ko-KR" sz="1600" b="1" dirty="0" smtClean="0"/>
              <a:t>=</a:t>
            </a:r>
            <a:r>
              <a:rPr lang="ko-KR" altLang="en-US" sz="1600" b="1" dirty="0" smtClean="0"/>
              <a:t>등장 경향</a:t>
            </a:r>
            <a:r>
              <a:rPr lang="en-US" altLang="ko-KR" sz="1600" b="1" dirty="0" smtClean="0"/>
              <a:t>=</a:t>
            </a:r>
          </a:p>
          <a:p>
            <a:r>
              <a:rPr lang="ko-KR" altLang="en-US" sz="1600" dirty="0" smtClean="0"/>
              <a:t>산발적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무작위적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비선형적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b="1" dirty="0" smtClean="0"/>
              <a:t>=</a:t>
            </a:r>
            <a:r>
              <a:rPr lang="ko-KR" altLang="en-US" sz="1600" b="1" dirty="0" smtClean="0"/>
              <a:t>원인 분석</a:t>
            </a:r>
            <a:r>
              <a:rPr lang="en-US" altLang="ko-KR" sz="1600" b="1" dirty="0" smtClean="0"/>
              <a:t>=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/>
              <a:t>상대적으로 적은 표본 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최신 영상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여개 기준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err="1" smtClean="0"/>
              <a:t>스트리머의</a:t>
            </a:r>
            <a:r>
              <a:rPr lang="ko-KR" altLang="en-US" sz="1600" dirty="0" smtClean="0"/>
              <a:t> 게임 실력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최고수</a:t>
            </a:r>
            <a:r>
              <a:rPr lang="ko-KR" altLang="en-US" sz="1600" dirty="0" smtClean="0"/>
              <a:t> 반열에 오른 실력자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/>
              <a:t>게임의 특성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오래 플레이할수록 게임의 규칙에 </a:t>
            </a:r>
            <a:r>
              <a:rPr lang="ko-KR" altLang="en-US" sz="1600" dirty="0" err="1" smtClean="0"/>
              <a:t>익숙해짐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/>
          </a:p>
          <a:p>
            <a:r>
              <a:rPr lang="en-US" altLang="ko-KR" sz="1600" b="1" dirty="0" smtClean="0"/>
              <a:t>=</a:t>
            </a:r>
            <a:r>
              <a:rPr lang="ko-KR" altLang="en-US" sz="1600" b="1" dirty="0" smtClean="0"/>
              <a:t>비고</a:t>
            </a:r>
            <a:r>
              <a:rPr lang="en-US" altLang="ko-KR" sz="1600" b="1" dirty="0" smtClean="0"/>
              <a:t>=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흥미로운 전개이지만 </a:t>
            </a:r>
            <a:r>
              <a:rPr lang="ko-KR" altLang="en-US" sz="1600" dirty="0" smtClean="0"/>
              <a:t>특정 모멘트에는 </a:t>
            </a:r>
            <a:r>
              <a:rPr lang="ko-KR" altLang="en-US" sz="1600" dirty="0"/>
              <a:t>해당하지 않는 상황도 </a:t>
            </a:r>
            <a:r>
              <a:rPr lang="ko-KR" altLang="en-US" sz="1600" dirty="0" smtClean="0"/>
              <a:t>있었다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/>
              <a:t>모멘트의 </a:t>
            </a:r>
            <a:r>
              <a:rPr lang="ko-KR" altLang="en-US" sz="1600" dirty="0"/>
              <a:t>급격한 </a:t>
            </a:r>
            <a:r>
              <a:rPr lang="ko-KR" altLang="en-US" sz="1600" dirty="0" smtClean="0"/>
              <a:t>이동</a:t>
            </a:r>
            <a:r>
              <a:rPr lang="en-US" altLang="ko-KR" sz="1600" dirty="0" smtClean="0"/>
              <a:t>&amp;</a:t>
            </a:r>
            <a:r>
              <a:rPr lang="ko-KR" altLang="en-US" sz="1600" dirty="0" smtClean="0"/>
              <a:t>전환이 </a:t>
            </a:r>
            <a:r>
              <a:rPr lang="ko-KR" altLang="en-US" sz="1600" dirty="0"/>
              <a:t>있었고</a:t>
            </a:r>
            <a:r>
              <a:rPr lang="en-US" altLang="ko-KR" sz="1600" dirty="0"/>
              <a:t>, </a:t>
            </a:r>
            <a:r>
              <a:rPr lang="ko-KR" altLang="en-US" sz="1600" dirty="0"/>
              <a:t>복수의 모멘트가 동시에 일어나기도 </a:t>
            </a:r>
            <a:r>
              <a:rPr lang="ko-KR" altLang="en-US" sz="1600" dirty="0" smtClean="0"/>
              <a:t>했다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(</a:t>
            </a:r>
            <a:r>
              <a:rPr lang="ko-KR" altLang="en-US" sz="1600" dirty="0"/>
              <a:t>분명 </a:t>
            </a:r>
            <a:r>
              <a:rPr lang="ko-KR" altLang="en-US" sz="1600" dirty="0" smtClean="0"/>
              <a:t>플레이 자체는 </a:t>
            </a:r>
            <a:r>
              <a:rPr lang="en-US" altLang="ko-KR" sz="1600" dirty="0" smtClean="0"/>
              <a:t>expert</a:t>
            </a:r>
            <a:r>
              <a:rPr lang="ko-KR" altLang="en-US" sz="1600" dirty="0"/>
              <a:t>인데 </a:t>
            </a:r>
            <a:r>
              <a:rPr lang="ko-KR" altLang="en-US" sz="1600" dirty="0" err="1"/>
              <a:t>스트리머의</a:t>
            </a:r>
            <a:r>
              <a:rPr lang="ko-KR" altLang="en-US" sz="1600" dirty="0"/>
              <a:t> </a:t>
            </a:r>
            <a:r>
              <a:rPr lang="ko-KR" altLang="en-US" sz="1600" dirty="0" err="1" smtClean="0"/>
              <a:t>발화방식이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circus</a:t>
            </a:r>
            <a:r>
              <a:rPr lang="ko-KR" altLang="en-US" sz="1600" dirty="0"/>
              <a:t>로 만듦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762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3051300953"/>
              </p:ext>
            </p:extLst>
          </p:nvPr>
        </p:nvGraphicFramePr>
        <p:xfrm>
          <a:off x="661594" y="191193"/>
          <a:ext cx="10994314" cy="6542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3511" y="699373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Circus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43511" y="3050696"/>
            <a:ext cx="7148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Slap</a:t>
            </a:r>
            <a:br>
              <a:rPr lang="en-US" altLang="ko-KR" sz="1400" dirty="0" smtClean="0"/>
            </a:br>
            <a:r>
              <a:rPr lang="en-US" altLang="ko-KR" sz="1400" dirty="0" smtClean="0"/>
              <a:t>stick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142" y="1987150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Expert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2881" y="4430337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Novice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82880" y="5657508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None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7722522" y="3301462"/>
            <a:ext cx="182880" cy="1828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endCxn id="8" idx="0"/>
          </p:cNvCxnSpPr>
          <p:nvPr/>
        </p:nvCxnSpPr>
        <p:spPr>
          <a:xfrm>
            <a:off x="7813962" y="947651"/>
            <a:ext cx="0" cy="235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84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817291526"/>
              </p:ext>
            </p:extLst>
          </p:nvPr>
        </p:nvGraphicFramePr>
        <p:xfrm>
          <a:off x="661594" y="191193"/>
          <a:ext cx="10994314" cy="6542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3511" y="699373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Circus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43511" y="3050696"/>
            <a:ext cx="7148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Slap</a:t>
            </a:r>
            <a:br>
              <a:rPr lang="en-US" altLang="ko-KR" sz="1400" dirty="0" smtClean="0"/>
            </a:br>
            <a:r>
              <a:rPr lang="en-US" altLang="ko-KR" sz="1400" dirty="0" smtClean="0"/>
              <a:t>stick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142" y="1987150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Expert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2881" y="4430337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Novice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82880" y="5657508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None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7230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945093184"/>
              </p:ext>
            </p:extLst>
          </p:nvPr>
        </p:nvGraphicFramePr>
        <p:xfrm>
          <a:off x="661594" y="191193"/>
          <a:ext cx="10994314" cy="6542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3511" y="699373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Circus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43511" y="3050696"/>
            <a:ext cx="7148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Slap</a:t>
            </a:r>
            <a:br>
              <a:rPr lang="en-US" altLang="ko-KR" sz="1400" dirty="0" smtClean="0"/>
            </a:br>
            <a:r>
              <a:rPr lang="en-US" altLang="ko-KR" sz="1400" dirty="0" smtClean="0"/>
              <a:t>stick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142" y="1987150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Expert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2881" y="4430337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Novice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82880" y="5657508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None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8327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3213932250"/>
              </p:ext>
            </p:extLst>
          </p:nvPr>
        </p:nvGraphicFramePr>
        <p:xfrm>
          <a:off x="661594" y="191193"/>
          <a:ext cx="10994314" cy="6542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3511" y="699373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Circus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43511" y="3050696"/>
            <a:ext cx="7148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Slap</a:t>
            </a:r>
            <a:br>
              <a:rPr lang="en-US" altLang="ko-KR" sz="1400" dirty="0" smtClean="0"/>
            </a:br>
            <a:r>
              <a:rPr lang="en-US" altLang="ko-KR" sz="1400" dirty="0" smtClean="0"/>
              <a:t>stick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142" y="1987150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Expert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2881" y="4430337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Novice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82880" y="5657508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None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4893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1571109481"/>
              </p:ext>
            </p:extLst>
          </p:nvPr>
        </p:nvGraphicFramePr>
        <p:xfrm>
          <a:off x="661594" y="191193"/>
          <a:ext cx="10994314" cy="6542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3511" y="699373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Circus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43511" y="3050696"/>
            <a:ext cx="7148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Slap</a:t>
            </a:r>
            <a:br>
              <a:rPr lang="en-US" altLang="ko-KR" sz="1400" dirty="0" smtClean="0"/>
            </a:br>
            <a:r>
              <a:rPr lang="en-US" altLang="ko-KR" sz="1400" dirty="0" smtClean="0"/>
              <a:t>stick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142" y="1987150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Expert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2881" y="4430337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Novice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82880" y="5657508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None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5057701" y="744403"/>
            <a:ext cx="182880" cy="18288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5149141" y="918574"/>
            <a:ext cx="0" cy="1119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6106859" y="770530"/>
            <a:ext cx="182880" cy="18288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6189590" y="944701"/>
            <a:ext cx="0" cy="1119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8726808" y="2037804"/>
            <a:ext cx="182880" cy="1828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813891" y="927283"/>
            <a:ext cx="0" cy="1119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9248436" y="770530"/>
            <a:ext cx="182880" cy="1828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9339876" y="935992"/>
            <a:ext cx="0" cy="1119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12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2124311086"/>
              </p:ext>
            </p:extLst>
          </p:nvPr>
        </p:nvGraphicFramePr>
        <p:xfrm>
          <a:off x="661594" y="191193"/>
          <a:ext cx="10994314" cy="6542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3511" y="699373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Circus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43511" y="3050696"/>
            <a:ext cx="7148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Slap</a:t>
            </a:r>
            <a:br>
              <a:rPr lang="en-US" altLang="ko-KR" sz="1400" dirty="0" smtClean="0"/>
            </a:br>
            <a:r>
              <a:rPr lang="en-US" altLang="ko-KR" sz="1400" dirty="0" smtClean="0"/>
              <a:t>stick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142" y="1987150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Expert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2881" y="4430337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Novice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82880" y="5657508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None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8715299" y="3291293"/>
            <a:ext cx="182880" cy="1828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endCxn id="8" idx="0"/>
          </p:cNvCxnSpPr>
          <p:nvPr/>
        </p:nvCxnSpPr>
        <p:spPr>
          <a:xfrm>
            <a:off x="8806739" y="937482"/>
            <a:ext cx="0" cy="235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7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3654282561"/>
              </p:ext>
            </p:extLst>
          </p:nvPr>
        </p:nvGraphicFramePr>
        <p:xfrm>
          <a:off x="661594" y="191193"/>
          <a:ext cx="10994314" cy="6542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3511" y="699373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Circus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43511" y="3050696"/>
            <a:ext cx="7148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Slap</a:t>
            </a:r>
            <a:br>
              <a:rPr lang="en-US" altLang="ko-KR" sz="1400" dirty="0" smtClean="0"/>
            </a:br>
            <a:r>
              <a:rPr lang="en-US" altLang="ko-KR" sz="1400" dirty="0" smtClean="0"/>
              <a:t>stick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142" y="1987150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Expert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2881" y="4430337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Novice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82880" y="5657508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None</a:t>
            </a:r>
            <a:endParaRPr lang="ko-KR" altLang="en-US" sz="1400" dirty="0"/>
          </a:p>
        </p:txBody>
      </p:sp>
      <p:sp>
        <p:nvSpPr>
          <p:cNvPr id="10" name="타원 9"/>
          <p:cNvSpPr/>
          <p:nvPr/>
        </p:nvSpPr>
        <p:spPr>
          <a:xfrm>
            <a:off x="7717944" y="780725"/>
            <a:ext cx="182880" cy="18288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7800675" y="937478"/>
            <a:ext cx="0" cy="111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55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1630823378"/>
              </p:ext>
            </p:extLst>
          </p:nvPr>
        </p:nvGraphicFramePr>
        <p:xfrm>
          <a:off x="661594" y="191193"/>
          <a:ext cx="10994314" cy="6542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3511" y="699373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Circus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43511" y="3050696"/>
            <a:ext cx="7148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Slap</a:t>
            </a:r>
            <a:br>
              <a:rPr lang="en-US" altLang="ko-KR" sz="1400" dirty="0" smtClean="0"/>
            </a:br>
            <a:r>
              <a:rPr lang="en-US" altLang="ko-KR" sz="1400" dirty="0" smtClean="0"/>
              <a:t>stick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142" y="1987150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Expert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2881" y="4430337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Novice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82880" y="5657508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None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7264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2989</TotalTime>
  <Words>760</Words>
  <Application>Microsoft Office PowerPoint</Application>
  <PresentationFormat>와이드스크린</PresentationFormat>
  <Paragraphs>229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YoungBum</dc:creator>
  <cp:lastModifiedBy>Kim YoungBum</cp:lastModifiedBy>
  <cp:revision>204</cp:revision>
  <dcterms:created xsi:type="dcterms:W3CDTF">2020-01-22T04:39:04Z</dcterms:created>
  <dcterms:modified xsi:type="dcterms:W3CDTF">2020-07-12T13:45:59Z</dcterms:modified>
</cp:coreProperties>
</file>