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9" r:id="rId2"/>
    <p:sldId id="308" r:id="rId3"/>
    <p:sldId id="335" r:id="rId4"/>
    <p:sldId id="346" r:id="rId5"/>
    <p:sldId id="347" r:id="rId6"/>
    <p:sldId id="348" r:id="rId7"/>
    <p:sldId id="323" r:id="rId8"/>
    <p:sldId id="324" r:id="rId9"/>
    <p:sldId id="34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– 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27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en-US" altLang="ko-KR" sz="2000" b="1" dirty="0" smtClean="0"/>
              <a:t>PUBG </a:t>
            </a:r>
            <a:r>
              <a:rPr lang="ko-KR" altLang="en-US" sz="2000" b="1" dirty="0" smtClean="0"/>
              <a:t>게임 플레이 분석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80327"/>
            <a:ext cx="5027980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en-US" altLang="ko-KR" sz="2000" b="1" dirty="0" smtClean="0"/>
              <a:t>OVERWATCH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게임 플레이 분석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76095"/>
            <a:ext cx="4807972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en-US" altLang="ko-KR" sz="2000" b="1" dirty="0" smtClean="0"/>
              <a:t>Circus</a:t>
            </a:r>
            <a:r>
              <a:rPr lang="ko-KR" altLang="en-US" sz="2000" b="1" dirty="0" smtClean="0"/>
              <a:t>가 더 잘 드러나는 </a:t>
            </a:r>
            <a:r>
              <a:rPr lang="en-US" altLang="ko-KR" sz="2000" b="1" dirty="0" smtClean="0"/>
              <a:t>PUBG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71863"/>
            <a:ext cx="4232366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en-US" altLang="ko-KR" sz="2000" b="1" dirty="0" smtClean="0"/>
              <a:t>PUBG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Circus</a:t>
            </a:r>
            <a:r>
              <a:rPr lang="ko-KR" altLang="en-US" sz="2000" b="1" dirty="0" smtClean="0"/>
              <a:t>친화적 요소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PUBG </a:t>
            </a:r>
            <a:r>
              <a:rPr lang="ko-KR" altLang="en-US" sz="1400" b="1" dirty="0"/>
              <a:t>게임 플레이 분석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게임 분석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79" y="4914905"/>
            <a:ext cx="4961666" cy="1452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9" y="4914905"/>
            <a:ext cx="683559" cy="1452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액자 28"/>
          <p:cNvSpPr/>
          <p:nvPr/>
        </p:nvSpPr>
        <p:spPr>
          <a:xfrm>
            <a:off x="1254708" y="5295206"/>
            <a:ext cx="4979837" cy="27765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4" y="1246307"/>
            <a:ext cx="5645491" cy="3439407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1254708" y="4905871"/>
            <a:ext cx="4979837" cy="23139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11336"/>
              </p:ext>
            </p:extLst>
          </p:nvPr>
        </p:nvGraphicFramePr>
        <p:xfrm>
          <a:off x="6500553" y="1246307"/>
          <a:ext cx="5503024" cy="512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756">
                  <a:extLst>
                    <a:ext uri="{9D8B030D-6E8A-4147-A177-3AD203B41FA5}">
                      <a16:colId xmlns:a16="http://schemas.microsoft.com/office/drawing/2014/main" val="3189466713"/>
                    </a:ext>
                  </a:extLst>
                </a:gridCol>
                <a:gridCol w="1375756">
                  <a:extLst>
                    <a:ext uri="{9D8B030D-6E8A-4147-A177-3AD203B41FA5}">
                      <a16:colId xmlns:a16="http://schemas.microsoft.com/office/drawing/2014/main" val="3892184335"/>
                    </a:ext>
                  </a:extLst>
                </a:gridCol>
                <a:gridCol w="1375756">
                  <a:extLst>
                    <a:ext uri="{9D8B030D-6E8A-4147-A177-3AD203B41FA5}">
                      <a16:colId xmlns:a16="http://schemas.microsoft.com/office/drawing/2014/main" val="1459460611"/>
                    </a:ext>
                  </a:extLst>
                </a:gridCol>
                <a:gridCol w="1375756">
                  <a:extLst>
                    <a:ext uri="{9D8B030D-6E8A-4147-A177-3AD203B41FA5}">
                      <a16:colId xmlns:a16="http://schemas.microsoft.com/office/drawing/2014/main" val="3974867206"/>
                    </a:ext>
                  </a:extLst>
                </a:gridCol>
              </a:tblGrid>
              <a:tr h="64607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경기 시간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129403"/>
                  </a:ext>
                </a:extLst>
              </a:tr>
              <a:tr h="6050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교전 시간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비교전 시간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809404"/>
                  </a:ext>
                </a:extLst>
              </a:tr>
              <a:tr h="967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사격</a:t>
                      </a:r>
                      <a:endParaRPr lang="en-US" altLang="ko-KR" sz="1600" b="1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사격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투척 등 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적과 직접 교전한 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낙하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비행기에서 낙하해 지면에 도착한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85761"/>
                  </a:ext>
                </a:extLst>
              </a:tr>
              <a:tr h="967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은엄폐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공격을 피해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은폐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엄폐한 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이동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목표한 지점으로 이동한 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64132"/>
                  </a:ext>
                </a:extLst>
              </a:tr>
              <a:tr h="967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전술이동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교전 중 위치를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이동한 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파밍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지역에서 아이템을 </a:t>
                      </a:r>
                      <a:r>
                        <a:rPr lang="ko-KR" altLang="en-US" sz="1100" dirty="0" err="1" smtClean="0"/>
                        <a:t>파밍한</a:t>
                      </a:r>
                      <a:r>
                        <a:rPr lang="ko-KR" altLang="en-US" sz="1100" dirty="0" smtClean="0"/>
                        <a:t> 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08930"/>
                  </a:ext>
                </a:extLst>
              </a:tr>
              <a:tr h="967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회복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교전 중 체력을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회복한 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사주경계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한 장소에서 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주변을 경계한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PUBG </a:t>
            </a:r>
            <a:r>
              <a:rPr lang="ko-KR" altLang="en-US" sz="1400" b="1" dirty="0"/>
              <a:t>게임 플레이 분석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게임 분석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32225"/>
              </p:ext>
            </p:extLst>
          </p:nvPr>
        </p:nvGraphicFramePr>
        <p:xfrm>
          <a:off x="514237" y="2016942"/>
          <a:ext cx="5473388" cy="389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940">
                  <a:extLst>
                    <a:ext uri="{9D8B030D-6E8A-4147-A177-3AD203B41FA5}">
                      <a16:colId xmlns:a16="http://schemas.microsoft.com/office/drawing/2014/main" val="2414765189"/>
                    </a:ext>
                  </a:extLst>
                </a:gridCol>
                <a:gridCol w="1926940">
                  <a:extLst>
                    <a:ext uri="{9D8B030D-6E8A-4147-A177-3AD203B41FA5}">
                      <a16:colId xmlns:a16="http://schemas.microsoft.com/office/drawing/2014/main" val="1436374777"/>
                    </a:ext>
                  </a:extLst>
                </a:gridCol>
              </a:tblGrid>
              <a:tr h="1054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평균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경기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r>
                        <a:rPr lang="ko-KR" altLang="en-US" sz="1400" baseline="0" dirty="0" smtClean="0"/>
                        <a:t>분</a:t>
                      </a:r>
                      <a:r>
                        <a:rPr lang="en-US" altLang="ko-KR" sz="1400" baseline="0" dirty="0" smtClean="0"/>
                        <a:t> 4</a:t>
                      </a:r>
                      <a:r>
                        <a:rPr lang="ko-KR" altLang="en-US" sz="1400" baseline="0" dirty="0" smtClean="0"/>
                        <a:t>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2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평균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교전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사격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34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분 </a:t>
                      </a:r>
                      <a:r>
                        <a:rPr lang="en-US" altLang="ko-KR" sz="1400" b="1" dirty="0" smtClean="0"/>
                        <a:t>57</a:t>
                      </a:r>
                      <a:r>
                        <a:rPr lang="ko-KR" altLang="en-US" sz="1400" b="1" dirty="0" smtClean="0"/>
                        <a:t>초</a:t>
                      </a:r>
                      <a:endParaRPr lang="en-US" altLang="ko-KR" sz="1400" b="1" dirty="0" smtClean="0"/>
                    </a:p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(20.71%)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은엄폐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10</a:t>
                      </a:r>
                      <a:r>
                        <a:rPr lang="ko-KR" altLang="en-US" sz="1100" b="0" dirty="0" smtClean="0"/>
                        <a:t>초</a:t>
                      </a:r>
                      <a:endParaRPr lang="en-US" altLang="ko-KR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8598"/>
                  </a:ext>
                </a:extLst>
              </a:tr>
              <a:tr h="344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전술이동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41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69198"/>
                  </a:ext>
                </a:extLst>
              </a:tr>
              <a:tr h="344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회복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32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71989"/>
                  </a:ext>
                </a:extLst>
              </a:tr>
              <a:tr h="36596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평균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비교전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낙하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1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24</a:t>
                      </a:r>
                      <a:r>
                        <a:rPr lang="ko-KR" altLang="en-US" sz="1100" b="0" dirty="0" smtClean="0"/>
                        <a:t>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15</a:t>
                      </a:r>
                      <a:r>
                        <a:rPr lang="ko-KR" altLang="en-US" sz="1400" b="1" dirty="0" smtClean="0"/>
                        <a:t>분</a:t>
                      </a:r>
                      <a:r>
                        <a:rPr lang="en-US" altLang="ko-KR" sz="1400" b="1" dirty="0" smtClean="0"/>
                        <a:t> 7</a:t>
                      </a:r>
                      <a:r>
                        <a:rPr lang="ko-KR" altLang="en-US" sz="1400" b="1" dirty="0" smtClean="0"/>
                        <a:t>초</a:t>
                      </a:r>
                      <a:endParaRPr lang="en-US" altLang="ko-KR" sz="14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(79.28%)</a:t>
                      </a:r>
                      <a:endParaRPr lang="ko-KR" altLang="en-US" sz="1400" b="1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이동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5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22</a:t>
                      </a:r>
                      <a:r>
                        <a:rPr lang="ko-KR" altLang="en-US" sz="1100" b="0" dirty="0" smtClean="0"/>
                        <a:t>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528939"/>
                  </a:ext>
                </a:extLst>
              </a:tr>
              <a:tr h="365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파밍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6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17</a:t>
                      </a:r>
                      <a:r>
                        <a:rPr lang="ko-KR" altLang="en-US" sz="1100" b="0" dirty="0" smtClean="0"/>
                        <a:t>초</a:t>
                      </a:r>
                      <a:endParaRPr lang="en-US" altLang="ko-KR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67694"/>
                  </a:ext>
                </a:extLst>
              </a:tr>
              <a:tr h="3659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사주경계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2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4</a:t>
                      </a:r>
                      <a:r>
                        <a:rPr lang="ko-KR" altLang="en-US" sz="1100" b="0" dirty="0" smtClean="0"/>
                        <a:t>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441059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80271"/>
              </p:ext>
            </p:extLst>
          </p:nvPr>
        </p:nvGraphicFramePr>
        <p:xfrm>
          <a:off x="6319605" y="2016942"/>
          <a:ext cx="5473388" cy="389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940">
                  <a:extLst>
                    <a:ext uri="{9D8B030D-6E8A-4147-A177-3AD203B41FA5}">
                      <a16:colId xmlns:a16="http://schemas.microsoft.com/office/drawing/2014/main" val="2414765189"/>
                    </a:ext>
                  </a:extLst>
                </a:gridCol>
                <a:gridCol w="1926940">
                  <a:extLst>
                    <a:ext uri="{9D8B030D-6E8A-4147-A177-3AD203B41FA5}">
                      <a16:colId xmlns:a16="http://schemas.microsoft.com/office/drawing/2014/main" val="645353218"/>
                    </a:ext>
                  </a:extLst>
                </a:gridCol>
              </a:tblGrid>
              <a:tr h="1000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총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경기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1</a:t>
                      </a:r>
                      <a:r>
                        <a:rPr lang="ko-KR" altLang="en-US" sz="1400" baseline="0" dirty="0" smtClean="0"/>
                        <a:t>시간</a:t>
                      </a:r>
                      <a:r>
                        <a:rPr lang="en-US" altLang="ko-KR" sz="1400" baseline="0" dirty="0" smtClean="0"/>
                        <a:t> 54</a:t>
                      </a:r>
                      <a:r>
                        <a:rPr lang="ko-KR" altLang="en-US" sz="1400" baseline="0" dirty="0" smtClean="0"/>
                        <a:t>분 </a:t>
                      </a:r>
                      <a:r>
                        <a:rPr lang="en-US" altLang="ko-KR" sz="1400" baseline="0" dirty="0" smtClean="0"/>
                        <a:t>10</a:t>
                      </a:r>
                      <a:r>
                        <a:rPr lang="ko-KR" altLang="en-US" sz="1400" baseline="0" dirty="0" smtClean="0"/>
                        <a:t>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5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총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교전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사격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25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23</a:t>
                      </a:r>
                      <a:r>
                        <a:rPr lang="ko-KR" altLang="en-US" sz="1400" b="1" dirty="0" smtClean="0"/>
                        <a:t>분</a:t>
                      </a:r>
                      <a:r>
                        <a:rPr lang="en-US" altLang="ko-KR" sz="1400" b="1" dirty="0" smtClean="0"/>
                        <a:t> 24</a:t>
                      </a:r>
                      <a:r>
                        <a:rPr lang="ko-KR" altLang="en-US" sz="1400" b="1" dirty="0" smtClean="0"/>
                        <a:t>초</a:t>
                      </a:r>
                      <a:endParaRPr lang="en-US" altLang="ko-KR" sz="1400" b="1" dirty="0" smtClean="0"/>
                    </a:p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(20.49%)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은엄폐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13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1</a:t>
                      </a:r>
                      <a:r>
                        <a:rPr lang="ko-KR" altLang="en-US" sz="1100" b="0" dirty="0" smtClean="0"/>
                        <a:t>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0461"/>
                  </a:ext>
                </a:extLst>
              </a:tr>
              <a:tr h="33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전술이동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4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6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871406"/>
                  </a:ext>
                </a:extLst>
              </a:tr>
              <a:tr h="33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회복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52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79848"/>
                  </a:ext>
                </a:extLst>
              </a:tr>
              <a:tr h="38390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총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비교전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낙하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8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26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r>
                        <a:rPr lang="ko-KR" altLang="en-US" sz="1400" b="1" dirty="0" smtClean="0"/>
                        <a:t>시간 </a:t>
                      </a:r>
                      <a:r>
                        <a:rPr lang="en-US" altLang="ko-KR" sz="1400" b="1" dirty="0" smtClean="0"/>
                        <a:t>30</a:t>
                      </a:r>
                      <a:r>
                        <a:rPr lang="ko-KR" altLang="en-US" sz="1400" b="1" dirty="0" smtClean="0"/>
                        <a:t>분 </a:t>
                      </a:r>
                      <a:r>
                        <a:rPr lang="en-US" altLang="ko-KR" sz="1400" b="1" dirty="0" smtClean="0"/>
                        <a:t>46</a:t>
                      </a:r>
                      <a:r>
                        <a:rPr lang="ko-KR" altLang="en-US" sz="1400" b="1" dirty="0" smtClean="0"/>
                        <a:t>초</a:t>
                      </a:r>
                      <a:endParaRPr lang="en-US" altLang="ko-KR" sz="1400" b="1" dirty="0" smtClean="0"/>
                    </a:p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(79.50%)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이동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32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11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05018"/>
                  </a:ext>
                </a:extLst>
              </a:tr>
              <a:tr h="383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파밍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37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45</a:t>
                      </a:r>
                      <a:r>
                        <a:rPr lang="ko-KR" altLang="en-US" sz="1100" b="0" dirty="0" smtClean="0"/>
                        <a:t>초</a:t>
                      </a:r>
                      <a:endParaRPr lang="en-US" altLang="ko-KR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46012"/>
                  </a:ext>
                </a:extLst>
              </a:tr>
              <a:tr h="383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사주경계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12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24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1324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277767" y="1406137"/>
            <a:ext cx="1946328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평균 시간 데이터</a:t>
            </a:r>
            <a:endParaRPr lang="en-US" altLang="ko-KR" b="1" dirty="0" smtClean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083135" y="1406137"/>
            <a:ext cx="1946328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총 시간 데이터</a:t>
            </a:r>
            <a:endParaRPr lang="en-US" altLang="ko-KR" b="1" dirty="0" smtClean="0"/>
          </a:p>
        </p:txBody>
      </p:sp>
      <p:sp>
        <p:nvSpPr>
          <p:cNvPr id="17" name="액자 16"/>
          <p:cNvSpPr/>
          <p:nvPr/>
        </p:nvSpPr>
        <p:spPr>
          <a:xfrm>
            <a:off x="4031673" y="3050769"/>
            <a:ext cx="1964265" cy="2892829"/>
          </a:xfrm>
          <a:prstGeom prst="frame">
            <a:avLst>
              <a:gd name="adj1" fmla="val 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9845354" y="3020008"/>
            <a:ext cx="1964265" cy="2892829"/>
          </a:xfrm>
          <a:prstGeom prst="frame">
            <a:avLst>
              <a:gd name="adj1" fmla="val 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224095" y="6034254"/>
            <a:ext cx="4100511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/>
              <a:t>교전 시간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비교전 시간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635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OVERWATCH</a:t>
            </a:r>
            <a:r>
              <a:rPr lang="ko-KR" altLang="en-US" sz="1400" b="1" dirty="0"/>
              <a:t> 게임 플레이 분석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47717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(OVERWATCH)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게임 분석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48" y="4912484"/>
            <a:ext cx="683559" cy="145256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87753"/>
              </p:ext>
            </p:extLst>
          </p:nvPr>
        </p:nvGraphicFramePr>
        <p:xfrm>
          <a:off x="6467302" y="1504935"/>
          <a:ext cx="5503024" cy="4153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756">
                  <a:extLst>
                    <a:ext uri="{9D8B030D-6E8A-4147-A177-3AD203B41FA5}">
                      <a16:colId xmlns:a16="http://schemas.microsoft.com/office/drawing/2014/main" val="3189466713"/>
                    </a:ext>
                  </a:extLst>
                </a:gridCol>
                <a:gridCol w="1375756">
                  <a:extLst>
                    <a:ext uri="{9D8B030D-6E8A-4147-A177-3AD203B41FA5}">
                      <a16:colId xmlns:a16="http://schemas.microsoft.com/office/drawing/2014/main" val="3892184335"/>
                    </a:ext>
                  </a:extLst>
                </a:gridCol>
                <a:gridCol w="1375756">
                  <a:extLst>
                    <a:ext uri="{9D8B030D-6E8A-4147-A177-3AD203B41FA5}">
                      <a16:colId xmlns:a16="http://schemas.microsoft.com/office/drawing/2014/main" val="1459460611"/>
                    </a:ext>
                  </a:extLst>
                </a:gridCol>
                <a:gridCol w="1375756">
                  <a:extLst>
                    <a:ext uri="{9D8B030D-6E8A-4147-A177-3AD203B41FA5}">
                      <a16:colId xmlns:a16="http://schemas.microsoft.com/office/drawing/2014/main" val="3974867206"/>
                    </a:ext>
                  </a:extLst>
                </a:gridCol>
              </a:tblGrid>
              <a:tr h="64607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경기 시간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129403"/>
                  </a:ext>
                </a:extLst>
              </a:tr>
              <a:tr h="6050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교전 시간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비교전 시간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809404"/>
                  </a:ext>
                </a:extLst>
              </a:tr>
              <a:tr h="967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사격</a:t>
                      </a:r>
                      <a:endParaRPr lang="en-US" altLang="ko-KR" sz="1600" b="1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사격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스킬 등 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적과 직접 교전한 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대기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캐릭터 선택과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시작 대기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관전한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85761"/>
                  </a:ext>
                </a:extLst>
              </a:tr>
              <a:tr h="9675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은엄폐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공격을 피해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은폐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엄폐한 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이동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목표한 지점으로 이동한 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64132"/>
                  </a:ext>
                </a:extLst>
              </a:tr>
              <a:tr h="9675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보급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후퇴해 체력을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회복하고 탄약을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보급한 시간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0893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1504935"/>
            <a:ext cx="5643820" cy="3185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707" y="4891211"/>
            <a:ext cx="3669550" cy="1476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액자 15"/>
          <p:cNvSpPr/>
          <p:nvPr/>
        </p:nvSpPr>
        <p:spPr>
          <a:xfrm>
            <a:off x="1861538" y="5209656"/>
            <a:ext cx="3687720" cy="26934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861538" y="4886824"/>
            <a:ext cx="3687720" cy="23139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OVERWATCH</a:t>
            </a:r>
            <a:r>
              <a:rPr lang="ko-KR" altLang="en-US" sz="1400" b="1" dirty="0"/>
              <a:t> 게임 플레이 분석</a:t>
            </a:r>
            <a:endParaRPr lang="en-US" altLang="ko-KR" sz="14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69010"/>
              </p:ext>
            </p:extLst>
          </p:nvPr>
        </p:nvGraphicFramePr>
        <p:xfrm>
          <a:off x="514237" y="2016942"/>
          <a:ext cx="5473388" cy="3894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940">
                  <a:extLst>
                    <a:ext uri="{9D8B030D-6E8A-4147-A177-3AD203B41FA5}">
                      <a16:colId xmlns:a16="http://schemas.microsoft.com/office/drawing/2014/main" val="2414765189"/>
                    </a:ext>
                  </a:extLst>
                </a:gridCol>
                <a:gridCol w="1926940">
                  <a:extLst>
                    <a:ext uri="{9D8B030D-6E8A-4147-A177-3AD203B41FA5}">
                      <a16:colId xmlns:a16="http://schemas.microsoft.com/office/drawing/2014/main" val="1436374777"/>
                    </a:ext>
                  </a:extLst>
                </a:gridCol>
              </a:tblGrid>
              <a:tr h="1054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평균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경기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분 </a:t>
                      </a:r>
                      <a:r>
                        <a:rPr lang="en-US" altLang="ko-KR" sz="1400" dirty="0" smtClean="0"/>
                        <a:t>58</a:t>
                      </a:r>
                      <a:r>
                        <a:rPr lang="ko-KR" altLang="en-US" sz="1400" dirty="0" smtClean="0"/>
                        <a:t>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2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평균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교전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사격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30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분 </a:t>
                      </a:r>
                      <a:r>
                        <a:rPr lang="en-US" altLang="ko-KR" sz="1400" b="1" dirty="0" smtClean="0"/>
                        <a:t>57</a:t>
                      </a:r>
                      <a:r>
                        <a:rPr lang="ko-KR" altLang="en-US" sz="1400" b="1" dirty="0" smtClean="0"/>
                        <a:t>초</a:t>
                      </a:r>
                      <a:endParaRPr lang="en-US" altLang="ko-KR" sz="1400" b="1" dirty="0" smtClean="0"/>
                    </a:p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(49.44%)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은엄</a:t>
                      </a:r>
                      <a:r>
                        <a:rPr lang="ko-KR" altLang="en-US" sz="1100" b="0" dirty="0" err="1" smtClean="0"/>
                        <a:t>폐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27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69198"/>
                  </a:ext>
                </a:extLst>
              </a:tr>
              <a:tr h="4879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평균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비교전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대기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1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11</a:t>
                      </a:r>
                      <a:r>
                        <a:rPr lang="ko-KR" altLang="en-US" sz="1100" b="0" dirty="0" smtClean="0"/>
                        <a:t>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분</a:t>
                      </a:r>
                      <a:r>
                        <a:rPr lang="en-US" altLang="ko-KR" sz="1400" b="1" dirty="0" smtClean="0"/>
                        <a:t> 1</a:t>
                      </a:r>
                      <a:r>
                        <a:rPr lang="ko-KR" altLang="en-US" sz="1400" b="1" dirty="0" smtClean="0"/>
                        <a:t>초</a:t>
                      </a:r>
                      <a:endParaRPr lang="en-US" altLang="ko-KR" sz="14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(50.55%)</a:t>
                      </a:r>
                      <a:endParaRPr lang="ko-KR" altLang="en-US" sz="1400" b="1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이동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1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6</a:t>
                      </a:r>
                      <a:r>
                        <a:rPr lang="ko-KR" altLang="en-US" sz="1100" b="0" dirty="0" smtClean="0"/>
                        <a:t>초</a:t>
                      </a:r>
                      <a:endParaRPr lang="en-US" altLang="ko-KR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67694"/>
                  </a:ext>
                </a:extLst>
              </a:tr>
              <a:tr h="487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보</a:t>
                      </a:r>
                      <a:r>
                        <a:rPr lang="ko-KR" altLang="en-US" sz="1100" dirty="0" smtClean="0"/>
                        <a:t>급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44</a:t>
                      </a:r>
                      <a:r>
                        <a:rPr lang="ko-KR" altLang="en-US" sz="1100" b="0" dirty="0" smtClean="0"/>
                        <a:t>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441059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30535"/>
              </p:ext>
            </p:extLst>
          </p:nvPr>
        </p:nvGraphicFramePr>
        <p:xfrm>
          <a:off x="6319605" y="2016942"/>
          <a:ext cx="5473388" cy="389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940">
                  <a:extLst>
                    <a:ext uri="{9D8B030D-6E8A-4147-A177-3AD203B41FA5}">
                      <a16:colId xmlns:a16="http://schemas.microsoft.com/office/drawing/2014/main" val="2414765189"/>
                    </a:ext>
                  </a:extLst>
                </a:gridCol>
                <a:gridCol w="1926940">
                  <a:extLst>
                    <a:ext uri="{9D8B030D-6E8A-4147-A177-3AD203B41FA5}">
                      <a16:colId xmlns:a16="http://schemas.microsoft.com/office/drawing/2014/main" val="645353218"/>
                    </a:ext>
                  </a:extLst>
                </a:gridCol>
              </a:tblGrid>
              <a:tr h="1000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총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경기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r>
                        <a:rPr lang="ko-KR" altLang="en-US" sz="1400" dirty="0" smtClean="0"/>
                        <a:t>분 </a:t>
                      </a:r>
                      <a:r>
                        <a:rPr lang="en-US" altLang="ko-KR" sz="1400" dirty="0" smtClean="0"/>
                        <a:t>51</a:t>
                      </a:r>
                      <a:r>
                        <a:rPr lang="ko-KR" altLang="en-US" sz="1400" dirty="0" smtClean="0"/>
                        <a:t>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1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총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교전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사격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10</a:t>
                      </a:r>
                      <a:r>
                        <a:rPr lang="ko-KR" altLang="en-US" sz="1100" b="0" dirty="0" smtClean="0"/>
                        <a:t>분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11</a:t>
                      </a:r>
                      <a:r>
                        <a:rPr lang="ko-KR" altLang="en-US" sz="1400" b="1" dirty="0" smtClean="0"/>
                        <a:t>분 </a:t>
                      </a:r>
                      <a:r>
                        <a:rPr lang="en-US" altLang="ko-KR" sz="1400" b="1" dirty="0" smtClean="0"/>
                        <a:t>46</a:t>
                      </a:r>
                      <a:r>
                        <a:rPr lang="ko-KR" altLang="en-US" sz="1400" b="1" dirty="0" smtClean="0"/>
                        <a:t>초</a:t>
                      </a:r>
                      <a:endParaRPr lang="en-US" altLang="ko-KR" sz="1400" b="1" dirty="0" smtClean="0"/>
                    </a:p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(49.33%)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은엄폐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46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871406"/>
                  </a:ext>
                </a:extLst>
              </a:tr>
              <a:tr h="51187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총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비교전 시간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대기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4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45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12</a:t>
                      </a:r>
                      <a:r>
                        <a:rPr lang="ko-KR" altLang="en-US" sz="1400" b="1" dirty="0" smtClean="0"/>
                        <a:t>분 </a:t>
                      </a:r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초</a:t>
                      </a:r>
                      <a:endParaRPr lang="en-US" altLang="ko-KR" sz="1400" b="1" dirty="0" smtClean="0"/>
                    </a:p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(50.66%)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이동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4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22</a:t>
                      </a:r>
                      <a:r>
                        <a:rPr lang="ko-KR" altLang="en-US" sz="1100" b="0" dirty="0" smtClean="0"/>
                        <a:t>초</a:t>
                      </a:r>
                      <a:endParaRPr lang="en-US" altLang="ko-KR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05018"/>
                  </a:ext>
                </a:extLst>
              </a:tr>
              <a:tr h="511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보급</a:t>
                      </a:r>
                      <a:endParaRPr lang="en-US" altLang="ko-KR" sz="11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2</a:t>
                      </a:r>
                      <a:r>
                        <a:rPr lang="ko-KR" altLang="en-US" sz="1100" b="0" dirty="0" smtClean="0"/>
                        <a:t>분 </a:t>
                      </a:r>
                      <a:r>
                        <a:rPr lang="en-US" altLang="ko-KR" sz="1100" b="0" dirty="0" smtClean="0"/>
                        <a:t>58</a:t>
                      </a:r>
                      <a:r>
                        <a:rPr lang="ko-KR" altLang="en-US" sz="1100" b="0" dirty="0" smtClean="0"/>
                        <a:t>초</a:t>
                      </a:r>
                      <a:endParaRPr lang="en-US" altLang="ko-KR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4601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277767" y="1406137"/>
            <a:ext cx="1946328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평균 시간 데이터</a:t>
            </a:r>
            <a:endParaRPr lang="en-US" altLang="ko-KR" b="1" dirty="0" smtClean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083135" y="1406137"/>
            <a:ext cx="1946328" cy="4542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총 시간 데이터</a:t>
            </a:r>
            <a:endParaRPr lang="en-US" altLang="ko-KR" b="1" dirty="0" smtClean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47717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(OVERWATCH)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게임 분석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9845354" y="3020008"/>
            <a:ext cx="1964265" cy="2892829"/>
          </a:xfrm>
          <a:prstGeom prst="frame">
            <a:avLst>
              <a:gd name="adj1" fmla="val 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4031673" y="3050769"/>
            <a:ext cx="1964265" cy="2892829"/>
          </a:xfrm>
          <a:prstGeom prst="frame">
            <a:avLst>
              <a:gd name="adj1" fmla="val 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224095" y="6034254"/>
            <a:ext cx="4100511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/>
              <a:t>교전 시간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비교전 시간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1544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100511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Circus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유발 요인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Circus</a:t>
            </a:r>
            <a:r>
              <a:rPr lang="ko-KR" altLang="en-US" sz="1400" b="1" dirty="0"/>
              <a:t>가 더 잘 드러나는 </a:t>
            </a:r>
            <a:r>
              <a:rPr lang="en-US" altLang="ko-KR" sz="1400" b="1" dirty="0"/>
              <a:t>PUBG</a:t>
            </a:r>
            <a:endParaRPr lang="en-US" altLang="ko-KR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89565" y="1670726"/>
            <a:ext cx="2293441" cy="2101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Circus</a:t>
            </a:r>
            <a:endParaRPr lang="ko-KR" altLang="en-US" sz="4400" b="1" dirty="0"/>
          </a:p>
        </p:txBody>
      </p:sp>
      <p:cxnSp>
        <p:nvCxnSpPr>
          <p:cNvPr id="3" name="직선 화살표 연결선 2"/>
          <p:cNvCxnSpPr>
            <a:stCxn id="21" idx="2"/>
          </p:cNvCxnSpPr>
          <p:nvPr/>
        </p:nvCxnSpPr>
        <p:spPr>
          <a:xfrm flipH="1">
            <a:off x="4347556" y="3772265"/>
            <a:ext cx="1488730" cy="77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2"/>
          </p:cNvCxnSpPr>
          <p:nvPr/>
        </p:nvCxnSpPr>
        <p:spPr>
          <a:xfrm>
            <a:off x="5836286" y="3772265"/>
            <a:ext cx="1354223" cy="77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86237" y="4796660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긍정적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이고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희귀한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행운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701244" y="4668428"/>
            <a:ext cx="4100511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상황을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통제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할 수 있는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압도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적인 기술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/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전략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/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능력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Circus</a:t>
            </a:r>
            <a:r>
              <a:rPr lang="ko-KR" altLang="en-US" sz="1400" b="1" dirty="0"/>
              <a:t>가 더 잘 드러나는 </a:t>
            </a:r>
            <a:r>
              <a:rPr lang="en-US" altLang="ko-KR" sz="1400" b="1" dirty="0"/>
              <a:t>PUBG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PUBG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의 강점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5679" y="1325441"/>
            <a:ext cx="11228969" cy="489364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시간적 여유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교전 시간보다 비교전 </a:t>
            </a:r>
            <a:r>
              <a:rPr lang="ko-KR" altLang="en-US" sz="1600" b="1" dirty="0"/>
              <a:t>시간이 </a:t>
            </a:r>
            <a:r>
              <a:rPr lang="ko-KR" altLang="en-US" sz="1600" b="1" dirty="0" smtClean="0"/>
              <a:t>많아 한가로울 때 시청자와 소통하며 방송 템포를 잡기 수월함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무쌍</a:t>
            </a:r>
            <a:r>
              <a:rPr lang="en-US" altLang="ko-KR" sz="1600" b="1" dirty="0" smtClean="0"/>
              <a:t> – </a:t>
            </a:r>
            <a:r>
              <a:rPr lang="ko-KR" altLang="en-US" sz="1600" b="1" dirty="0" smtClean="0"/>
              <a:t>적을 죽이기까지 걸리는 시간이 매우 짧아 상황과 실력이 받쳐준다면 혼자서 다수를 상대할 수 있음</a:t>
            </a:r>
            <a:endParaRPr lang="ko-KR" altLang="en-US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공간적 자유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err="1" smtClean="0"/>
              <a:t>맵이</a:t>
            </a:r>
            <a:r>
              <a:rPr lang="ko-KR" altLang="en-US" sz="1600" b="1" dirty="0" smtClean="0"/>
              <a:t> 광활하고 </a:t>
            </a:r>
            <a:r>
              <a:rPr lang="ko-KR" altLang="en-US" sz="1600" b="1" dirty="0"/>
              <a:t>주요 </a:t>
            </a:r>
            <a:r>
              <a:rPr lang="ko-KR" altLang="en-US" sz="1600" b="1" dirty="0" err="1" smtClean="0"/>
              <a:t>스폿이</a:t>
            </a:r>
            <a:r>
              <a:rPr lang="ko-KR" altLang="en-US" sz="1600" b="1" dirty="0" smtClean="0"/>
              <a:t> 다수 존재해 원하는 지역으로 이동하며 플레이 </a:t>
            </a:r>
            <a:r>
              <a:rPr lang="ko-KR" altLang="en-US" sz="1600" b="1" dirty="0" err="1"/>
              <a:t>텐션을</a:t>
            </a:r>
            <a:r>
              <a:rPr lang="ko-KR" altLang="en-US" sz="1600" b="1" dirty="0"/>
              <a:t> 조절할 수 </a:t>
            </a:r>
            <a:r>
              <a:rPr lang="ko-KR" altLang="en-US" sz="1600" b="1" dirty="0" smtClean="0"/>
              <a:t>있음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3</a:t>
            </a:r>
            <a:r>
              <a:rPr lang="ko-KR" altLang="en-US" sz="1600" b="1" dirty="0" smtClean="0"/>
              <a:t>인칭 시점을 통해 더 넓은 전장과 음각의 시야를 볼 수 있어 시청자에게 상황을 전달하기 용이함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역할의 자유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err="1" smtClean="0"/>
              <a:t>팀파이트가</a:t>
            </a:r>
            <a:r>
              <a:rPr lang="ko-KR" altLang="en-US" sz="1600" b="1" dirty="0" smtClean="0"/>
              <a:t> 아닌 </a:t>
            </a:r>
            <a:r>
              <a:rPr lang="ko-KR" altLang="en-US" sz="1600" b="1" dirty="0" err="1" smtClean="0"/>
              <a:t>솔로이기</a:t>
            </a:r>
            <a:r>
              <a:rPr lang="ko-KR" altLang="en-US" sz="1600" b="1" dirty="0" smtClean="0"/>
              <a:t> 때문에 정해진 역할이나 책임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의무가 </a:t>
            </a:r>
            <a:r>
              <a:rPr lang="ko-KR" altLang="en-US" sz="1600" b="1" dirty="0" smtClean="0"/>
              <a:t>없어 자유롭게 플레이가 가능함</a:t>
            </a:r>
            <a:endParaRPr lang="ko-KR" altLang="en-US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랜덤성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자기장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레드존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보급품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아이템 </a:t>
            </a:r>
            <a:r>
              <a:rPr lang="ko-KR" altLang="en-US" sz="1600" b="1" dirty="0" err="1" smtClean="0"/>
              <a:t>스폰</a:t>
            </a:r>
            <a:r>
              <a:rPr lang="ko-KR" altLang="en-US" sz="1600" b="1" dirty="0" smtClean="0"/>
              <a:t> 등 랜덤 요소로 인해 극적이거나 </a:t>
            </a:r>
            <a:r>
              <a:rPr lang="ko-KR" altLang="en-US" sz="1600" b="1" dirty="0"/>
              <a:t>의외의 장면을 </a:t>
            </a:r>
            <a:r>
              <a:rPr lang="ko-KR" altLang="en-US" sz="1600" b="1" dirty="0" smtClean="0"/>
              <a:t>생산하기 쉬움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성장 요소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아이템 </a:t>
            </a:r>
            <a:r>
              <a:rPr lang="ko-KR" altLang="en-US" sz="1600" b="1" dirty="0" err="1" smtClean="0"/>
              <a:t>파밍과</a:t>
            </a:r>
            <a:r>
              <a:rPr lang="ko-KR" altLang="en-US" sz="1600" b="1" dirty="0" smtClean="0"/>
              <a:t> 전황 정보를 통해 적과의 격차를 벌릴 수 있고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성장 요소로서 플레이를 통제할 수 있음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1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PUBG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Circus</a:t>
            </a:r>
            <a:r>
              <a:rPr lang="ko-KR" altLang="en-US" sz="1400" b="1" dirty="0"/>
              <a:t>친화적 요소</a:t>
            </a:r>
            <a:endParaRPr lang="en-US" altLang="ko-KR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40124"/>
              </p:ext>
            </p:extLst>
          </p:nvPr>
        </p:nvGraphicFramePr>
        <p:xfrm>
          <a:off x="442452" y="1548399"/>
          <a:ext cx="11380122" cy="4619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3374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23509428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</a:tblGrid>
              <a:tr h="712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불균형</a:t>
                      </a:r>
                      <a:r>
                        <a:rPr lang="en-US" altLang="ko-KR" sz="2400" b="1" dirty="0" smtClean="0"/>
                        <a:t>(</a:t>
                      </a:r>
                      <a:r>
                        <a:rPr lang="ko-KR" altLang="en-US" sz="2400" b="1" dirty="0" smtClean="0"/>
                        <a:t>격차</a:t>
                      </a:r>
                      <a:r>
                        <a:rPr lang="en-US" altLang="ko-KR" sz="2400" b="1" dirty="0" smtClean="0"/>
                        <a:t>)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자유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연출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30259"/>
                  </a:ext>
                </a:extLst>
              </a:tr>
              <a:tr h="3906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무쌍</a:t>
                      </a:r>
                      <a:r>
                        <a:rPr lang="en-US" altLang="ko-KR" sz="1400" b="1" dirty="0" smtClean="0"/>
                        <a:t> – </a:t>
                      </a:r>
                      <a:r>
                        <a:rPr lang="ko-KR" altLang="en-US" sz="1400" b="1" dirty="0" smtClean="0"/>
                        <a:t>적을 죽이기까지 걸리는 시간이 매우 짧아 상황과 실력이 받쳐준다면 혼자서 다수를 상대할 수 있음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성장 요소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– </a:t>
                      </a:r>
                      <a:r>
                        <a:rPr lang="ko-KR" altLang="en-US" sz="1400" b="1" dirty="0" smtClean="0"/>
                        <a:t>아이템 </a:t>
                      </a:r>
                      <a:r>
                        <a:rPr lang="ko-KR" altLang="en-US" sz="1400" b="1" dirty="0" err="1" smtClean="0"/>
                        <a:t>파밍과</a:t>
                      </a:r>
                      <a:r>
                        <a:rPr lang="ko-KR" altLang="en-US" sz="1400" b="1" dirty="0" smtClean="0"/>
                        <a:t> 전황 정보를 통해 적과의 격차를 벌릴 수 있고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성장 요소로서 플레이를 통제할 수 있음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시간적 여유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– </a:t>
                      </a:r>
                      <a:r>
                        <a:rPr lang="ko-KR" altLang="en-US" sz="1400" b="1" dirty="0" smtClean="0"/>
                        <a:t>교전 시간보다 비교전 시간이 많아 방송을 진행하고 소통하기 수월함</a:t>
                      </a:r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공간적 자유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– </a:t>
                      </a:r>
                      <a:r>
                        <a:rPr lang="ko-KR" altLang="en-US" sz="1400" b="1" dirty="0" err="1" smtClean="0"/>
                        <a:t>맵이</a:t>
                      </a:r>
                      <a:r>
                        <a:rPr lang="ko-KR" altLang="en-US" sz="1400" b="1" dirty="0" smtClean="0"/>
                        <a:t> 광활하고 주요 </a:t>
                      </a:r>
                      <a:r>
                        <a:rPr lang="ko-KR" altLang="en-US" sz="1400" b="1" dirty="0" err="1" smtClean="0"/>
                        <a:t>스폿이</a:t>
                      </a:r>
                      <a:r>
                        <a:rPr lang="ko-KR" altLang="en-US" sz="1400" b="1" dirty="0" smtClean="0"/>
                        <a:t> 다수 존재해 원하는 지역으로 이동하며 플레이 </a:t>
                      </a:r>
                      <a:r>
                        <a:rPr lang="ko-KR" altLang="en-US" sz="1400" b="1" dirty="0" err="1" smtClean="0"/>
                        <a:t>텐션을</a:t>
                      </a:r>
                      <a:r>
                        <a:rPr lang="ko-KR" altLang="en-US" sz="1400" b="1" dirty="0" smtClean="0"/>
                        <a:t> 조절할 수 있음</a:t>
                      </a:r>
                      <a:endParaRPr lang="en-US" altLang="ko-KR" sz="1400" b="1" dirty="0" smtClean="0"/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역할의 자유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– </a:t>
                      </a:r>
                      <a:r>
                        <a:rPr lang="ko-KR" altLang="en-US" sz="1400" b="1" dirty="0" err="1" smtClean="0"/>
                        <a:t>팀파이트가</a:t>
                      </a:r>
                      <a:r>
                        <a:rPr lang="ko-KR" altLang="en-US" sz="1400" b="1" dirty="0" smtClean="0"/>
                        <a:t> 아닌 </a:t>
                      </a:r>
                      <a:r>
                        <a:rPr lang="ko-KR" altLang="en-US" sz="1400" b="1" dirty="0" err="1" smtClean="0"/>
                        <a:t>솔로이기</a:t>
                      </a:r>
                      <a:r>
                        <a:rPr lang="ko-KR" altLang="en-US" sz="1400" b="1" dirty="0" smtClean="0"/>
                        <a:t> 때문에 정해진 역할이나 책임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 의무가 없어 자유롭게 플레이가 가능함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시점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– 3</a:t>
                      </a:r>
                      <a:r>
                        <a:rPr lang="ko-KR" altLang="en-US" sz="1400" b="1" dirty="0" smtClean="0"/>
                        <a:t>인칭 시점을 통해 더 넓은 전장과 음각의 시야를 볼 수 있어 시청자에게 상황을 전달하기 용이함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랜덤성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– </a:t>
                      </a:r>
                      <a:r>
                        <a:rPr lang="ko-KR" altLang="en-US" sz="1400" b="1" dirty="0" smtClean="0"/>
                        <a:t>자기장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err="1" smtClean="0"/>
                        <a:t>레드존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보급품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아이템 </a:t>
                      </a:r>
                      <a:r>
                        <a:rPr lang="ko-KR" altLang="en-US" sz="1400" b="1" dirty="0" err="1" smtClean="0"/>
                        <a:t>스폰</a:t>
                      </a:r>
                      <a:r>
                        <a:rPr lang="ko-KR" altLang="en-US" sz="1400" b="1" dirty="0" smtClean="0"/>
                        <a:t> 등 랜덤 요소로 인해 극적이거나 의외의 장면을 생산하기 쉬움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삼원화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797</Words>
  <Application>Microsoft Office PowerPoint</Application>
  <PresentationFormat>와이드스크린</PresentationFormat>
  <Paragraphs>218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326</cp:revision>
  <dcterms:created xsi:type="dcterms:W3CDTF">2019-12-05T04:16:40Z</dcterms:created>
  <dcterms:modified xsi:type="dcterms:W3CDTF">2020-07-26T19:46:21Z</dcterms:modified>
</cp:coreProperties>
</file>