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541937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2489" y="2061984"/>
            <a:ext cx="6364406" cy="1354217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3200" b="1" dirty="0"/>
              <a:t>1</a:t>
            </a:r>
            <a:r>
              <a:rPr lang="ko-KR" altLang="en-US" sz="3200" b="1" dirty="0"/>
              <a:t>인 게임 방송 콘텐츠의 </a:t>
            </a:r>
            <a:endParaRPr lang="en-US" altLang="ko-KR" sz="3200" b="1" dirty="0" smtClean="0"/>
          </a:p>
          <a:p>
            <a:pPr algn="ctr" fontAlgn="base"/>
            <a:r>
              <a:rPr lang="ko-KR" altLang="en-US" sz="3200" b="1" dirty="0" smtClean="0"/>
              <a:t>게임 </a:t>
            </a:r>
            <a:r>
              <a:rPr lang="ko-KR" altLang="en-US" sz="3200" b="1" dirty="0" err="1"/>
              <a:t>리터러시</a:t>
            </a:r>
            <a:r>
              <a:rPr lang="ko-KR" altLang="en-US" sz="3200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literacy conversion of independent game streaming contents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538233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4824599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기획발표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791594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이택희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/>
              <a:t>1</a:t>
            </a:r>
            <a:r>
              <a:rPr lang="ko-KR" altLang="en-US" b="1" dirty="0"/>
              <a:t>인 게임 방송 콘텐츠의 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게임 </a:t>
            </a:r>
            <a:r>
              <a:rPr lang="ko-KR" altLang="en-US" b="1" dirty="0" err="1"/>
              <a:t>리터러시</a:t>
            </a:r>
            <a:r>
              <a:rPr lang="ko-KR" altLang="en-US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literacy conversion of independent game streaming contents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507276" y="2485316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주제 소개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89055" y="2485316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연구목적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097129" y="3052267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25497" y="2485316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연구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4015350" y="3052267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43718" y="2485316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준비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 rot="5400000">
            <a:off x="5933571" y="3052267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261939" y="2485316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차별성</a:t>
            </a:r>
            <a:endParaRPr lang="en-US" altLang="ko-KR" sz="23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7851792" y="3052267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184719" y="2485316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5400000">
            <a:off x="9774572" y="3052267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47161"/>
            <a:ext cx="139768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목차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4718" y="2079811"/>
            <a:ext cx="11155589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44546A">
                    <a:lumMod val="75000"/>
                  </a:srgbClr>
                </a:solidFill>
              </a:rPr>
              <a:t>게임학의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 두 </a:t>
            </a:r>
            <a:r>
              <a:rPr lang="ko-KR" altLang="en-US" sz="2000" dirty="0" err="1">
                <a:solidFill>
                  <a:srgbClr val="44546A">
                    <a:lumMod val="75000"/>
                  </a:srgbClr>
                </a:solidFill>
              </a:rPr>
              <a:t>리터러시인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000" dirty="0" err="1">
                <a:solidFill>
                  <a:srgbClr val="44546A">
                    <a:lumMod val="75000"/>
                  </a:srgbClr>
                </a:solidFill>
              </a:rPr>
              <a:t>루돌로지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Ludology, </a:t>
            </a:r>
            <a:r>
              <a:rPr lang="ko-KR" altLang="en-US" sz="2000" dirty="0" err="1" smtClean="0">
                <a:solidFill>
                  <a:srgbClr val="44546A">
                    <a:lumMod val="75000"/>
                  </a:srgbClr>
                </a:solidFill>
              </a:rPr>
              <a:t>놀이학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와 </a:t>
            </a:r>
            <a:r>
              <a:rPr lang="ko-KR" altLang="en-US" sz="2000" dirty="0" err="1">
                <a:solidFill>
                  <a:srgbClr val="44546A">
                    <a:lumMod val="75000"/>
                  </a:srgbClr>
                </a:solidFill>
              </a:rPr>
              <a:t>내러톨로지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Narratology, </a:t>
            </a:r>
            <a:r>
              <a:rPr lang="ko-KR" altLang="en-US" sz="2000" dirty="0" err="1" smtClean="0">
                <a:solidFill>
                  <a:srgbClr val="44546A">
                    <a:lumMod val="75000"/>
                  </a:srgbClr>
                </a:solidFill>
              </a:rPr>
              <a:t>서사학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분석</a:t>
            </a:r>
            <a:endParaRPr lang="en-US" altLang="ko-KR" sz="2000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인 게임 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방송 콘텐츠의 영상 환경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 대상 게임의 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특성을 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분석</a:t>
            </a:r>
            <a:endParaRPr lang="en-US" altLang="ko-KR" sz="2000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영상화 과정을 통한 루돌로지에서 </a:t>
            </a:r>
            <a:r>
              <a:rPr lang="ko-KR" altLang="en-US" sz="2000" dirty="0" err="1">
                <a:solidFill>
                  <a:srgbClr val="44546A">
                    <a:lumMod val="75000"/>
                  </a:srgbClr>
                </a:solidFill>
              </a:rPr>
              <a:t>내러톨로지로의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000" dirty="0" err="1">
                <a:solidFill>
                  <a:srgbClr val="44546A">
                    <a:lumMod val="75000"/>
                  </a:srgbClr>
                </a:solidFill>
              </a:rPr>
              <a:t>리터러시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전환을 연구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1705257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목적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/>
              <a:t>1</a:t>
            </a:r>
            <a:r>
              <a:rPr lang="ko-KR" altLang="en-US" b="1" dirty="0"/>
              <a:t>인 게임 방송 콘텐츠의 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게임 </a:t>
            </a:r>
            <a:r>
              <a:rPr lang="ko-KR" altLang="en-US" b="1" dirty="0" err="1"/>
              <a:t>리터러시</a:t>
            </a:r>
            <a:r>
              <a:rPr lang="ko-KR" altLang="en-US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literacy conversion of independent game streaming contents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/>
          <p:cNvSpPr/>
          <p:nvPr/>
        </p:nvSpPr>
        <p:spPr>
          <a:xfrm>
            <a:off x="555173" y="1698173"/>
            <a:ext cx="4020458" cy="4020458"/>
          </a:xfrm>
          <a:prstGeom prst="arc">
            <a:avLst>
              <a:gd name="adj1" fmla="val 14128453"/>
              <a:gd name="adj2" fmla="val 7711014"/>
            </a:avLst>
          </a:prstGeom>
          <a:ln>
            <a:solidFill>
              <a:srgbClr val="E0567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9199" y="2787257"/>
            <a:ext cx="40474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게임학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學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연구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온라인 스트리밍 서비스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934406" y="2235129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600203" y="1827881"/>
            <a:ext cx="814494" cy="814494"/>
          </a:xfrm>
          <a:prstGeom prst="ellipse">
            <a:avLst/>
          </a:prstGeom>
          <a:solidFill>
            <a:schemeClr val="bg1"/>
          </a:solid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52628" y="1537063"/>
            <a:ext cx="3736055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</a:rPr>
              <a:t>Ludology</a:t>
            </a:r>
            <a:endParaRPr lang="en-US" altLang="ko-KR" sz="20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Systematic set of rules essential for a video game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플레이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‘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위주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매커니즘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규칙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시뮬레이션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능동적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수용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유희적 측면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575631" y="3708403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241428" y="3301155"/>
            <a:ext cx="814494" cy="814494"/>
          </a:xfrm>
          <a:prstGeom prst="ellipse">
            <a:avLst/>
          </a:prstGeom>
          <a:solidFill>
            <a:schemeClr val="bg1"/>
          </a:solid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93854" y="3010337"/>
            <a:ext cx="3790323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</a:rPr>
              <a:t>Narratology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Video game as a story telling medium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텍스트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‘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위주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스토리텔링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캐릭터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미디어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수동적 수용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감정적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측면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34406" y="5161889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600203" y="4754641"/>
            <a:ext cx="814494" cy="814494"/>
          </a:xfrm>
          <a:prstGeom prst="ellipse">
            <a:avLst/>
          </a:prstGeom>
          <a:solidFill>
            <a:schemeClr val="bg1"/>
          </a:solid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52630" y="4463823"/>
            <a:ext cx="41849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</a:rPr>
              <a:t>Online Streaming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(1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 인터넷 게임 방송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플랫폼 </a:t>
            </a:r>
            <a:r>
              <a:rPr lang="ko-KR" altLang="en-US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스트리머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(Twitch, </a:t>
            </a:r>
            <a:r>
              <a:rPr lang="en-US" altLang="ko-KR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Afreeca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Youtube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등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게임 플레이와</a:t>
            </a:r>
            <a:endParaRPr lang="en-US" altLang="ko-KR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보는 게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즐기는 </a:t>
            </a: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시청자 간의 커넥션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47161"/>
            <a:ext cx="174682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주제 소개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/>
              <a:t>1</a:t>
            </a:r>
            <a:r>
              <a:rPr lang="ko-KR" altLang="en-US" b="1" dirty="0"/>
              <a:t>인 게임 방송 콘텐츠의 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게임 </a:t>
            </a:r>
            <a:r>
              <a:rPr lang="ko-KR" altLang="en-US" b="1" dirty="0" err="1"/>
              <a:t>리터러시</a:t>
            </a:r>
            <a:r>
              <a:rPr lang="ko-KR" altLang="en-US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literacy conversion of independent game streaming contents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47161"/>
            <a:ext cx="17883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요소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88944" y="1129339"/>
            <a:ext cx="142382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C00000"/>
                </a:solidFill>
              </a:rPr>
              <a:t>Ludology</a:t>
            </a:r>
            <a:endParaRPr lang="en-US" altLang="ko-KR" sz="2000" b="1" i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getting over it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2" y="1890892"/>
            <a:ext cx="3401194" cy="19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카운터스트라이크 글로벌 오펜시브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58" y="3088828"/>
            <a:ext cx="3401194" cy="19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라스트 오브 어스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77" y="1890892"/>
            <a:ext cx="3401194" cy="19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바이오쇼크 인피니트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79" y="3088828"/>
            <a:ext cx="3401194" cy="19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디트로이트 비컴 휴먼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79" y="4482825"/>
            <a:ext cx="3401192" cy="19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92498" y="1108240"/>
            <a:ext cx="1789589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0070C0"/>
                </a:solidFill>
              </a:rPr>
              <a:t>Narratology</a:t>
            </a:r>
            <a:endParaRPr lang="en-US" altLang="ko-KR" sz="2000" b="1" i="1" dirty="0">
              <a:solidFill>
                <a:srgbClr val="0070C0"/>
              </a:solidFill>
            </a:endParaRPr>
          </a:p>
        </p:txBody>
      </p:sp>
      <p:pic>
        <p:nvPicPr>
          <p:cNvPr id="1028" name="Picture 4" descr="마리오 카트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2" y="4482825"/>
            <a:ext cx="3401194" cy="19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7975" y="3797194"/>
            <a:ext cx="158893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Getting Over It (2017)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349095" y="2488664"/>
            <a:ext cx="18003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Counter Strike :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Global Offensive (2012)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77506" y="6049747"/>
            <a:ext cx="158893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Mario Kart (2011)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6200000" flipV="1">
            <a:off x="407787" y="3867598"/>
            <a:ext cx="160376" cy="114280"/>
          </a:xfrm>
          <a:prstGeom prst="bentConnector3">
            <a:avLst>
              <a:gd name="adj1" fmla="val 1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5400000">
            <a:off x="4198313" y="2846448"/>
            <a:ext cx="229684" cy="114280"/>
          </a:xfrm>
          <a:prstGeom prst="bentConnector3">
            <a:avLst>
              <a:gd name="adj1" fmla="val -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rot="10800000">
            <a:off x="3872528" y="5980129"/>
            <a:ext cx="180377" cy="139236"/>
          </a:xfrm>
          <a:prstGeom prst="bentConnector3">
            <a:avLst>
              <a:gd name="adj1" fmla="val -1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32513" y="870326"/>
            <a:ext cx="0" cy="564685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107719" y="1826407"/>
            <a:ext cx="180033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The Last Of Us (2013)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3" name="꺾인 연결선 52"/>
          <p:cNvCxnSpPr/>
          <p:nvPr/>
        </p:nvCxnSpPr>
        <p:spPr>
          <a:xfrm rot="10800000">
            <a:off x="9893397" y="1999531"/>
            <a:ext cx="238703" cy="6907"/>
          </a:xfrm>
          <a:prstGeom prst="bentConnector3">
            <a:avLst>
              <a:gd name="adj1" fmla="val 1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90123" y="3970318"/>
            <a:ext cx="180033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Bioshock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: Infinite (2013)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8" name="꺾인 연결선 57"/>
          <p:cNvCxnSpPr/>
          <p:nvPr/>
        </p:nvCxnSpPr>
        <p:spPr>
          <a:xfrm>
            <a:off x="8415621" y="4140516"/>
            <a:ext cx="217946" cy="2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829171" y="6053025"/>
            <a:ext cx="218574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Detroit : Become Human (2018)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2" name="꺾인 연결선 61"/>
          <p:cNvCxnSpPr/>
          <p:nvPr/>
        </p:nvCxnSpPr>
        <p:spPr>
          <a:xfrm rot="10800000">
            <a:off x="9922559" y="6014771"/>
            <a:ext cx="180377" cy="139236"/>
          </a:xfrm>
          <a:prstGeom prst="bentConnector3">
            <a:avLst>
              <a:gd name="adj1" fmla="val -1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/>
              <a:t>1</a:t>
            </a:r>
            <a:r>
              <a:rPr lang="ko-KR" altLang="en-US" b="1" dirty="0"/>
              <a:t>인 게임 방송 콘텐츠의 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게임 </a:t>
            </a:r>
            <a:r>
              <a:rPr lang="ko-KR" altLang="en-US" b="1" dirty="0" err="1"/>
              <a:t>리터러시</a:t>
            </a:r>
            <a:r>
              <a:rPr lang="ko-KR" altLang="en-US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literacy conversion of independent game streaming contents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5" y="1740484"/>
            <a:ext cx="9502596" cy="17121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5" y="1281120"/>
            <a:ext cx="400050" cy="4000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47161"/>
            <a:ext cx="17883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요소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89105" y="1273396"/>
            <a:ext cx="691104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75000"/>
                  </a:srgbClr>
                </a:solidFill>
              </a:rPr>
              <a:t>Twitch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5" y="4090627"/>
            <a:ext cx="5489345" cy="23567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55" y="3669363"/>
            <a:ext cx="1076325" cy="3619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665380" y="3642589"/>
            <a:ext cx="1046366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44546A">
                    <a:lumMod val="75000"/>
                  </a:srgbClr>
                </a:solidFill>
              </a:rPr>
              <a:t>Youtube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/>
              <a:t>1</a:t>
            </a:r>
            <a:r>
              <a:rPr lang="ko-KR" altLang="en-US" b="1" dirty="0"/>
              <a:t>인 게임 방송 콘텐츠의 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게임 </a:t>
            </a:r>
            <a:r>
              <a:rPr lang="ko-KR" altLang="en-US" b="1" dirty="0" err="1"/>
              <a:t>리터러시</a:t>
            </a:r>
            <a:r>
              <a:rPr lang="ko-KR" altLang="en-US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literacy conversion of independent game streaming contents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82843"/>
            <a:ext cx="1788384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준비 현황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31" y="3334816"/>
            <a:ext cx="3505200" cy="2114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92" y="5050376"/>
            <a:ext cx="4276725" cy="144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805" y="1281120"/>
            <a:ext cx="7048500" cy="1914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049" y="3526376"/>
            <a:ext cx="4086225" cy="22479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/>
              <a:t>1</a:t>
            </a:r>
            <a:r>
              <a:rPr lang="ko-KR" altLang="en-US" b="1" dirty="0"/>
              <a:t>인 게임 방송 콘텐츠의 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게임 </a:t>
            </a:r>
            <a:r>
              <a:rPr lang="ko-KR" altLang="en-US" b="1" dirty="0" err="1"/>
              <a:t>리터러시</a:t>
            </a:r>
            <a:r>
              <a:rPr lang="ko-KR" altLang="en-US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literacy conversion of independent game streaming contents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454828"/>
            <a:ext cx="3043607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타 논문과의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차별성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59261" y="2292672"/>
            <a:ext cx="1703194" cy="17031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방송의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시의성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4379691"/>
            <a:ext cx="362549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 방송은 명실상부한 문화 콘텐츠로서 각광받음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전세계 수십억 명의 시청자가 즐기고 있음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최신 트렌드에 맞는 주제를 연구해 시의 적절함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339233" y="2292672"/>
            <a:ext cx="1703194" cy="17031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80916" y="2292672"/>
            <a:ext cx="1703194" cy="17031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게임학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연구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87725" y="4379691"/>
            <a:ext cx="362549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예전부터 끊임없는 논쟁이 펼쳐졌던 </a:t>
            </a:r>
            <a:r>
              <a:rPr lang="ko-KR" altLang="en-US" sz="11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게임학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분야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게임을 이해하는 방식을 두가지 입장에서 연구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서로 다른 두 입장을 보완해 화합을 꾀할 수 있음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86394" y="4379691"/>
            <a:ext cx="360887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루돌로지와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내러톨로지의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전환에 대한 연구 미비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나아가 기존 미디어</a:t>
            </a:r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영화</a:t>
            </a:r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연극</a:t>
            </a:r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과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접점을 연구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게임학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분야의 새로운 시사점이 될 가능성</a:t>
            </a:r>
            <a:endParaRPr lang="en-US" altLang="ko-KR" sz="11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/>
              <a:t>1</a:t>
            </a:r>
            <a:r>
              <a:rPr lang="ko-KR" altLang="en-US" b="1" dirty="0"/>
              <a:t>인 게임 방송 콘텐츠의 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게임 </a:t>
            </a:r>
            <a:r>
              <a:rPr lang="ko-KR" altLang="en-US" b="1" dirty="0" err="1"/>
              <a:t>리터러시</a:t>
            </a:r>
            <a:r>
              <a:rPr lang="ko-KR" altLang="en-US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literacy conversion of independent game streaming contents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47161"/>
            <a:ext cx="151406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일정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69523"/>
              </p:ext>
            </p:extLst>
          </p:nvPr>
        </p:nvGraphicFramePr>
        <p:xfrm>
          <a:off x="589053" y="1794171"/>
          <a:ext cx="10800002" cy="33347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98089">
                  <a:extLst>
                    <a:ext uri="{9D8B030D-6E8A-4147-A177-3AD203B41FA5}">
                      <a16:colId xmlns:a16="http://schemas.microsoft.com/office/drawing/2014/main" val="2450948584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8582818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177000723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3886845468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2680087883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152496147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518112645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3403597045"/>
                    </a:ext>
                  </a:extLst>
                </a:gridCol>
                <a:gridCol w="1001220">
                  <a:extLst>
                    <a:ext uri="{9D8B030D-6E8A-4147-A177-3AD203B41FA5}">
                      <a16:colId xmlns:a16="http://schemas.microsoft.com/office/drawing/2014/main" val="73111119"/>
                    </a:ext>
                  </a:extLst>
                </a:gridCol>
              </a:tblGrid>
              <a:tr h="500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1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2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3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4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5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6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7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8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346801349"/>
                  </a:ext>
                </a:extLst>
              </a:tr>
              <a:tr h="5668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effectLst/>
                        </a:rPr>
                        <a:t>데이터 수집</a:t>
                      </a:r>
                      <a:r>
                        <a:rPr lang="en-US" altLang="ko-KR" sz="1600" kern="0" spc="-70" dirty="0">
                          <a:effectLst/>
                        </a:rPr>
                        <a:t>, </a:t>
                      </a:r>
                      <a:r>
                        <a:rPr lang="ko-KR" altLang="en-US" sz="1600" kern="0" spc="-70" dirty="0">
                          <a:effectLst/>
                        </a:rPr>
                        <a:t>연구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effectLst/>
                        </a:rPr>
                        <a:t>√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881612485"/>
                  </a:ext>
                </a:extLst>
              </a:tr>
              <a:tr h="5668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분석 모델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339715152"/>
                  </a:ext>
                </a:extLst>
              </a:tr>
              <a:tr h="5668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분석 및 결과 해석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158372733"/>
                  </a:ext>
                </a:extLst>
              </a:tr>
              <a:tr h="5668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논문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858662508"/>
                  </a:ext>
                </a:extLst>
              </a:tr>
              <a:tr h="5668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투고 및 피드백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00259676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/>
              <a:t>1</a:t>
            </a:r>
            <a:r>
              <a:rPr lang="ko-KR" altLang="en-US" b="1" dirty="0"/>
              <a:t>인 게임 방송 콘텐츠의 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게임 </a:t>
            </a:r>
            <a:r>
              <a:rPr lang="ko-KR" altLang="en-US" b="1" dirty="0" err="1"/>
              <a:t>리터러시</a:t>
            </a:r>
            <a:r>
              <a:rPr lang="ko-KR" altLang="en-US" b="1" dirty="0"/>
              <a:t> 전환에 대한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game literacy conversion of independent game streaming contents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511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한양신명조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38</cp:revision>
  <dcterms:created xsi:type="dcterms:W3CDTF">2019-12-05T04:16:40Z</dcterms:created>
  <dcterms:modified xsi:type="dcterms:W3CDTF">2019-12-10T18:04:10Z</dcterms:modified>
</cp:coreProperties>
</file>