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9" r:id="rId2"/>
    <p:sldId id="262" r:id="rId3"/>
    <p:sldId id="260" r:id="rId4"/>
    <p:sldId id="283" r:id="rId5"/>
    <p:sldId id="299" r:id="rId6"/>
    <p:sldId id="300" r:id="rId7"/>
    <p:sldId id="298" r:id="rId8"/>
    <p:sldId id="297" r:id="rId9"/>
    <p:sldId id="295" r:id="rId10"/>
    <p:sldId id="268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1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이택희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78838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계획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14339" y="1157809"/>
            <a:ext cx="3516115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이론 분석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결론 도출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기획 모델 제안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307352" y="2146970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3307352" y="3578885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307352" y="5010800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861059" y="3822824"/>
            <a:ext cx="933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 flipH="1">
            <a:off x="589055" y="3494250"/>
            <a:ext cx="1277510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 smtClean="0">
                <a:solidFill>
                  <a:schemeClr val="accent6">
                    <a:lumMod val="50000"/>
                  </a:schemeClr>
                </a:solidFill>
              </a:rPr>
              <a:t>현상황</a:t>
            </a:r>
            <a:endParaRPr lang="en-US" altLang="ko-KR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553" y="1418369"/>
            <a:ext cx="572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/>
              <a:t>남은 과제</a:t>
            </a:r>
            <a:endParaRPr lang="en-US" altLang="ko-KR" sz="2400" b="1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67553" y="2177144"/>
            <a:ext cx="5721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PC</a:t>
            </a:r>
            <a:r>
              <a:rPr lang="ko-KR" altLang="en-US" b="1" dirty="0" smtClean="0"/>
              <a:t>온라인 게임 방송에서의 </a:t>
            </a:r>
            <a:r>
              <a:rPr lang="ko-KR" altLang="en-US" b="1" dirty="0" smtClean="0"/>
              <a:t>테마 </a:t>
            </a:r>
            <a:r>
              <a:rPr lang="ko-KR" altLang="en-US" b="1" dirty="0" smtClean="0"/>
              <a:t>적용 연구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방송 진행 과정에서 </a:t>
            </a:r>
            <a:r>
              <a:rPr lang="ko-KR" altLang="en-US" sz="1400" dirty="0" smtClean="0"/>
              <a:t>테마가 </a:t>
            </a:r>
            <a:r>
              <a:rPr lang="ko-KR" altLang="en-US" sz="1400" dirty="0" smtClean="0"/>
              <a:t>등장하는 패턴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탄착군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분석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콘솔 게임 방송에서의 </a:t>
            </a:r>
            <a:r>
              <a:rPr lang="ko-KR" altLang="en-US" b="1" dirty="0" smtClean="0"/>
              <a:t>테마 </a:t>
            </a:r>
            <a:r>
              <a:rPr lang="ko-KR" altLang="en-US" b="1" dirty="0" smtClean="0"/>
              <a:t>적용 연구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방송 진행 과정에서 드러나는 </a:t>
            </a:r>
            <a:r>
              <a:rPr lang="ko-KR" altLang="en-US" sz="1400" dirty="0" smtClean="0"/>
              <a:t>테마의 </a:t>
            </a:r>
            <a:r>
              <a:rPr lang="ko-KR" altLang="en-US" sz="1400" dirty="0" smtClean="0"/>
              <a:t>이동 과정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흐름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분석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게임 방송에서의 흥미 곡선의 적용 연구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게임 방송의 전체 프로세스가 흥미 곡선의 모습을 따르는지 분석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곡선의 </a:t>
            </a:r>
            <a:r>
              <a:rPr lang="ko-KR" altLang="en-US" sz="1400" dirty="0" err="1" smtClean="0"/>
              <a:t>상향선과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하향선에</a:t>
            </a:r>
            <a:r>
              <a:rPr lang="ko-KR" altLang="en-US" sz="1400" dirty="0" smtClean="0"/>
              <a:t> 해당하는 방송 환경 분석</a:t>
            </a: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흥미 곡선에 </a:t>
            </a:r>
            <a:r>
              <a:rPr lang="ko-KR" altLang="en-US" b="1" dirty="0" smtClean="0"/>
              <a:t>테마 </a:t>
            </a:r>
            <a:r>
              <a:rPr lang="ko-KR" altLang="en-US" b="1" dirty="0" smtClean="0"/>
              <a:t>매핑하기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곡선의 구간별 특징 및 두드러지는 </a:t>
            </a:r>
            <a:r>
              <a:rPr lang="ko-KR" altLang="en-US" sz="1400" dirty="0" smtClean="0"/>
              <a:t>테마의 </a:t>
            </a:r>
            <a:r>
              <a:rPr lang="ko-KR" altLang="en-US" sz="1400" dirty="0" smtClean="0"/>
              <a:t>경향 파악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 속에서의 각 </a:t>
            </a:r>
            <a:r>
              <a:rPr lang="ko-KR" altLang="en-US" sz="1400" dirty="0" smtClean="0"/>
              <a:t>테마의 </a:t>
            </a:r>
            <a:r>
              <a:rPr lang="ko-KR" altLang="en-US" sz="1400" dirty="0" smtClean="0"/>
              <a:t>역할 분석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28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51406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일정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29541"/>
              </p:ext>
            </p:extLst>
          </p:nvPr>
        </p:nvGraphicFramePr>
        <p:xfrm>
          <a:off x="589053" y="1794169"/>
          <a:ext cx="10800002" cy="38192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98089">
                  <a:extLst>
                    <a:ext uri="{9D8B030D-6E8A-4147-A177-3AD203B41FA5}">
                      <a16:colId xmlns:a16="http://schemas.microsoft.com/office/drawing/2014/main" val="2450948584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8582818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17700072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3886845468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268008788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152496147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518112645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3403597045"/>
                    </a:ext>
                  </a:extLst>
                </a:gridCol>
                <a:gridCol w="1001220">
                  <a:extLst>
                    <a:ext uri="{9D8B030D-6E8A-4147-A177-3AD203B41FA5}">
                      <a16:colId xmlns:a16="http://schemas.microsoft.com/office/drawing/2014/main" val="73111119"/>
                    </a:ext>
                  </a:extLst>
                </a:gridCol>
              </a:tblGrid>
              <a:tr h="546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1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2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3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4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5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6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7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8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346801349"/>
                  </a:ext>
                </a:extLst>
              </a:tr>
              <a:tr h="7960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자료 수집</a:t>
                      </a:r>
                      <a:r>
                        <a:rPr lang="en-US" altLang="ko-KR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분석 모델 설계</a:t>
                      </a:r>
                      <a:r>
                        <a:rPr lang="en-US" altLang="ko-KR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분석 대상 선정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881612485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대상 게임 및 방송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339715152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분석 </a:t>
                      </a:r>
                      <a:r>
                        <a:rPr lang="ko-KR" altLang="en-US" sz="1600" kern="0" spc="0" dirty="0">
                          <a:effectLst/>
                        </a:rPr>
                        <a:t>및 결과 </a:t>
                      </a:r>
                      <a:r>
                        <a:rPr lang="ko-KR" altLang="en-US" sz="1600" kern="0" spc="0" dirty="0" smtClean="0">
                          <a:effectLst/>
                        </a:rPr>
                        <a:t>해석</a:t>
                      </a:r>
                      <a:r>
                        <a:rPr lang="en-US" altLang="ko-KR" sz="1600" kern="0" spc="0" dirty="0" smtClean="0">
                          <a:effectLst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</a:rPr>
                        <a:t>정리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158372733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논문 </a:t>
                      </a:r>
                      <a:r>
                        <a:rPr lang="ko-KR" altLang="en-US" sz="1600" kern="0" spc="0" dirty="0">
                          <a:effectLst/>
                        </a:rPr>
                        <a:t>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858662508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피드백 및 투고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00259676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14481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연구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719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논문개요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704334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23632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핵심</a:t>
            </a:r>
            <a:endParaRPr lang="en-US" altLang="ko-KR" sz="2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요소</a:t>
            </a:r>
            <a:endParaRPr lang="en-US" altLang="ko-KR" sz="2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82617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32051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향후 계획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>
            <a:off x="691036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3976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목차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40470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899455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논문 개요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2303" y="1359570"/>
            <a:ext cx="10940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본 연구의 목적은 게임과 방송 영상을 분석해 분위기를 고조시키고 재미를 유발하는 게임 디자인 요소들을 밝히고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이를 구조화하여 게임 기획 단계에서 적용할 수 있는 모델을 도출해 </a:t>
            </a:r>
            <a:r>
              <a:rPr lang="ko-KR" altLang="en-US" sz="1600" dirty="0"/>
              <a:t>방송친화적 </a:t>
            </a:r>
            <a:r>
              <a:rPr lang="ko-KR" altLang="en-US" sz="1600" dirty="0" smtClean="0"/>
              <a:t>게임 개발에 기여하는데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98269" y="2359943"/>
            <a:ext cx="107815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요약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예시</a:t>
            </a:r>
            <a:r>
              <a:rPr lang="en-US" altLang="ko-KR" sz="2000" b="1" dirty="0" smtClean="0"/>
              <a:t>)=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인터넷 게임 방송은 온라인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서비스의 주축 중 하나로서 수많은 시청자를 유입하며 영향력을 끼치고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기존의 연구는 방송인의 발화 형식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시청 동기 등을 분석하는 데에 그치며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게임의 구조를 밝히고 이를 방송과 연관 짓는 시도까지 나아가진 못했다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본 연구는 방송에서 시청자의 흥미를 유발하는 게임 디자인적 요소를 분석하고 이를 구조화해 차후 게임 개발 단계에서 활용할 수 있는 기획 모델을 설계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제안하고자 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이를 위해 방송 </a:t>
            </a:r>
            <a:r>
              <a:rPr lang="ko-KR" altLang="en-US" sz="1600" dirty="0"/>
              <a:t>영상 속 </a:t>
            </a: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행동과 </a:t>
            </a:r>
            <a:r>
              <a:rPr lang="ko-KR" altLang="en-US" sz="1600" dirty="0" err="1" smtClean="0"/>
              <a:t>멘트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시청자 </a:t>
            </a:r>
            <a:r>
              <a:rPr lang="ko-KR" altLang="en-US" sz="1600" dirty="0" smtClean="0"/>
              <a:t>채팅 반응을 기반으로 게임의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공간적</a:t>
            </a:r>
            <a:r>
              <a:rPr lang="en-US" altLang="ko-KR" sz="1600" dirty="0"/>
              <a:t>, </a:t>
            </a:r>
            <a:r>
              <a:rPr lang="ko-KR" altLang="en-US" sz="1600" dirty="0"/>
              <a:t>컨텐츠</a:t>
            </a:r>
            <a:r>
              <a:rPr lang="en-US" altLang="ko-KR" sz="1600" dirty="0"/>
              <a:t>/</a:t>
            </a:r>
            <a:r>
              <a:rPr lang="ko-KR" altLang="en-US" sz="1600" dirty="0"/>
              <a:t>시스템 </a:t>
            </a:r>
            <a:r>
              <a:rPr lang="ko-KR" altLang="en-US" sz="1600" dirty="0" smtClean="0"/>
              <a:t>요소를 분석해보았다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결과 방송의 재미를 이끌어내는 </a:t>
            </a:r>
            <a:r>
              <a:rPr lang="en-US" altLang="ko-KR" sz="1600" dirty="0"/>
              <a:t>Novice, Expert, Slapstick, </a:t>
            </a:r>
            <a:r>
              <a:rPr lang="en-US" altLang="ko-KR" sz="1600" dirty="0" smtClean="0"/>
              <a:t>Circus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흥미 유발 </a:t>
            </a:r>
            <a:r>
              <a:rPr lang="ko-KR" altLang="en-US" sz="1600" dirty="0" smtClean="0"/>
              <a:t>테마를 </a:t>
            </a:r>
            <a:r>
              <a:rPr lang="ko-KR" altLang="en-US" sz="1600" dirty="0" smtClean="0"/>
              <a:t>도출해낼 수 있었다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방송의 진행이 전통적 </a:t>
            </a:r>
            <a:r>
              <a:rPr lang="ko-KR" altLang="en-US" sz="1600" dirty="0" err="1" smtClean="0"/>
              <a:t>스토리텔링</a:t>
            </a:r>
            <a:r>
              <a:rPr lang="ko-KR" altLang="en-US" sz="1600" dirty="0" smtClean="0"/>
              <a:t> 방식인 기승전결과 유사한 흥미 곡선의 흐름을 따르는 모습을 발견할 수 있었다</a:t>
            </a:r>
            <a:r>
              <a:rPr lang="en-US" altLang="ko-KR" sz="1600" dirty="0" smtClean="0"/>
              <a:t>.		      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9" name="Picture 2" descr="dead by dayligh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84" y="1563356"/>
            <a:ext cx="4911251" cy="27628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89915" y="1659212"/>
            <a:ext cx="45175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게임명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Dead By Daylight</a:t>
            </a:r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출시일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2016</a:t>
            </a:r>
            <a:r>
              <a:rPr lang="ko-KR" altLang="en-US" sz="1600" dirty="0" smtClean="0"/>
              <a:t>년 </a:t>
            </a:r>
            <a:r>
              <a:rPr lang="en-US" altLang="ko-KR" sz="1600" dirty="0"/>
              <a:t>6</a:t>
            </a:r>
            <a:r>
              <a:rPr lang="ko-KR" altLang="en-US" sz="1600" dirty="0" smtClean="0"/>
              <a:t>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장르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서바이벌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호러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b="1" dirty="0" smtClean="0"/>
              <a:t>인원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생존자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살인마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b="1" dirty="0" smtClean="0"/>
              <a:t>특징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공포 요소가 가미된 술래잡기 형식의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서바이벌</a:t>
            </a:r>
            <a:r>
              <a:rPr lang="ko-KR" altLang="en-US" sz="1600" dirty="0" smtClean="0"/>
              <a:t> 게임</a:t>
            </a:r>
            <a:endParaRPr lang="en-US" altLang="ko-KR" sz="1600" dirty="0" smtClean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41" y="4506479"/>
            <a:ext cx="6735688" cy="19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대상 선정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2396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5400000">
            <a:off x="824512" y="2782711"/>
            <a:ext cx="2036621" cy="5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영상 분석</a:t>
            </a:r>
            <a:endParaRPr lang="en-US" altLang="ko-KR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5" y="4187355"/>
            <a:ext cx="6764252" cy="2327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58" y="1509442"/>
            <a:ext cx="3639532" cy="2441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2952870" y="2231309"/>
            <a:ext cx="2036621" cy="5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5" y="1408101"/>
            <a:ext cx="3896932" cy="21897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387" y="1509443"/>
            <a:ext cx="3251971" cy="244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325" y="4187355"/>
            <a:ext cx="4228305" cy="2327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4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재미 분석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97" y="1414112"/>
            <a:ext cx="4309744" cy="2430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44" y="4023639"/>
            <a:ext cx="4317457" cy="2425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43" y="4028358"/>
            <a:ext cx="4309744" cy="2425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44" y="1414112"/>
            <a:ext cx="4314510" cy="2425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9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36337"/>
            <a:ext cx="170525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데이터 가공</a:t>
            </a:r>
            <a:endParaRPr lang="en-US" altLang="ko-KR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7" y="3989065"/>
            <a:ext cx="5086030" cy="2579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64" y="3987574"/>
            <a:ext cx="3949549" cy="2582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24" y="1457523"/>
            <a:ext cx="5715490" cy="23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760" y="1457523"/>
            <a:ext cx="2894025" cy="2349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0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핵심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7129" y="2102103"/>
            <a:ext cx="5982360" cy="4120420"/>
            <a:chOff x="589055" y="1486180"/>
            <a:chExt cx="6580596" cy="45324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869715" y="2240128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Novice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607665" y="2240128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Slap</a:t>
              </a:r>
            </a:p>
            <a:p>
              <a:pPr algn="ctr"/>
              <a:r>
                <a:rPr lang="en-US" altLang="ko-KR" sz="1600" b="1" dirty="0" smtClean="0"/>
                <a:t>Stick</a:t>
              </a:r>
              <a:endParaRPr lang="ko-KR" altLang="en-US" sz="16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869715" y="3838154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Expert</a:t>
              </a:r>
              <a:endParaRPr lang="ko-KR" altLang="en-US" sz="16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07665" y="3838154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Circus</a:t>
              </a:r>
              <a:endParaRPr lang="ko-KR" alt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6490" y="1486180"/>
              <a:ext cx="18557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실패</a:t>
              </a:r>
              <a:endParaRPr lang="en-US" altLang="ko-KR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055" y="3556998"/>
              <a:ext cx="8056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진지</a:t>
              </a:r>
              <a:endParaRPr lang="en-US" altLang="ko-KR" sz="1400" b="1" dirty="0" smtClean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474353" y="1938102"/>
              <a:ext cx="0" cy="357634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1394683" y="3717917"/>
              <a:ext cx="41267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46490" y="5568025"/>
              <a:ext cx="18557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성공</a:t>
              </a:r>
              <a:endParaRPr lang="en-US" altLang="ko-KR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79524" y="1647099"/>
              <a:ext cx="192271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C00000"/>
                  </a:solidFill>
                </a:rPr>
                <a:t>Performance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8954" y="3161113"/>
              <a:ext cx="230069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00B050"/>
                  </a:solidFill>
                </a:rPr>
                <a:t>Entertainment</a:t>
              </a:r>
              <a:endParaRPr lang="en-US" altLang="ko-KR" sz="14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1383" y="3536800"/>
              <a:ext cx="8056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유쾌</a:t>
              </a:r>
              <a:endParaRPr lang="en-US" altLang="ko-KR" sz="1400" b="1" dirty="0" smtClean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89225" y="1157809"/>
            <a:ext cx="399965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게임방송 흥미 유발 </a:t>
            </a:r>
            <a:r>
              <a:rPr lang="ko-KR" altLang="en-US" sz="2400" b="1" i="1" dirty="0" smtClean="0"/>
              <a:t>테마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538" y="2277502"/>
            <a:ext cx="57215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Novice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Low Performance, Low Entertainment</a:t>
            </a:r>
            <a:br>
              <a:rPr lang="en-US" altLang="ko-KR" sz="1400" dirty="0" smtClean="0"/>
            </a:br>
            <a:r>
              <a:rPr lang="en-US" altLang="ko-KR" sz="1400" dirty="0" smtClean="0"/>
              <a:t>	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어리숙한 모습을 보며 귀여움을 느낌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</a:t>
            </a:r>
            <a:r>
              <a:rPr lang="ko-KR" altLang="en-US" sz="1400" dirty="0" smtClean="0"/>
              <a:t>휘발성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쉽게 질림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답답함 유발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b="1" dirty="0" smtClean="0"/>
              <a:t>Slapstick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Low </a:t>
            </a:r>
            <a:r>
              <a:rPr lang="en-US" altLang="ko-KR" sz="1400" dirty="0" smtClean="0"/>
              <a:t>Performance, High Entertainment</a:t>
            </a:r>
            <a:br>
              <a:rPr lang="en-US" altLang="ko-KR" sz="1400" dirty="0" smtClean="0"/>
            </a:br>
            <a:r>
              <a:rPr lang="en-US" altLang="ko-KR" sz="1400" dirty="0"/>
              <a:t>	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타인의 불운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고통을 탓하고 놀리며 즐김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   </a:t>
            </a:r>
            <a:r>
              <a:rPr lang="ko-KR" altLang="en-US" sz="1400" dirty="0" smtClean="0"/>
              <a:t>감정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상황의 극적인 변화가 잘 드러남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b="1" dirty="0" smtClean="0"/>
              <a:t>Expert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High Performance, Low Entertainment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게임 규칙을 잘 이해하고 숙련된 모습을 보여줌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</a:t>
            </a:r>
            <a:r>
              <a:rPr lang="ko-KR" altLang="en-US" sz="1400" dirty="0" smtClean="0"/>
              <a:t>보는 이의 감탄을 자아내며 몰입하게 만듦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b="1" dirty="0" smtClean="0"/>
              <a:t>Circus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High Performance, High Entertainment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높은 실력을 토대로 </a:t>
            </a:r>
            <a:r>
              <a:rPr lang="ko-KR" altLang="en-US" sz="1400" dirty="0" err="1" smtClean="0"/>
              <a:t>탈규칙적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일탈적 행위를 뽐냄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적에게 굴욕을 주거나 힘들고 창의적인 플레이를 통해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웃음과 감탄으로 시청자를 사로잡음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31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핵심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9856" y="1934910"/>
            <a:ext cx="7253645" cy="4398708"/>
            <a:chOff x="5195975" y="1998078"/>
            <a:chExt cx="6594223" cy="3998824"/>
          </a:xfrm>
        </p:grpSpPr>
        <p:pic>
          <p:nvPicPr>
            <p:cNvPr id="24" name="Picture 4" descr="What cows and classical music teach about making products in a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87" y="1998078"/>
              <a:ext cx="5713211" cy="354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8647891" y="5546286"/>
              <a:ext cx="1013495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시간</a:t>
              </a:r>
              <a:endParaRPr lang="en-US" altLang="ko-KR" sz="1400" b="1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5975" y="3779409"/>
              <a:ext cx="1013495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흥미</a:t>
              </a:r>
              <a:endParaRPr lang="en-US" altLang="ko-KR" sz="1400" b="1" dirty="0" smtClean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07772" y="1157809"/>
            <a:ext cx="399965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게임방송 흥미 </a:t>
            </a:r>
            <a:r>
              <a:rPr lang="ko-KR" altLang="en-US" sz="2400" b="1" i="1" dirty="0" smtClean="0"/>
              <a:t>곡선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09314" y="1934910"/>
            <a:ext cx="2564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 : </a:t>
            </a:r>
            <a:r>
              <a:rPr lang="ko-KR" altLang="en-US" sz="2000" dirty="0" err="1" smtClean="0"/>
              <a:t>후크</a:t>
            </a:r>
            <a:r>
              <a:rPr lang="en-US" altLang="ko-KR" sz="2000" dirty="0" smtClean="0"/>
              <a:t>(Hook)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c, e : </a:t>
            </a:r>
            <a:r>
              <a:rPr lang="ko-KR" altLang="en-US" sz="2000" dirty="0" smtClean="0"/>
              <a:t>임시 고점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d, f : </a:t>
            </a:r>
            <a:r>
              <a:rPr lang="ko-KR" altLang="en-US" sz="2000" dirty="0" smtClean="0"/>
              <a:t>저점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 : </a:t>
            </a:r>
            <a:r>
              <a:rPr lang="ko-KR" altLang="en-US" sz="2000" dirty="0" smtClean="0"/>
              <a:t>클라이맥스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h : </a:t>
            </a:r>
            <a:r>
              <a:rPr lang="ko-KR" altLang="en-US" sz="2000" dirty="0" smtClean="0"/>
              <a:t>결말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08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457</Words>
  <Application>Microsoft Office PowerPoint</Application>
  <PresentationFormat>와이드스크린</PresentationFormat>
  <Paragraphs>142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한양신명조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174</cp:revision>
  <dcterms:created xsi:type="dcterms:W3CDTF">2019-12-05T04:16:40Z</dcterms:created>
  <dcterms:modified xsi:type="dcterms:W3CDTF">2020-08-30T15:44:16Z</dcterms:modified>
</cp:coreProperties>
</file>