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embeddings/Microsoft_Excel_____222.xlsx" ContentType="application/haansoftxlsx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embeddings/Microsoft_Excel_____333.xlsx" ContentType="application/haansoftxlsx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embeddings/Microsoft_Excel_____444.xlsx" ContentType="application/haansoftxlsx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embeddings/Microsoft_Excel_____666.xlsx" ContentType="application/haansoftxlsx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embeddings/Microsoft_Excel_____777.xlsx" ContentType="application/haansoftxlsx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embeddings/Microsoft_Excel_____888.xlsx" ContentType="application/haansoftxlsx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embeddings/Microsoft_Excel_____999.xlsx" ContentType="application/haansoftxlsx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embeddings/Microsoft_Excel_____101010.xlsx" ContentType="application/haansoftxlsx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9" r:id="rId2"/>
    <p:sldId id="308" r:id="rId3"/>
    <p:sldId id="322" r:id="rId4"/>
    <p:sldId id="323" r:id="rId5"/>
    <p:sldId id="324" r:id="rId6"/>
    <p:sldId id="335" r:id="rId7"/>
    <p:sldId id="325" r:id="rId8"/>
    <p:sldId id="326" r:id="rId9"/>
    <p:sldId id="327" r:id="rId10"/>
    <p:sldId id="328" r:id="rId11"/>
    <p:sldId id="329" r:id="rId12"/>
    <p:sldId id="330" r:id="rId13"/>
    <p:sldId id="332" r:id="rId14"/>
    <p:sldId id="331" r:id="rId15"/>
    <p:sldId id="336" r:id="rId16"/>
    <p:sldId id="337" r:id="rId17"/>
    <p:sldId id="338" r:id="rId18"/>
    <p:sldId id="342" r:id="rId19"/>
    <p:sldId id="343" r:id="rId20"/>
    <p:sldId id="317" r:id="rId21"/>
    <p:sldId id="318" r:id="rId22"/>
    <p:sldId id="319" r:id="rId23"/>
    <p:sldId id="320" r:id="rId24"/>
    <p:sldId id="321" r:id="rId25"/>
    <p:sldId id="339" r:id="rId26"/>
    <p:sldId id="340" r:id="rId27"/>
    <p:sldId id="341" r:id="rId28"/>
    <p:sldId id="344" r:id="rId29"/>
    <p:sldId id="334" r:id="rId30"/>
    <p:sldId id="345" r:id="rId31"/>
    <p:sldId id="346" r:id="rId32"/>
    <p:sldId id="349" r:id="rId33"/>
    <p:sldId id="348" r:id="rId34"/>
    <p:sldId id="34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A"/>
    <a:srgbClr val="B762CE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10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6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7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8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9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31-452D-B1FD-CF1F21AD5F5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A15-4291-A251-CD3857ACFEB1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15-4291-A251-CD3857ACFE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31-452D-B1FD-CF1F21AD5F53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531-452D-B1FD-CF1F21AD5F53}"/>
                </c:ext>
              </c:extLst>
            </c:dLbl>
            <c:dLbl>
              <c:idx val="1"/>
              <c:layout>
                <c:manualLayout>
                  <c:x val="-0.13769801848732999"/>
                  <c:y val="0.1876725036513318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8578"/>
                        <a:gd name="adj2" fmla="val 2042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2-3A15-4291-A251-CD3857ACFEB1}"/>
                </c:ext>
              </c:extLst>
            </c:dLbl>
            <c:dLbl>
              <c:idx val="2"/>
              <c:layout>
                <c:manualLayout>
                  <c:x val="-0.11774178392394891"/>
                  <c:y val="-0.1932746679394314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431"/>
                        <a:gd name="adj2" fmla="val -1250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3A15-4291-A251-CD3857ACFEB1}"/>
                </c:ext>
              </c:extLst>
            </c:dLbl>
            <c:dLbl>
              <c:idx val="3"/>
              <c:layout>
                <c:manualLayout>
                  <c:x val="0.2035535925464878"/>
                  <c:y val="6.1623807169094054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4738"/>
                        <a:gd name="adj2" fmla="val 1399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4531-452D-B1FD-CF1F21AD5F5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9</c:v>
                </c:pt>
                <c:pt idx="2">
                  <c:v>11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4368488885634442"/>
                  <c:y val="0.1344519429143870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0489"/>
                        <a:gd name="adj2" fmla="val 2365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18758860489578288"/>
                  <c:y val="-0.1876725036513318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1550"/>
                        <a:gd name="adj2" fmla="val -905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413236</c:v>
                </c:pt>
                <c:pt idx="3">
                  <c:v>894714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6.9846820971834131E-2"/>
                  <c:y val="0.1120432857619891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7962"/>
                        <a:gd name="adj2" fmla="val 2718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396936419436681"/>
                  <c:y val="-0.19047358579538171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1004"/>
                        <a:gd name="adj2" fmla="val -3280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7761048761409234"/>
                  <c:y val="0.11484436790603886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5219"/>
                        <a:gd name="adj2" fmla="val 2237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9.7785549360567603E-2"/>
                  <c:y val="0.1736670929310832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5839"/>
                        <a:gd name="adj2" fmla="val 2678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4767613576902072"/>
                  <c:y val="-0.1680649286429838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1034"/>
                        <a:gd name="adj2" fmla="val -888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18958422835212099"/>
                  <c:y val="6.1623807169094054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4105"/>
                        <a:gd name="adj2" fmla="val 2090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232231</c:v>
                </c:pt>
                <c:pt idx="2">
                  <c:v>755760</c:v>
                </c:pt>
                <c:pt idx="3">
                  <c:v>729688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layout>
                <c:manualLayout>
                  <c:x val="-0.10776366664225832"/>
                  <c:y val="0.1904735857953816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8618"/>
                        <a:gd name="adj2" fmla="val 36081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0.16563674687606361"/>
                  <c:y val="-0.1064411214738898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0264"/>
                        <a:gd name="adj2" fmla="val -1653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0.2135317098281784"/>
                  <c:y val="-3.6414067872646588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8189"/>
                        <a:gd name="adj2" fmla="val -1049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layout>
                <c:manualLayout>
                  <c:x val="-8.5811808622538982E-2"/>
                  <c:y val="0.15686060006678484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3915"/>
                        <a:gd name="adj2" fmla="val 2081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8758860489578297"/>
                  <c:y val="-3.0811903584546975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0209"/>
                        <a:gd name="adj2" fmla="val -230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0.21951858019719275"/>
                  <c:y val="-9.8037875041740538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9275"/>
                        <a:gd name="adj2" fmla="val -1090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65674</c:v>
                </c:pt>
                <c:pt idx="1">
                  <c:v>151302</c:v>
                </c:pt>
                <c:pt idx="2">
                  <c:v>312606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0.10576804318592013"/>
                  <c:y val="0.1904735857953816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7239"/>
                        <a:gd name="adj2" fmla="val 3932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0576804318592006"/>
                  <c:y val="-0.2633017215406746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1017"/>
                        <a:gd name="adj2" fmla="val -3348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6563674687606361"/>
                  <c:y val="0.1288497786262875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8819"/>
                        <a:gd name="adj2" fmla="val 1782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1175491355493455"/>
                  <c:y val="0.1960757500834810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6464"/>
                        <a:gd name="adj2" fmla="val 390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3570239503099188"/>
                  <c:y val="-0.2044789965156303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0876"/>
                        <a:gd name="adj2" fmla="val -2431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18958422835212099"/>
                  <c:y val="5.3220560736944915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5748"/>
                        <a:gd name="adj2" fmla="val 1854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94691</c:v>
                </c:pt>
                <c:pt idx="2">
                  <c:v>211308</c:v>
                </c:pt>
                <c:pt idx="3">
                  <c:v>223511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0.17561486415775426"/>
                  <c:y val="0.11484436790603891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2115"/>
                        <a:gd name="adj2" fmla="val 236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5.9868703690143478E-3"/>
                  <c:y val="-0.21008116080372971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1223"/>
                        <a:gd name="adj2" fmla="val -3450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6164549996338734"/>
                  <c:y val="0.1344519429143870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7137"/>
                        <a:gd name="adj2" fmla="val 236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7361924070141607"/>
                  <c:y val="9.8037875041740538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9872"/>
                        <a:gd name="adj2" fmla="val 2271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1.9956234563381159E-3"/>
                  <c:y val="-0.1932746679394313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303"/>
                        <a:gd name="adj2" fmla="val -677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16364112341972545"/>
                  <c:y val="0.11764545005008858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7394"/>
                        <a:gd name="adj2" fmla="val 1784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912804</c:v>
                </c:pt>
                <c:pt idx="2">
                  <c:v>827706</c:v>
                </c:pt>
                <c:pt idx="3">
                  <c:v>918354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0.1017767962732439"/>
                  <c:y val="0.1792692572191826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2115"/>
                        <a:gd name="adj2" fmla="val 236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6364112341972556"/>
                  <c:y val="-0.1204465321941383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1223"/>
                        <a:gd name="adj2" fmla="val -3450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21752295674085462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7137"/>
                        <a:gd name="adj2" fmla="val 236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90-4958-B1FF-8494FACA551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90-4958-B1FF-8494FACA5513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90-4958-B1FF-8494FACA55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90-4958-B1FF-8494FACA5513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90-4958-B1FF-8494FACA5513}"/>
                </c:ext>
              </c:extLst>
            </c:dLbl>
            <c:dLbl>
              <c:idx val="1"/>
              <c:layout>
                <c:manualLayout>
                  <c:x val="-0.13171114811831572"/>
                  <c:y val="0.17086601078703351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9877"/>
                        <a:gd name="adj2" fmla="val 2524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9190-4958-B1FF-8494FACA5513}"/>
                </c:ext>
              </c:extLst>
            </c:dLbl>
            <c:dLbl>
              <c:idx val="2"/>
              <c:layout>
                <c:manualLayout>
                  <c:x val="-0.12372865429296326"/>
                  <c:y val="-0.1848714215072822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7929"/>
                        <a:gd name="adj2" fmla="val -288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9190-4958-B1FF-8494FACA5513}"/>
                </c:ext>
              </c:extLst>
            </c:dLbl>
            <c:dLbl>
              <c:idx val="3"/>
              <c:layout>
                <c:manualLayout>
                  <c:x val="0.19956234563381159"/>
                  <c:y val="2.5209739296447514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3049"/>
                        <a:gd name="adj2" fmla="val 1393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9190-4958-B1FF-8494FACA551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 formatCode="General">
                  <c:v>0</c:v>
                </c:pt>
                <c:pt idx="1">
                  <c:v>750258</c:v>
                </c:pt>
                <c:pt idx="2">
                  <c:v>868626</c:v>
                </c:pt>
                <c:pt idx="3">
                  <c:v>1507458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90-4958-B1FF-8494FACA5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2971552466197753"/>
                  <c:y val="0.18487142150728214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9872"/>
                        <a:gd name="adj2" fmla="val 2271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5366300613803491"/>
                  <c:y val="-0.1456562714905860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303"/>
                        <a:gd name="adj2" fmla="val -677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22151420365353086"/>
                  <c:y val="-2.8010821440497349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7394"/>
                        <a:gd name="adj2" fmla="val 1784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486022</c:v>
                </c:pt>
                <c:pt idx="2">
                  <c:v>681255</c:v>
                </c:pt>
                <c:pt idx="3">
                  <c:v>1259104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85-4D73-83E5-4F2FC8B9900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85-4D73-83E5-4F2FC8B99003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85-4D73-83E5-4F2FC8B9900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885-4D73-83E5-4F2FC8B99003}"/>
              </c:ext>
            </c:extLst>
          </c:dPt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Circus</c:v>
                </c:pt>
                <c:pt idx="3">
                  <c:v>Expert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21</c:v>
                </c:pt>
                <c:pt idx="2">
                  <c:v>40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85-4D73-83E5-4F2FC8B99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92-4C58-A23F-84C9612BC9D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92-4C58-A23F-84C9612BC9D3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92-4C58-A23F-84C9612BC9D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92-4C58-A23F-84C9612BC9D3}"/>
              </c:ext>
            </c:extLst>
          </c:dPt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Circus</c:v>
                </c:pt>
                <c:pt idx="3">
                  <c:v>Expert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</c:v>
                </c:pt>
                <c:pt idx="1">
                  <c:v>36</c:v>
                </c:pt>
                <c:pt idx="2">
                  <c:v>42</c:v>
                </c:pt>
                <c:pt idx="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92-4C58-A23F-84C9612BC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Circus</c:v>
                </c:pt>
                <c:pt idx="3">
                  <c:v>Expert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21</c:v>
                </c:pt>
                <c:pt idx="2">
                  <c:v>40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DD-4701-B773-87F069CBB9FE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DD-4701-B773-87F069CBB9FE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DD-4701-B773-87F069CBB9F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6DD-4701-B773-87F069CBB9FE}"/>
              </c:ext>
            </c:extLst>
          </c:dPt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Circus</c:v>
                </c:pt>
                <c:pt idx="3">
                  <c:v>Expert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</c:v>
                </c:pt>
                <c:pt idx="1">
                  <c:v>36</c:v>
                </c:pt>
                <c:pt idx="2">
                  <c:v>42</c:v>
                </c:pt>
                <c:pt idx="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6DD-4701-B773-87F069CBB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66-40B9-8346-465C8B48CE3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66-40B9-8346-465C8B48CE3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66-40B9-8346-465C8B48CE38}"/>
              </c:ext>
            </c:extLst>
          </c:dPt>
          <c:dLbls>
            <c:dLbl>
              <c:idx val="0"/>
              <c:layout>
                <c:manualLayout>
                  <c:x val="-0.20355359254648797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7336"/>
                        <a:gd name="adj2" fmla="val -297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8166-40B9-8346-465C8B48CE38}"/>
                </c:ext>
              </c:extLst>
            </c:dLbl>
            <c:dLbl>
              <c:idx val="1"/>
              <c:layout>
                <c:manualLayout>
                  <c:x val="0.2314923209352214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43581"/>
                        <a:gd name="adj2" fmla="val -1040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166-40B9-8346-465C8B48CE3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166-40B9-8346-465C8B48CE38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22-42C2-B93A-5568C2A18E4D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22-42C2-B93A-5568C2A18E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22-42C2-B93A-5568C2A18E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22-42C2-B93A-5568C2A18E4D}"/>
              </c:ext>
            </c:extLst>
          </c:dPt>
          <c:dLbls>
            <c:dLbl>
              <c:idx val="0"/>
              <c:layout>
                <c:manualLayout>
                  <c:x val="-0.19557109872113543"/>
                  <c:y val="-0.1036400393298399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6601"/>
                        <a:gd name="adj2" fmla="val -1603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B222-42C2-B93A-5568C2A18E4D}"/>
                </c:ext>
              </c:extLst>
            </c:dLbl>
            <c:dLbl>
              <c:idx val="1"/>
              <c:layout>
                <c:manualLayout>
                  <c:x val="0.21153608637184027"/>
                  <c:y val="8.9634628609591302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9231"/>
                        <a:gd name="adj2" fmla="val 2346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B222-42C2-B93A-5568C2A18E4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22-42C2-B93A-5568C2A18E4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22-42C2-B93A-5568C2A18E4D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214980</c:v>
                </c:pt>
                <c:pt idx="1">
                  <c:v>146853</c:v>
                </c:pt>
                <c:pt idx="2" formatCode="General">
                  <c:v>0</c:v>
                </c:pt>
                <c:pt idx="3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22-42C2-B93A-5568C2A18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44-464A-B826-5262E326B23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44-464A-B826-5262E326B233}"/>
              </c:ext>
            </c:extLst>
          </c:dPt>
          <c:dLbls>
            <c:dLbl>
              <c:idx val="0"/>
              <c:layout>
                <c:manualLayout>
                  <c:x val="-7.9824938253524561E-2"/>
                  <c:y val="0.1512584357786853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165"/>
                        <a:gd name="adj2" fmla="val 2663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3144-464A-B826-5262E326B233}"/>
                </c:ext>
              </c:extLst>
            </c:dLbl>
            <c:dLbl>
              <c:idx val="1"/>
              <c:layout>
                <c:manualLayout>
                  <c:x val="-0.17960611107043042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3997"/>
                        <a:gd name="adj2" fmla="val -594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1.9956234563380426E-3"/>
                  <c:y val="-0.1876725036513318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781"/>
                        <a:gd name="adj2" fmla="val 1956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8160173452676848"/>
                  <c:y val="9.8037875041740538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0228"/>
                        <a:gd name="adj2" fmla="val 1823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3144-464A-B826-5262E326B23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layout>
                <c:manualLayout>
                  <c:x val="-7.184244442817217E-2"/>
                  <c:y val="0.1344519429143870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127"/>
                        <a:gd name="adj2" fmla="val 2594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6563674687606361"/>
                  <c:y val="6.7225971457193515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5198"/>
                        <a:gd name="adj2" fmla="val 1875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9.1798678991553403E-2"/>
                  <c:y val="-0.19607575008348116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5047"/>
                        <a:gd name="adj2" fmla="val -653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21153608637184027"/>
                  <c:y val="3.0811903584547027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42729"/>
                        <a:gd name="adj2" fmla="val 15060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139724</c:v>
                </c:pt>
                <c:pt idx="1">
                  <c:v>318974</c:v>
                </c:pt>
                <c:pt idx="2">
                  <c:v>318974</c:v>
                </c:pt>
                <c:pt idx="3">
                  <c:v>666969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F0-4B12-B44E-68D74CF8FBB2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F0-4B12-B44E-68D74CF8FBB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6F0-4B12-B44E-68D74CF8FBB2}"/>
                </c:ext>
              </c:extLst>
            </c:dLbl>
            <c:dLbl>
              <c:idx val="1"/>
              <c:layout>
                <c:manualLayout>
                  <c:x val="-9.3794302447891512E-2"/>
                  <c:y val="0.1792692572191826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3686"/>
                        <a:gd name="adj2" fmla="val 2277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6962799378873991"/>
                  <c:y val="-0.1008389571857902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6351"/>
                        <a:gd name="adj2" fmla="val -780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2015579690901497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2950"/>
                        <a:gd name="adj2" fmla="val -875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B6F0-4B12-B44E-68D74CF8FBB2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9.9781172816905864E-2"/>
                  <c:y val="0.1736670929310832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4341"/>
                        <a:gd name="adj2" fmla="val 3225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5366300613803499"/>
                  <c:y val="-3.3612985728596757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194"/>
                        <a:gd name="adj2" fmla="val -750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20754491802701666"/>
                  <c:y val="-0.1008389571857902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88A308B-F5F6-4E4D-B994-3E5577BEF5B8}" type="CATEGORYNAME">
                      <a:rPr lang="en-US" altLang="ko-KR" b="1"/>
                      <a:pPr>
                        <a:defRPr b="1"/>
                      </a:pPr>
                      <a:t>[범주 이름]</a:t>
                    </a:fld>
                    <a:r>
                      <a:rPr lang="en-US" altLang="ko-KR" b="1" baseline="0" dirty="0"/>
                      <a:t>
</a:t>
                    </a:r>
                    <a:fld id="{78AB5328-D000-4C7D-ADE9-00CBE1E59476}" type="PERCENTAGE">
                      <a:rPr lang="en-US" altLang="ko-KR" b="1" baseline="0"/>
                      <a:pPr>
                        <a:defRPr b="1"/>
                      </a:pPr>
                      <a:t>[백분율]</a:t>
                    </a:fld>
                    <a:endParaRPr lang="en-US" altLang="ko-KR" b="1" baseline="0" dirty="0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1832"/>
                        <a:gd name="adj2" fmla="val -16513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9636177416267879E-2"/>
                      <c:h val="0.1256108895486993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132428</c:v>
                </c:pt>
                <c:pt idx="2">
                  <c:v>200985</c:v>
                </c:pt>
                <c:pt idx="3">
                  <c:v>521129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CC-4FF1-9D8E-CD115F799CE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CC-4FF1-9D8E-CD115F799CE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CC-4FF1-9D8E-CD115F799CE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7361924070141607"/>
                  <c:y val="6.1623807169094054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9110"/>
                        <a:gd name="adj2" fmla="val 2462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8958422835212105"/>
                  <c:y val="-8.6833546465541617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7067"/>
                        <a:gd name="adj2" fmla="val -14410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3DCC-4FF1-9D8E-CD115F799CE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382913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644836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24269" y="2061984"/>
            <a:ext cx="7000847" cy="1208023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800" b="1" dirty="0"/>
              <a:t>방송을 통한 </a:t>
            </a:r>
            <a:r>
              <a:rPr lang="ko-KR" altLang="en-US" sz="2800" b="1" dirty="0" err="1" smtClean="0"/>
              <a:t>루돌로지</a:t>
            </a:r>
            <a:r>
              <a:rPr lang="ko-KR" altLang="en-US" sz="2800" b="1" dirty="0" smtClean="0"/>
              <a:t> 게임의 </a:t>
            </a:r>
            <a:r>
              <a:rPr lang="ko-KR" altLang="en-US" sz="2800" b="1" dirty="0" err="1" smtClean="0"/>
              <a:t>스토리텔링</a:t>
            </a:r>
            <a:r>
              <a:rPr lang="ko-KR" altLang="en-US" sz="2800" b="1" dirty="0" smtClean="0"/>
              <a:t> 획득과 게임 </a:t>
            </a:r>
            <a:r>
              <a:rPr lang="ko-KR" altLang="en-US" sz="2800" b="1" dirty="0"/>
              <a:t>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game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through streaming service.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04458" y="3379209"/>
            <a:ext cx="2640467" cy="276999"/>
          </a:xfrm>
          <a:prstGeom prst="rect">
            <a:avLst/>
          </a:prstGeom>
          <a:solidFill>
            <a:srgbClr val="E05670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게임공학과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2014180011 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김 영 범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4688601"/>
            <a:ext cx="2661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년도 </a:t>
            </a:r>
            <a:r>
              <a:rPr lang="ko-KR" altLang="en-US" sz="1600" dirty="0" err="1" smtClean="0">
                <a:solidFill>
                  <a:srgbClr val="44546A">
                    <a:lumMod val="75000"/>
                  </a:srgbClr>
                </a:solidFill>
              </a:rPr>
              <a:t>게임공학부</a:t>
            </a:r>
            <a:endParaRPr lang="en-US" altLang="ko-KR" sz="1600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종합설계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졸업작품 발표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642533"/>
            <a:ext cx="2661220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Prof. 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64363" y="6227133"/>
            <a:ext cx="185488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 – 07 – 22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32247"/>
              </p:ext>
            </p:extLst>
          </p:nvPr>
        </p:nvGraphicFramePr>
        <p:xfrm>
          <a:off x="7038251" y="1816420"/>
          <a:ext cx="4350804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14.28 %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35.71 %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82,556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62,957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131,009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66,214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40,197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74,447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132,428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(15.49%)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200,985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(23.51%)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521,129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(60.98%)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0" y="1326853"/>
            <a:ext cx="5962378" cy="178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" y="3109648"/>
            <a:ext cx="3383771" cy="329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25" y="3116179"/>
            <a:ext cx="2595233" cy="104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액자 22"/>
          <p:cNvSpPr/>
          <p:nvPr/>
        </p:nvSpPr>
        <p:spPr>
          <a:xfrm>
            <a:off x="1168627" y="2599507"/>
            <a:ext cx="5399431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168628" y="1580604"/>
            <a:ext cx="1112312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1332411" y="5107575"/>
            <a:ext cx="2640413" cy="1306832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36828" y="2343808"/>
            <a:ext cx="4561490" cy="781197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6936828" y="4161013"/>
            <a:ext cx="4561490" cy="143500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1446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이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3" y="1306627"/>
            <a:ext cx="5863998" cy="499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99" y="3010716"/>
            <a:ext cx="4515997" cy="11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1495451" y="1807296"/>
            <a:ext cx="2151079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495451" y="3566160"/>
            <a:ext cx="4957600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1692343" y="5342708"/>
            <a:ext cx="2814343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9198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95520"/>
              </p:ext>
            </p:extLst>
          </p:nvPr>
        </p:nvGraphicFramePr>
        <p:xfrm>
          <a:off x="6028817" y="1511404"/>
          <a:ext cx="4853349" cy="460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113,052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190,217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103,309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149,119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413,236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(31.59%)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894,714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(68.40%)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35" y="1511402"/>
            <a:ext cx="3762103" cy="460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2740625" y="4088670"/>
            <a:ext cx="2640413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5876834" y="2165130"/>
            <a:ext cx="5085456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5876834" y="4485080"/>
            <a:ext cx="5085456" cy="1709729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5" y="1333234"/>
            <a:ext cx="4867657" cy="49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50" y="2848390"/>
            <a:ext cx="4026128" cy="131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액자 11"/>
          <p:cNvSpPr/>
          <p:nvPr/>
        </p:nvSpPr>
        <p:spPr>
          <a:xfrm>
            <a:off x="1717522" y="1807296"/>
            <a:ext cx="3063484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692343" y="3605349"/>
            <a:ext cx="397442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783784" y="5381897"/>
            <a:ext cx="298415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97736"/>
              </p:ext>
            </p:extLst>
          </p:nvPr>
        </p:nvGraphicFramePr>
        <p:xfrm>
          <a:off x="6136907" y="1497474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9.09 %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54.54 %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36.36 %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181,622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232,231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125,960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182,422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232,231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(13.52%)</a:t>
                      </a:r>
                      <a:endParaRPr lang="ko-KR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755,760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(43.99%)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729,688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(42.48%)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" y="1497474"/>
            <a:ext cx="4959097" cy="454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액자 21"/>
          <p:cNvSpPr/>
          <p:nvPr/>
        </p:nvSpPr>
        <p:spPr>
          <a:xfrm>
            <a:off x="1750423" y="4088670"/>
            <a:ext cx="3797728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6032938" y="2165131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032938" y="4422020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닥터준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83" y="835959"/>
            <a:ext cx="2762250" cy="828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5" y="1313612"/>
            <a:ext cx="4361318" cy="20609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54" y="3374549"/>
            <a:ext cx="3329756" cy="3051310"/>
          </a:xfrm>
          <a:prstGeom prst="rect">
            <a:avLst/>
          </a:prstGeom>
        </p:spPr>
      </p:pic>
      <p:sp>
        <p:nvSpPr>
          <p:cNvPr id="14" name="액자 13"/>
          <p:cNvSpPr/>
          <p:nvPr/>
        </p:nvSpPr>
        <p:spPr>
          <a:xfrm>
            <a:off x="1192651" y="1683656"/>
            <a:ext cx="1298301" cy="40990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192650" y="2759692"/>
            <a:ext cx="3757723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354083" y="5094875"/>
            <a:ext cx="2564728" cy="1363878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53594"/>
              </p:ext>
            </p:extLst>
          </p:nvPr>
        </p:nvGraphicFramePr>
        <p:xfrm>
          <a:off x="5876834" y="1769737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18.18 %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27.27 %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54.54 %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41,463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93,040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93,040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32,837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50,434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52,101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65,674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(12.40%)</a:t>
                      </a:r>
                      <a:endParaRPr lang="ko-KR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151,302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(28.57%)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312,606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(59.02%)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액자 18"/>
          <p:cNvSpPr/>
          <p:nvPr/>
        </p:nvSpPr>
        <p:spPr>
          <a:xfrm>
            <a:off x="5775243" y="2444565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5775243" y="4718080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무자비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SuddenAttack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20" y="837288"/>
            <a:ext cx="1933575" cy="819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80" y="1313612"/>
            <a:ext cx="3672030" cy="1979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0" y="3290903"/>
            <a:ext cx="3419782" cy="3133807"/>
          </a:xfrm>
          <a:prstGeom prst="rect">
            <a:avLst/>
          </a:prstGeom>
        </p:spPr>
      </p:pic>
      <p:sp>
        <p:nvSpPr>
          <p:cNvPr id="19" name="액자 18"/>
          <p:cNvSpPr/>
          <p:nvPr/>
        </p:nvSpPr>
        <p:spPr>
          <a:xfrm>
            <a:off x="1150609" y="2714310"/>
            <a:ext cx="3127102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1150609" y="1617548"/>
            <a:ext cx="3127102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1385612" y="5052083"/>
            <a:ext cx="2671379" cy="1427690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95703"/>
              </p:ext>
            </p:extLst>
          </p:nvPr>
        </p:nvGraphicFramePr>
        <p:xfrm>
          <a:off x="5876834" y="1769737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16.66 %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52,032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48,046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69,972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47,345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35,218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55,877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94,691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(17.88%)</a:t>
                      </a:r>
                      <a:endParaRPr lang="ko-KR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211,308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(39.90%)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223,511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(42.21%)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액자 13"/>
          <p:cNvSpPr/>
          <p:nvPr/>
        </p:nvSpPr>
        <p:spPr>
          <a:xfrm>
            <a:off x="5758618" y="2434861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5758618" y="4716689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2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우주하마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084" y="854081"/>
            <a:ext cx="2028825" cy="809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4" y="1313612"/>
            <a:ext cx="4813263" cy="19727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0" y="3286395"/>
            <a:ext cx="3531001" cy="315868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641314"/>
              </p:ext>
            </p:extLst>
          </p:nvPr>
        </p:nvGraphicFramePr>
        <p:xfrm>
          <a:off x="6005680" y="1767372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185,446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173,582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185,446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152,134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137,951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153,059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912,804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(34.33%)</a:t>
                      </a:r>
                      <a:endParaRPr lang="ko-KR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827,706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(31.13%)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918,354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(34.53%)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액자 17"/>
          <p:cNvSpPr/>
          <p:nvPr/>
        </p:nvSpPr>
        <p:spPr>
          <a:xfrm>
            <a:off x="1150609" y="1617548"/>
            <a:ext cx="4251708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1150609" y="2703553"/>
            <a:ext cx="3673639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1385612" y="5031063"/>
            <a:ext cx="2767695" cy="1448710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5869139" y="2432450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5877452" y="4705965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연다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155815"/>
              </p:ext>
            </p:extLst>
          </p:nvPr>
        </p:nvGraphicFramePr>
        <p:xfrm>
          <a:off x="6005680" y="1767372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14.28 %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35.71 %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364,031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166,317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364,031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243,011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136,251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179,872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486,022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(20.03%)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681,255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(28.07%)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1,259,104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(51.89%)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액자 13"/>
          <p:cNvSpPr/>
          <p:nvPr/>
        </p:nvSpPr>
        <p:spPr>
          <a:xfrm>
            <a:off x="5869139" y="2432450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5877452" y="4705965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85" y="736396"/>
            <a:ext cx="2085975" cy="876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26" y="1323534"/>
            <a:ext cx="4224015" cy="1969028"/>
          </a:xfrm>
          <a:prstGeom prst="rect">
            <a:avLst/>
          </a:prstGeom>
        </p:spPr>
      </p:pic>
      <p:sp>
        <p:nvSpPr>
          <p:cNvPr id="18" name="액자 17"/>
          <p:cNvSpPr/>
          <p:nvPr/>
        </p:nvSpPr>
        <p:spPr>
          <a:xfrm>
            <a:off x="1170203" y="1631652"/>
            <a:ext cx="3667938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1197592" y="2712409"/>
            <a:ext cx="3673639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19" y="3292562"/>
            <a:ext cx="3276364" cy="3187211"/>
          </a:xfrm>
          <a:prstGeom prst="rect">
            <a:avLst/>
          </a:prstGeom>
        </p:spPr>
      </p:pic>
      <p:sp>
        <p:nvSpPr>
          <p:cNvPr id="27" name="액자 26"/>
          <p:cNvSpPr/>
          <p:nvPr/>
        </p:nvSpPr>
        <p:spPr>
          <a:xfrm>
            <a:off x="1338350" y="5220025"/>
            <a:ext cx="2588598" cy="1317752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686625920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2693428005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3" name="직사각형 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32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6" y="681634"/>
            <a:ext cx="521323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모멘트 체</a:t>
            </a:r>
            <a:r>
              <a:rPr lang="ko-KR" altLang="en-US" sz="2000" b="1" dirty="0"/>
              <a:t>크</a:t>
            </a:r>
            <a:r>
              <a:rPr lang="ko-KR" altLang="en-US" sz="2000" b="1" dirty="0" smtClean="0"/>
              <a:t> 시트</a:t>
            </a:r>
            <a:endParaRPr lang="en-US" altLang="ko-KR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83609" y="2050575"/>
            <a:ext cx="502798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영상 카테고리화 </a:t>
            </a:r>
            <a:r>
              <a:rPr lang="en-US" altLang="ko-KR" sz="2000" b="1" dirty="0" smtClean="0"/>
              <a:t>- DBD</a:t>
            </a:r>
            <a:endParaRPr lang="en-US" altLang="ko-KR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45479" y="3546343"/>
            <a:ext cx="480797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3. </a:t>
            </a:r>
            <a:r>
              <a:rPr lang="ko-KR" altLang="en-US" sz="2000" b="1" dirty="0"/>
              <a:t>영상 카테고리화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타 장르</a:t>
            </a:r>
            <a:endParaRPr lang="en-US" altLang="ko-KR" sz="2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40880" y="5042111"/>
            <a:ext cx="4232366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4. </a:t>
            </a:r>
            <a:r>
              <a:rPr lang="ko-KR" altLang="en-US" sz="2000" b="1" dirty="0"/>
              <a:t>영상 </a:t>
            </a:r>
            <a:r>
              <a:rPr lang="ko-KR" altLang="en-US" sz="2000" b="1" dirty="0" smtClean="0"/>
              <a:t>카테고리 그래프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301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4016513942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745796978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13" name="직사각형 1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4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앰비션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803232454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469986169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13" name="직사각형 1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2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470143767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579565049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13" name="직사각형 1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2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930210920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966747184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13" name="직사각형 1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80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각폭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921551889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602025619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8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닥터준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278266337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952233396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7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무자비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SuddenAttack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910041922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715661730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48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우주하마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258977714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064735842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98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연다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57068437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4242771463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4"/>
            <a:ext cx="288924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 smtClean="0"/>
              <a:t>향후 과제</a:t>
            </a:r>
            <a:endParaRPr lang="en-US" altLang="ko-KR" sz="14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과제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12" y="1383211"/>
            <a:ext cx="2028825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331" y="1383211"/>
            <a:ext cx="2762250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032" y="2416959"/>
            <a:ext cx="4460849" cy="17580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098" y="2416959"/>
            <a:ext cx="4094452" cy="175807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15246"/>
              </p:ext>
            </p:extLst>
          </p:nvPr>
        </p:nvGraphicFramePr>
        <p:xfrm>
          <a:off x="1452713" y="4355373"/>
          <a:ext cx="9072684" cy="1960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228">
                  <a:extLst>
                    <a:ext uri="{9D8B030D-6E8A-4147-A177-3AD203B41FA5}">
                      <a16:colId xmlns:a16="http://schemas.microsoft.com/office/drawing/2014/main" val="399336471"/>
                    </a:ext>
                  </a:extLst>
                </a:gridCol>
                <a:gridCol w="3024228">
                  <a:extLst>
                    <a:ext uri="{9D8B030D-6E8A-4147-A177-3AD203B41FA5}">
                      <a16:colId xmlns:a16="http://schemas.microsoft.com/office/drawing/2014/main" val="23509428"/>
                    </a:ext>
                  </a:extLst>
                </a:gridCol>
                <a:gridCol w="3024228">
                  <a:extLst>
                    <a:ext uri="{9D8B030D-6E8A-4147-A177-3AD203B41FA5}">
                      <a16:colId xmlns:a16="http://schemas.microsoft.com/office/drawing/2014/main" val="3672886141"/>
                    </a:ext>
                  </a:extLst>
                </a:gridCol>
              </a:tblGrid>
              <a:tr h="51482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err="1" smtClean="0">
                          <a:solidFill>
                            <a:srgbClr val="002060"/>
                          </a:solidFill>
                        </a:rPr>
                        <a:t>트위치</a:t>
                      </a:r>
                      <a:r>
                        <a:rPr lang="en-US" altLang="ko-KR" sz="2000" b="1" dirty="0" smtClean="0">
                          <a:solidFill>
                            <a:srgbClr val="002060"/>
                          </a:solidFill>
                        </a:rPr>
                        <a:t>(twitch)</a:t>
                      </a:r>
                      <a:r>
                        <a:rPr lang="ko-KR" altLang="en-US" sz="2000" b="1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2000" b="1" dirty="0" err="1" smtClean="0">
                          <a:solidFill>
                            <a:srgbClr val="002060"/>
                          </a:solidFill>
                        </a:rPr>
                        <a:t>다시보기</a:t>
                      </a:r>
                      <a:r>
                        <a:rPr lang="ko-KR" altLang="en-US" sz="2000" b="1" dirty="0" smtClean="0">
                          <a:solidFill>
                            <a:srgbClr val="002060"/>
                          </a:solidFill>
                        </a:rPr>
                        <a:t> 영상을 통한 비교 분석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835280"/>
                  </a:ext>
                </a:extLst>
              </a:tr>
              <a:tr h="481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약 </a:t>
                      </a:r>
                      <a:r>
                        <a:rPr lang="en-US" altLang="ko-KR" sz="1600" dirty="0" smtClean="0"/>
                        <a:t>22</a:t>
                      </a:r>
                      <a:r>
                        <a:rPr lang="ko-KR" altLang="en-US" sz="1600" dirty="0" smtClean="0"/>
                        <a:t>시간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 영상 시간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약 </a:t>
                      </a:r>
                      <a:r>
                        <a:rPr lang="en-US" altLang="ko-KR" sz="1600" dirty="0" smtClean="0"/>
                        <a:t>11</a:t>
                      </a:r>
                      <a:r>
                        <a:rPr lang="ko-KR" altLang="en-US" sz="1600" dirty="0" smtClean="0"/>
                        <a:t>시간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821196"/>
                  </a:ext>
                </a:extLst>
              </a:tr>
              <a:tr h="48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영상 개수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555902"/>
                  </a:ext>
                </a:extLst>
              </a:tr>
              <a:tr h="48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월 </a:t>
                      </a:r>
                      <a:r>
                        <a:rPr lang="en-US" altLang="ko-KR" sz="1600" dirty="0" smtClean="0"/>
                        <a:t>9/10/12/13/14/16</a:t>
                      </a:r>
                      <a:r>
                        <a:rPr lang="ko-KR" altLang="en-US" sz="1600" dirty="0" smtClean="0"/>
                        <a:t>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영상 날짜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월 </a:t>
                      </a:r>
                      <a:r>
                        <a:rPr lang="en-US" altLang="ko-KR" sz="1600" dirty="0" smtClean="0"/>
                        <a:t>10/11/14/17/21/23</a:t>
                      </a:r>
                      <a:r>
                        <a:rPr lang="ko-KR" altLang="en-US" sz="1600" dirty="0" smtClean="0"/>
                        <a:t>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857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1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Performance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37047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경험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 규칙을 숙지하고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활용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전략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판단과 예상이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들어맞는가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빗나감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기술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시스템 및 오브젝트와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상호작용하는가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능숙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미숙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작용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결과가 게임에 어떻게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실패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항목별 점수 총합 기준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b="1" dirty="0" smtClean="0"/>
              <a:t>0 ~ 10  = 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S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 smtClean="0"/>
              <a:t>14 ~ 20  =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194394" y="3735978"/>
            <a:ext cx="2579975" cy="1153128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9194393" y="4854626"/>
            <a:ext cx="2579975" cy="1167351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4"/>
            <a:ext cx="288924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 smtClean="0"/>
              <a:t>향후 과제</a:t>
            </a:r>
            <a:endParaRPr lang="en-US" altLang="ko-KR" sz="14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과제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82389"/>
              </p:ext>
            </p:extLst>
          </p:nvPr>
        </p:nvGraphicFramePr>
        <p:xfrm>
          <a:off x="442452" y="1548399"/>
          <a:ext cx="11380122" cy="4695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3374">
                  <a:extLst>
                    <a:ext uri="{9D8B030D-6E8A-4147-A177-3AD203B41FA5}">
                      <a16:colId xmlns:a16="http://schemas.microsoft.com/office/drawing/2014/main" val="399336471"/>
                    </a:ext>
                  </a:extLst>
                </a:gridCol>
                <a:gridCol w="3793374">
                  <a:extLst>
                    <a:ext uri="{9D8B030D-6E8A-4147-A177-3AD203B41FA5}">
                      <a16:colId xmlns:a16="http://schemas.microsoft.com/office/drawing/2014/main" val="23509428"/>
                    </a:ext>
                  </a:extLst>
                </a:gridCol>
                <a:gridCol w="3793374">
                  <a:extLst>
                    <a:ext uri="{9D8B030D-6E8A-4147-A177-3AD203B41FA5}">
                      <a16:colId xmlns:a16="http://schemas.microsoft.com/office/drawing/2014/main" val="3672886141"/>
                    </a:ext>
                  </a:extLst>
                </a:gridCol>
              </a:tblGrid>
              <a:tr h="296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오버워치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en-US" altLang="ko-KR" sz="2000" b="1" dirty="0" smtClean="0"/>
                        <a:t>(FPS)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대상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PUBG</a:t>
                      </a:r>
                    </a:p>
                    <a:p>
                      <a:pPr algn="ctr" latinLnBrk="1"/>
                      <a:r>
                        <a:rPr lang="en-US" altLang="ko-KR" sz="2000" b="1" dirty="0" smtClean="0"/>
                        <a:t>(</a:t>
                      </a:r>
                      <a:r>
                        <a:rPr lang="ko-KR" altLang="en-US" sz="2000" b="1" dirty="0" err="1" smtClean="0"/>
                        <a:t>배틀로얄</a:t>
                      </a:r>
                      <a:r>
                        <a:rPr lang="en-US" altLang="ko-KR" sz="2000" b="1" dirty="0" smtClean="0"/>
                        <a:t>)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30259"/>
                  </a:ext>
                </a:extLst>
              </a:tr>
              <a:tr h="247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총 참여 인원수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821196"/>
                  </a:ext>
                </a:extLst>
              </a:tr>
              <a:tr h="38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아군 인원수 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본인 포함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~ 4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555902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적군 인원수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99 ~ 96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857777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평균 </a:t>
                      </a:r>
                      <a:r>
                        <a:rPr lang="en-US" altLang="ko-KR" sz="1600" b="1" dirty="0" smtClean="0"/>
                        <a:t>/ </a:t>
                      </a:r>
                      <a:r>
                        <a:rPr lang="ko-KR" altLang="en-US" sz="1600" b="1" dirty="0" smtClean="0"/>
                        <a:t>총 플레이 시간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477483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평균 </a:t>
                      </a:r>
                      <a:r>
                        <a:rPr lang="en-US" altLang="ko-KR" sz="1600" b="1" dirty="0" smtClean="0"/>
                        <a:t>/ </a:t>
                      </a:r>
                      <a:r>
                        <a:rPr lang="ko-KR" altLang="en-US" sz="1600" b="1" dirty="0" smtClean="0"/>
                        <a:t>총 교전 시간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92442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평균 </a:t>
                      </a:r>
                      <a:r>
                        <a:rPr lang="en-US" altLang="ko-KR" sz="1600" b="1" dirty="0" smtClean="0"/>
                        <a:t>/ </a:t>
                      </a:r>
                      <a:r>
                        <a:rPr lang="ko-KR" altLang="en-US" sz="1600" b="1" dirty="0" smtClean="0"/>
                        <a:t>총 비교전 시간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715414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아군 사격 가능 여부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8987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공격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추락사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baseline="0" dirty="0" smtClean="0"/>
                        <a:t>패배 종류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공격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추락사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폭사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익사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역사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자기장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704609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인칭 고정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시점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컨버터블 </a:t>
                      </a:r>
                      <a:r>
                        <a:rPr lang="en-US" altLang="ko-KR" sz="1400" dirty="0" smtClean="0"/>
                        <a:t>(1</a:t>
                      </a:r>
                      <a:r>
                        <a:rPr lang="ko-KR" altLang="en-US" sz="1400" dirty="0" smtClean="0"/>
                        <a:t>인칭 </a:t>
                      </a:r>
                      <a:r>
                        <a:rPr lang="en-US" altLang="ko-KR" sz="1400" dirty="0" smtClean="0"/>
                        <a:t>/ 3</a:t>
                      </a:r>
                      <a:r>
                        <a:rPr lang="ko-KR" altLang="en-US" sz="1400" dirty="0" smtClean="0"/>
                        <a:t>인칭 </a:t>
                      </a:r>
                      <a:r>
                        <a:rPr lang="en-US" altLang="ko-KR" sz="1400" dirty="0" smtClean="0"/>
                        <a:t>default)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33097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/>
                        <a:t>etc</a:t>
                      </a:r>
                      <a:r>
                        <a:rPr lang="en-US" altLang="ko-KR" sz="1600" b="1" baseline="0" dirty="0" smtClean="0"/>
                        <a:t> (</a:t>
                      </a:r>
                      <a:r>
                        <a:rPr lang="ko-KR" altLang="en-US" sz="1600" b="1" dirty="0" smtClean="0"/>
                        <a:t>랜덤 요소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smtClean="0"/>
                        <a:t>맵 크기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smtClean="0"/>
                        <a:t>캐릭터 속도</a:t>
                      </a:r>
                      <a:r>
                        <a:rPr lang="en-US" altLang="ko-KR" sz="1600" b="1" dirty="0" smtClean="0"/>
                        <a:t>…)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2264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41270" y="1073371"/>
            <a:ext cx="178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Ex) </a:t>
            </a:r>
            <a:r>
              <a:rPr lang="ko-KR" altLang="en-US" sz="2000" b="1" dirty="0" smtClean="0"/>
              <a:t>분석표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88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718132074"/>
              </p:ext>
            </p:extLst>
          </p:nvPr>
        </p:nvGraphicFramePr>
        <p:xfrm>
          <a:off x="432074" y="136710"/>
          <a:ext cx="9317425" cy="6638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8816393" y="2513549"/>
            <a:ext cx="1853319" cy="1710770"/>
            <a:chOff x="10633166" y="804526"/>
            <a:chExt cx="1392425" cy="1062253"/>
          </a:xfrm>
        </p:grpSpPr>
        <p:sp>
          <p:nvSpPr>
            <p:cNvPr id="10" name="직사각형 9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1987" y="804526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Novice</a:t>
              </a:r>
              <a:endParaRPr lang="ko-KR" alt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11987" y="1071986"/>
              <a:ext cx="1013604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Slapstick</a:t>
              </a:r>
              <a:endParaRPr lang="ko-KR" alt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337154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Expert</a:t>
              </a:r>
              <a:endParaRPr lang="ko-KR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618342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Circus</a:t>
              </a:r>
              <a:endParaRPr lang="ko-KR" altLang="en-US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86663" y="493296"/>
            <a:ext cx="723246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</a:t>
            </a:r>
            <a:endParaRPr lang="ko-KR" altLang="en-US" sz="4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95284" y="1611828"/>
            <a:ext cx="951475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21</a:t>
            </a:r>
            <a:endParaRPr lang="ko-KR" altLang="en-US" sz="4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62140" y="4953566"/>
            <a:ext cx="1133144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40</a:t>
            </a:r>
            <a:endParaRPr lang="ko-KR" altLang="en-US" sz="4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81010" y="2015216"/>
            <a:ext cx="1103763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33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61540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816393" y="2513549"/>
            <a:ext cx="1853319" cy="1710770"/>
            <a:chOff x="10633166" y="804526"/>
            <a:chExt cx="1392425" cy="1062253"/>
          </a:xfrm>
        </p:grpSpPr>
        <p:sp>
          <p:nvSpPr>
            <p:cNvPr id="10" name="직사각형 9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1987" y="804526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Novice</a:t>
              </a:r>
              <a:endParaRPr lang="ko-KR" alt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11987" y="1071986"/>
              <a:ext cx="1013604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Slapstick</a:t>
              </a:r>
              <a:endParaRPr lang="ko-KR" alt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337154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Expert</a:t>
              </a:r>
              <a:endParaRPr lang="ko-KR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618342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Circus</a:t>
              </a:r>
              <a:endParaRPr lang="ko-KR" altLang="en-US" sz="2000" dirty="0"/>
            </a:p>
          </p:txBody>
        </p:sp>
      </p:grpSp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4018035336"/>
              </p:ext>
            </p:extLst>
          </p:nvPr>
        </p:nvGraphicFramePr>
        <p:xfrm>
          <a:off x="414176" y="94359"/>
          <a:ext cx="9317425" cy="6638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40622" y="1363207"/>
            <a:ext cx="125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29%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02719" y="1363207"/>
            <a:ext cx="1232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31%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52531" y="4047869"/>
            <a:ext cx="1339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36%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62210" y="4431610"/>
            <a:ext cx="1372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42%</a:t>
            </a:r>
          </a:p>
        </p:txBody>
      </p:sp>
    </p:spTree>
    <p:extLst>
      <p:ext uri="{BB962C8B-B14F-4D97-AF65-F5344CB8AC3E}">
        <p14:creationId xmlns:p14="http://schemas.microsoft.com/office/powerpoint/2010/main" val="4108697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0" y="28288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총 조회수</a:t>
            </a:r>
            <a:endParaRPr lang="en-US" altLang="ko-KR" dirty="0" smtClean="0"/>
          </a:p>
          <a:p>
            <a:r>
              <a:rPr lang="en-US" altLang="ko-KR" dirty="0" smtClean="0"/>
              <a:t>N </a:t>
            </a:r>
            <a:r>
              <a:rPr lang="ko-KR" altLang="en-US" dirty="0" smtClean="0"/>
              <a:t>205398</a:t>
            </a:r>
            <a:endParaRPr lang="ko-KR" altLang="en-US" dirty="0"/>
          </a:p>
          <a:p>
            <a:r>
              <a:rPr lang="en-US" altLang="ko-KR" dirty="0" smtClean="0"/>
              <a:t>S </a:t>
            </a:r>
            <a:r>
              <a:rPr lang="ko-KR" altLang="en-US" dirty="0" smtClean="0"/>
              <a:t>1838984</a:t>
            </a:r>
            <a:endParaRPr lang="ko-KR" altLang="en-US" dirty="0"/>
          </a:p>
          <a:p>
            <a:r>
              <a:rPr lang="en-US" altLang="ko-KR" dirty="0" smtClean="0"/>
              <a:t>E </a:t>
            </a:r>
            <a:r>
              <a:rPr lang="ko-KR" altLang="en-US" dirty="0" smtClean="0"/>
              <a:t>2483076</a:t>
            </a:r>
            <a:endParaRPr lang="ko-KR" altLang="en-US" dirty="0"/>
          </a:p>
          <a:p>
            <a:r>
              <a:rPr lang="en-US" altLang="ko-KR" dirty="0" smtClean="0"/>
              <a:t>C </a:t>
            </a:r>
            <a:r>
              <a:rPr lang="ko-KR" altLang="en-US" dirty="0" smtClean="0"/>
              <a:t>4849374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978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전체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50965551"/>
              </p:ext>
            </p:extLst>
          </p:nvPr>
        </p:nvGraphicFramePr>
        <p:xfrm>
          <a:off x="-45003" y="1275095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34932" y="5926343"/>
            <a:ext cx="276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Total number of videos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08205" y="5698951"/>
            <a:ext cx="34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Subscriber’s View Loyalty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65500" y="1489383"/>
            <a:ext cx="493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3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30120" y="2280317"/>
            <a:ext cx="64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21</a:t>
            </a:r>
            <a:endParaRPr lang="ko-KR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355494" y="4593465"/>
            <a:ext cx="58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40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39815" y="2540023"/>
            <a:ext cx="592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33</a:t>
            </a:r>
            <a:endParaRPr lang="ko-KR" altLang="en-US" sz="2400" b="1" dirty="0"/>
          </a:p>
        </p:txBody>
      </p:sp>
      <p:graphicFrame>
        <p:nvGraphicFramePr>
          <p:cNvPr id="37" name="차트 36"/>
          <p:cNvGraphicFramePr/>
          <p:nvPr>
            <p:extLst>
              <p:ext uri="{D42A27DB-BD31-4B8C-83A1-F6EECF244321}">
                <p14:modId xmlns:p14="http://schemas.microsoft.com/office/powerpoint/2010/main" val="3101762291"/>
              </p:ext>
            </p:extLst>
          </p:nvPr>
        </p:nvGraphicFramePr>
        <p:xfrm>
          <a:off x="5696633" y="1263263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9402369" y="2000702"/>
            <a:ext cx="855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29%</a:t>
            </a:r>
            <a:endParaRPr lang="ko-KR" alt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439813" y="2137916"/>
            <a:ext cx="84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31%</a:t>
            </a:r>
            <a:endParaRPr lang="ko-KR" altLang="en-US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868946" y="4123136"/>
            <a:ext cx="80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36%</a:t>
            </a:r>
            <a:endParaRPr lang="ko-KR" alt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437063" y="4362633"/>
            <a:ext cx="93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42%</a:t>
            </a:r>
            <a:endParaRPr lang="ko-KR" alt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08205" y="6161729"/>
            <a:ext cx="34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평균조회수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구독자 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274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10051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Entertainment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24230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희화화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상황을 희화화하고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익살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감정표출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대상의 감정이 겉으로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드러나고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smtClean="0"/>
                        <a:t>상황 희소성</a:t>
                      </a:r>
                      <a:endParaRPr lang="en-US" altLang="ko-KR" sz="24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해당 상황은 일반적으로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얼마나 보기 힘든가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허다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원인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발생의 원인은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어디에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항목별 점수 총합 기준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0 ~ 10  = 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00B050"/>
                </a:solidFill>
              </a:rPr>
              <a:t>E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14 ~ 20  =  </a:t>
            </a:r>
            <a:r>
              <a:rPr lang="en-US" altLang="ko-KR" sz="2000" b="1" dirty="0">
                <a:solidFill>
                  <a:srgbClr val="0070C0"/>
                </a:solidFill>
              </a:rPr>
              <a:t>S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222377" y="3762104"/>
            <a:ext cx="1275067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10482585" y="3762104"/>
            <a:ext cx="1195609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</a:t>
            </a:r>
            <a:r>
              <a:rPr lang="ko-KR" altLang="en-US" sz="1400" b="1" dirty="0" smtClean="0"/>
              <a:t>카테고리화</a:t>
            </a:r>
            <a:endParaRPr lang="en-US" altLang="ko-KR" sz="14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스트리머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및 영상 선정 기준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5679" y="1648607"/>
            <a:ext cx="11228969" cy="42473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 smtClean="0"/>
              <a:t>트위치</a:t>
            </a:r>
            <a:r>
              <a:rPr lang="en-US" altLang="ko-KR" b="1" dirty="0" smtClean="0"/>
              <a:t>TV, </a:t>
            </a:r>
            <a:r>
              <a:rPr lang="ko-KR" altLang="en-US" b="1" dirty="0" smtClean="0"/>
              <a:t>아프리카</a:t>
            </a:r>
            <a:r>
              <a:rPr lang="en-US" altLang="ko-KR" b="1" dirty="0" smtClean="0"/>
              <a:t>TV </a:t>
            </a:r>
            <a:r>
              <a:rPr lang="ko-KR" altLang="en-US" b="1" dirty="0" smtClean="0"/>
              <a:t>등 인터넷 개인방송 플랫폼에서 </a:t>
            </a:r>
            <a:r>
              <a:rPr lang="ko-KR" altLang="en-US" b="1" dirty="0" smtClean="0">
                <a:solidFill>
                  <a:srgbClr val="FF0000"/>
                </a:solidFill>
              </a:rPr>
              <a:t>게임 방송을 진행하는 방송인</a:t>
            </a:r>
            <a:r>
              <a:rPr lang="ko-KR" altLang="en-US" b="1" dirty="0" smtClean="0"/>
              <a:t>일 것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개인 유튜브 채널의 </a:t>
            </a:r>
            <a:r>
              <a:rPr lang="ko-KR" altLang="en-US" b="1" dirty="0" smtClean="0">
                <a:solidFill>
                  <a:srgbClr val="FF0000"/>
                </a:solidFill>
              </a:rPr>
              <a:t>구독자 수가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en-US" b="1" dirty="0">
                <a:solidFill>
                  <a:srgbClr val="FF0000"/>
                </a:solidFill>
              </a:rPr>
              <a:t>만</a:t>
            </a:r>
            <a:r>
              <a:rPr lang="ko-KR" altLang="en-US" b="1" dirty="0"/>
              <a:t> </a:t>
            </a:r>
            <a:r>
              <a:rPr lang="ko-KR" altLang="en-US" b="1" dirty="0" smtClean="0"/>
              <a:t>이상일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조사 시점으로부터 </a:t>
            </a:r>
            <a:r>
              <a:rPr lang="ko-KR" altLang="en-US" b="1" dirty="0"/>
              <a:t>최소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주일이 </a:t>
            </a:r>
            <a:r>
              <a:rPr lang="ko-KR" altLang="en-US" b="1" dirty="0" smtClean="0">
                <a:solidFill>
                  <a:srgbClr val="FF0000"/>
                </a:solidFill>
              </a:rPr>
              <a:t>경과</a:t>
            </a:r>
            <a:r>
              <a:rPr lang="ko-KR" altLang="en-US" b="1" dirty="0" smtClean="0"/>
              <a:t>된 </a:t>
            </a:r>
            <a:r>
              <a:rPr lang="ko-KR" altLang="en-US" b="1" dirty="0"/>
              <a:t>영상부터 최근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개월 내</a:t>
            </a:r>
            <a:r>
              <a:rPr lang="ko-KR" altLang="en-US" b="1" dirty="0"/>
              <a:t>의 </a:t>
            </a:r>
            <a:r>
              <a:rPr lang="ko-KR" altLang="en-US" b="1" dirty="0" smtClean="0"/>
              <a:t>영상일 것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너무 최근의 </a:t>
            </a:r>
            <a:r>
              <a:rPr lang="ko-KR" altLang="en-US" b="1" dirty="0"/>
              <a:t>영상은 조회수 누적이 제대로 </a:t>
            </a:r>
            <a:r>
              <a:rPr lang="ko-KR" altLang="en-US" b="1" dirty="0" smtClean="0"/>
              <a:t>집계되지 않음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너무 </a:t>
            </a:r>
            <a:r>
              <a:rPr lang="ko-KR" altLang="en-US" b="1" dirty="0"/>
              <a:t>오래된 영상은 </a:t>
            </a:r>
            <a:r>
              <a:rPr lang="ko-KR" altLang="en-US" b="1" dirty="0" smtClean="0"/>
              <a:t>구독자 수와 게임 패치 등 환경에 차이가 있을 수 있음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해당 방송인이 주제에 </a:t>
            </a:r>
            <a:r>
              <a:rPr lang="ko-KR" altLang="en-US" b="1" dirty="0"/>
              <a:t>맞는 게임을 </a:t>
            </a:r>
            <a:r>
              <a:rPr lang="en-US" altLang="ko-KR" b="1" dirty="0">
                <a:solidFill>
                  <a:srgbClr val="FF0000"/>
                </a:solidFill>
              </a:rPr>
              <a:t>6</a:t>
            </a:r>
            <a:r>
              <a:rPr lang="ko-KR" altLang="en-US" b="1" dirty="0">
                <a:solidFill>
                  <a:srgbClr val="FF0000"/>
                </a:solidFill>
              </a:rPr>
              <a:t>개월 이상</a:t>
            </a:r>
            <a:r>
              <a:rPr lang="ko-KR" altLang="en-US" b="1" dirty="0"/>
              <a:t> 꾸준히 </a:t>
            </a:r>
            <a:r>
              <a:rPr lang="ko-KR" altLang="en-US" b="1" dirty="0" smtClean="0"/>
              <a:t>플레이하고 영상화 했을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대회 경기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매드무비나</a:t>
            </a:r>
            <a:r>
              <a:rPr lang="ko-KR" altLang="en-US" b="1" dirty="0" smtClean="0"/>
              <a:t> </a:t>
            </a:r>
            <a:r>
              <a:rPr lang="ko-KR" altLang="en-US" b="1" dirty="0"/>
              <a:t>하이라이트 </a:t>
            </a:r>
            <a:r>
              <a:rPr lang="ko-KR" altLang="en-US" b="1" dirty="0">
                <a:solidFill>
                  <a:srgbClr val="FF0000"/>
                </a:solidFill>
              </a:rPr>
              <a:t>모음집은 </a:t>
            </a:r>
            <a:r>
              <a:rPr lang="ko-KR" altLang="en-US" b="1" dirty="0" smtClean="0">
                <a:solidFill>
                  <a:srgbClr val="FF0000"/>
                </a:solidFill>
              </a:rPr>
              <a:t>제외</a:t>
            </a:r>
            <a:r>
              <a:rPr lang="ko-KR" altLang="en-US" b="1" dirty="0" smtClean="0"/>
              <a:t>할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버그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특별 </a:t>
            </a:r>
            <a:r>
              <a:rPr lang="ko-KR" altLang="en-US" b="1" dirty="0"/>
              <a:t>모드</a:t>
            </a:r>
            <a:r>
              <a:rPr lang="en-US" altLang="ko-KR" b="1" dirty="0" smtClean="0"/>
              <a:t>(URF, </a:t>
            </a:r>
            <a:r>
              <a:rPr lang="ko-KR" altLang="en-US" b="1" dirty="0" smtClean="0"/>
              <a:t>워크샵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유저 패치 </a:t>
            </a:r>
            <a:r>
              <a:rPr lang="ko-KR" altLang="en-US" b="1" dirty="0"/>
              <a:t>등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등 </a:t>
            </a:r>
            <a:r>
              <a:rPr lang="ko-KR" altLang="en-US" b="1" dirty="0" smtClean="0">
                <a:solidFill>
                  <a:srgbClr val="FF0000"/>
                </a:solidFill>
              </a:rPr>
              <a:t>일반적인 게임 플레이를 벗어난 경우</a:t>
            </a:r>
            <a:r>
              <a:rPr lang="ko-KR" altLang="en-US" b="1" dirty="0" smtClean="0"/>
              <a:t>는 제외할 것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현재 </a:t>
            </a:r>
            <a:r>
              <a:rPr lang="ko-KR" altLang="en-US" b="1" dirty="0" smtClean="0">
                <a:solidFill>
                  <a:srgbClr val="FF0000"/>
                </a:solidFill>
              </a:rPr>
              <a:t>프로게이머</a:t>
            </a:r>
            <a:r>
              <a:rPr lang="ko-KR" altLang="en-US" b="1" dirty="0" smtClean="0"/>
              <a:t>로 소속되어 활동하고 있는 방송인은 제외할 것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모멘트 쏠림 현상을 방지하기 위함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81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7" b="15191"/>
          <a:stretch/>
        </p:blipFill>
        <p:spPr bwMode="auto">
          <a:xfrm>
            <a:off x="589055" y="1399767"/>
            <a:ext cx="10984636" cy="4842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액자 26"/>
          <p:cNvSpPr/>
          <p:nvPr/>
        </p:nvSpPr>
        <p:spPr>
          <a:xfrm>
            <a:off x="1319349" y="2351316"/>
            <a:ext cx="8281851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1319350" y="3820865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1319350" y="5323093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15" y="4908755"/>
            <a:ext cx="26574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82843"/>
            <a:ext cx="4453209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30978"/>
              </p:ext>
            </p:extLst>
          </p:nvPr>
        </p:nvGraphicFramePr>
        <p:xfrm>
          <a:off x="4376057" y="1499507"/>
          <a:ext cx="7137216" cy="4608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24.32 %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29.72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45.94 %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102,155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119,536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153,018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평균 조회수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83,362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78,966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88,674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 조회수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750,258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(23.99%)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868,626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(27.78%)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1,507,458</a:t>
                      </a:r>
                      <a:br>
                        <a:rPr lang="en-US" altLang="ko-KR" b="1" dirty="0" smtClean="0"/>
                      </a:br>
                      <a:r>
                        <a:rPr lang="en-US" altLang="ko-KR" sz="1600" b="1" dirty="0" smtClean="0"/>
                        <a:t>(48.21%)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89" y="1342750"/>
            <a:ext cx="2941006" cy="50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액자 17"/>
          <p:cNvSpPr/>
          <p:nvPr/>
        </p:nvSpPr>
        <p:spPr>
          <a:xfrm>
            <a:off x="589054" y="5296967"/>
            <a:ext cx="3057476" cy="1208336"/>
          </a:xfrm>
          <a:prstGeom prst="frame">
            <a:avLst>
              <a:gd name="adj1" fmla="val 11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4275782" y="2165130"/>
            <a:ext cx="7317130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4248696" y="4422020"/>
            <a:ext cx="7344216" cy="185967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14765"/>
              </p:ext>
            </p:extLst>
          </p:nvPr>
        </p:nvGraphicFramePr>
        <p:xfrm>
          <a:off x="7053942" y="1597363"/>
          <a:ext cx="4725894" cy="439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62,019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75,653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평균 조회수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48,951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71,660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 조회수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146,853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(40.58%)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214,980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(59.41%)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1597363"/>
            <a:ext cx="5895275" cy="182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액자 23"/>
          <p:cNvSpPr/>
          <p:nvPr/>
        </p:nvSpPr>
        <p:spPr>
          <a:xfrm>
            <a:off x="1205831" y="2508221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3419079"/>
            <a:ext cx="2819672" cy="98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79" y="3419079"/>
            <a:ext cx="3038138" cy="269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액자 27"/>
          <p:cNvSpPr/>
          <p:nvPr/>
        </p:nvSpPr>
        <p:spPr>
          <a:xfrm>
            <a:off x="3299071" y="5173043"/>
            <a:ext cx="3075602" cy="943575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957848" y="2238704"/>
            <a:ext cx="4939864" cy="90348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57847" y="4435717"/>
            <a:ext cx="4939865" cy="162956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션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618" y="1308476"/>
            <a:ext cx="2724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65" y="1611299"/>
            <a:ext cx="5949314" cy="127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액자 22"/>
          <p:cNvSpPr/>
          <p:nvPr/>
        </p:nvSpPr>
        <p:spPr>
          <a:xfrm>
            <a:off x="1273484" y="2036326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86805"/>
              </p:ext>
            </p:extLst>
          </p:nvPr>
        </p:nvGraphicFramePr>
        <p:xfrm>
          <a:off x="6606653" y="2424042"/>
          <a:ext cx="5438505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37.5 %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264,169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139,724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159,487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159,487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222,323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139,724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(9.67%)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318,974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(22.07%)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318,974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(22.07%)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666,969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(46.16%)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65" y="2886151"/>
            <a:ext cx="5962378" cy="319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액자 25"/>
          <p:cNvSpPr/>
          <p:nvPr/>
        </p:nvSpPr>
        <p:spPr>
          <a:xfrm>
            <a:off x="468339" y="4230884"/>
            <a:ext cx="5962378" cy="1921720"/>
          </a:xfrm>
          <a:prstGeom prst="frame">
            <a:avLst>
              <a:gd name="adj1" fmla="val 21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482969" y="2950126"/>
            <a:ext cx="5614442" cy="79589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482969" y="4804755"/>
            <a:ext cx="5614442" cy="1396538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</TotalTime>
  <Words>1411</Words>
  <Application>Microsoft Office PowerPoint</Application>
  <PresentationFormat>와이드스크린</PresentationFormat>
  <Paragraphs>656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304</cp:revision>
  <dcterms:created xsi:type="dcterms:W3CDTF">2019-12-05T04:16:40Z</dcterms:created>
  <dcterms:modified xsi:type="dcterms:W3CDTF">2020-08-01T08:34:23Z</dcterms:modified>
</cp:coreProperties>
</file>