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embeddings/Microsoft_Excel_____222.xlsx" ContentType="application/haansoftxlsx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embeddings/Microsoft_Excel_____666.xlsx" ContentType="application/haansoftxlsx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embeddings/Microsoft_Excel_____777.xlsx" ContentType="application/haansoftxlsx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embeddings/Microsoft_Excel_____888.xlsx" ContentType="application/haansoftxlsx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9" r:id="rId2"/>
    <p:sldId id="308" r:id="rId3"/>
    <p:sldId id="322" r:id="rId4"/>
    <p:sldId id="323" r:id="rId5"/>
    <p:sldId id="324" r:id="rId6"/>
    <p:sldId id="335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6" r:id="rId16"/>
    <p:sldId id="337" r:id="rId17"/>
    <p:sldId id="338" r:id="rId18"/>
    <p:sldId id="342" r:id="rId19"/>
    <p:sldId id="343" r:id="rId20"/>
    <p:sldId id="317" r:id="rId21"/>
    <p:sldId id="318" r:id="rId22"/>
    <p:sldId id="319" r:id="rId23"/>
    <p:sldId id="320" r:id="rId24"/>
    <p:sldId id="321" r:id="rId25"/>
    <p:sldId id="339" r:id="rId26"/>
    <p:sldId id="340" r:id="rId27"/>
    <p:sldId id="341" r:id="rId28"/>
    <p:sldId id="344" r:id="rId29"/>
    <p:sldId id="334" r:id="rId30"/>
    <p:sldId id="34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531-452D-B1FD-CF1F21AD5F53}"/>
                </c:ext>
              </c:extLst>
            </c:dLbl>
            <c:dLbl>
              <c:idx val="1"/>
              <c:layout>
                <c:manualLayout>
                  <c:x val="-0.13769801848732999"/>
                  <c:y val="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8578"/>
                        <a:gd name="adj2" fmla="val 204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2-3A15-4291-A251-CD3857ACFEB1}"/>
                </c:ext>
              </c:extLst>
            </c:dLbl>
            <c:dLbl>
              <c:idx val="2"/>
              <c:layout>
                <c:manualLayout>
                  <c:x val="-0.11774178392394891"/>
                  <c:y val="-0.1932746679394314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431"/>
                        <a:gd name="adj2" fmla="val -125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A15-4291-A251-CD3857ACFEB1}"/>
                </c:ext>
              </c:extLst>
            </c:dLbl>
            <c:dLbl>
              <c:idx val="3"/>
              <c:layout>
                <c:manualLayout>
                  <c:x val="0.2035535925464878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4738"/>
                        <a:gd name="adj2" fmla="val 1399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4531-452D-B1FD-CF1F21AD5F5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11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36848888563444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0489"/>
                        <a:gd name="adj2" fmla="val 236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758860489578288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550"/>
                        <a:gd name="adj2" fmla="val -905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6.9846820971834131E-2"/>
                  <c:y val="0.1120432857619891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962"/>
                        <a:gd name="adj2" fmla="val 2718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396936419436681"/>
                  <c:y val="-0.190473585795381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04"/>
                        <a:gd name="adj2" fmla="val -328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7761048761409234"/>
                  <c:y val="0.1148443679060388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219"/>
                        <a:gd name="adj2" fmla="val 2237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7785549360567603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839"/>
                        <a:gd name="adj2" fmla="val 267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767613576902072"/>
                  <c:y val="-0.1680649286429838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34"/>
                        <a:gd name="adj2" fmla="val -88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4105"/>
                        <a:gd name="adj2" fmla="val 2090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layout>
                <c:manualLayout>
                  <c:x val="-0.10776366664225832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8618"/>
                        <a:gd name="adj2" fmla="val 36081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6563674687606361"/>
                  <c:y val="-0.1064411214738898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64"/>
                        <a:gd name="adj2" fmla="val -1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0.2135317098281784"/>
                  <c:y val="-3.641406787264658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189"/>
                        <a:gd name="adj2" fmla="val -1049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8.5811808622538982E-2"/>
                  <c:y val="0.1568606000667848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15"/>
                        <a:gd name="adj2" fmla="val 2081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8758860489578297"/>
                  <c:y val="-3.081190358454697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09"/>
                        <a:gd name="adj2" fmla="val -230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0.21951858019719275"/>
                  <c:y val="-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75"/>
                        <a:gd name="adj2" fmla="val -1090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65674</c:v>
                </c:pt>
                <c:pt idx="1">
                  <c:v>151302</c:v>
                </c:pt>
                <c:pt idx="2">
                  <c:v>312606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576804318592013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239"/>
                        <a:gd name="adj2" fmla="val 3932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0576804318592006"/>
                  <c:y val="-0.263301721540674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1017"/>
                        <a:gd name="adj2" fmla="val -3348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563674687606361"/>
                  <c:y val="0.1288497786262875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819"/>
                        <a:gd name="adj2" fmla="val 1782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1175491355493455"/>
                  <c:y val="0.196075750083481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6464"/>
                        <a:gd name="adj2" fmla="val 390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3570239503099188"/>
                  <c:y val="-0.204478996515630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876"/>
                        <a:gd name="adj2" fmla="val -2431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5.32205607369449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748"/>
                        <a:gd name="adj2" fmla="val 1854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94691</c:v>
                </c:pt>
                <c:pt idx="2">
                  <c:v>211308</c:v>
                </c:pt>
                <c:pt idx="3">
                  <c:v>223511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7561486415775426"/>
                  <c:y val="0.1148443679060389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5.9868703690143478E-3"/>
                  <c:y val="-0.210081160803729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164549996338734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7361924070141607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1.9956234563381159E-3"/>
                  <c:y val="-0.1932746679394313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6364112341972545"/>
                  <c:y val="0.11764545005008858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912804</c:v>
                </c:pt>
                <c:pt idx="2">
                  <c:v>827706</c:v>
                </c:pt>
                <c:pt idx="3">
                  <c:v>918354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17767962732439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364112341972556"/>
                  <c:y val="-0.120446532194138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175229567408546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190-4958-B1FF-8494FACA5513}"/>
                </c:ext>
              </c:extLst>
            </c:dLbl>
            <c:dLbl>
              <c:idx val="1"/>
              <c:layout>
                <c:manualLayout>
                  <c:x val="-0.13171114811831572"/>
                  <c:y val="0.1708660107870335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7"/>
                        <a:gd name="adj2" fmla="val 2524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9190-4958-B1FF-8494FACA5513}"/>
                </c:ext>
              </c:extLst>
            </c:dLbl>
            <c:dLbl>
              <c:idx val="2"/>
              <c:layout>
                <c:manualLayout>
                  <c:x val="-0.12372865429296326"/>
                  <c:y val="-0.1848714215072822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929"/>
                        <a:gd name="adj2" fmla="val -288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9190-4958-B1FF-8494FACA5513}"/>
                </c:ext>
              </c:extLst>
            </c:dLbl>
            <c:dLbl>
              <c:idx val="3"/>
              <c:layout>
                <c:manualLayout>
                  <c:x val="0.19956234563381159"/>
                  <c:y val="2.520973929644751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3049"/>
                        <a:gd name="adj2" fmla="val 1393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9190-4958-B1FF-8494FACA55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750258</c:v>
                </c:pt>
                <c:pt idx="2">
                  <c:v>868626</c:v>
                </c:pt>
                <c:pt idx="3">
                  <c:v>1507458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2971552466197753"/>
                  <c:y val="0.1848714215072821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1"/>
                  <c:y val="-0.145656271490586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2151420365353086"/>
                  <c:y val="-2.8010821440497349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486022</c:v>
                </c:pt>
                <c:pt idx="2">
                  <c:v>681255</c:v>
                </c:pt>
                <c:pt idx="3">
                  <c:v>1259104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dLbl>
              <c:idx val="0"/>
              <c:layout>
                <c:manualLayout>
                  <c:x val="-0.203553592546487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336"/>
                        <a:gd name="adj2" fmla="val -297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8166-40B9-8346-465C8B48CE38}"/>
                </c:ext>
              </c:extLst>
            </c:dLbl>
            <c:dLbl>
              <c:idx val="1"/>
              <c:layout>
                <c:manualLayout>
                  <c:x val="0.2314923209352214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3581"/>
                        <a:gd name="adj2" fmla="val -1040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166-40B9-8346-465C8B48CE3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166-40B9-8346-465C8B48CE3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dLbl>
              <c:idx val="0"/>
              <c:layout>
                <c:manualLayout>
                  <c:x val="-0.19557109872113543"/>
                  <c:y val="-0.1036400393298399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6601"/>
                        <a:gd name="adj2" fmla="val -1603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B222-42C2-B93A-5568C2A18E4D}"/>
                </c:ext>
              </c:extLst>
            </c:dLbl>
            <c:dLbl>
              <c:idx val="1"/>
              <c:layout>
                <c:manualLayout>
                  <c:x val="0.21153608637184027"/>
                  <c:y val="8.9634628609591302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31"/>
                        <a:gd name="adj2" fmla="val 234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B222-42C2-B93A-5568C2A18E4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222-42C2-B93A-5568C2A18E4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222-42C2-B93A-5568C2A18E4D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dLbl>
              <c:idx val="0"/>
              <c:layout>
                <c:manualLayout>
                  <c:x val="-7.9824938253524561E-2"/>
                  <c:y val="0.1512584357786853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65"/>
                        <a:gd name="adj2" fmla="val 2663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144-464A-B826-5262E326B233}"/>
                </c:ext>
              </c:extLst>
            </c:dLbl>
            <c:dLbl>
              <c:idx val="1"/>
              <c:layout>
                <c:manualLayout>
                  <c:x val="-0.1796061110704304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97"/>
                        <a:gd name="adj2" fmla="val -594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1.9956234563380426E-3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81"/>
                        <a:gd name="adj2" fmla="val 195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160173452676848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0228"/>
                        <a:gd name="adj2" fmla="val 1823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144-464A-B826-5262E326B23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7.184244442817217E-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27"/>
                        <a:gd name="adj2" fmla="val 2594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6563674687606361"/>
                  <c:y val="6.72259714571935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198"/>
                        <a:gd name="adj2" fmla="val 187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9.1798678991553403E-2"/>
                  <c:y val="-0.1960757500834811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047"/>
                        <a:gd name="adj2" fmla="val -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1153608637184027"/>
                  <c:y val="3.081190358454702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2729"/>
                        <a:gd name="adj2" fmla="val 1506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318974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6F0-4B12-B44E-68D74CF8FBB2}"/>
                </c:ext>
              </c:extLst>
            </c:dLbl>
            <c:dLbl>
              <c:idx val="1"/>
              <c:layout>
                <c:manualLayout>
                  <c:x val="-9.3794302447891512E-2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3686"/>
                        <a:gd name="adj2" fmla="val 2277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962799378873991"/>
                  <c:y val="-0.1008389571857902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6351"/>
                        <a:gd name="adj2" fmla="val -78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0155796909014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2950"/>
                        <a:gd name="adj2" fmla="val -875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B6F0-4B12-B44E-68D74CF8FBB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9781172816905864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4341"/>
                        <a:gd name="adj2" fmla="val 3225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9"/>
                  <c:y val="-3.361298572859675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94"/>
                        <a:gd name="adj2" fmla="val -750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0754491802701666"/>
                  <c:y val="-0.1008389571857902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88A308B-F5F6-4E4D-B994-3E5577BEF5B8}" type="CATEGORYNAME">
                      <a:rPr lang="en-US" altLang="ko-KR" b="1"/>
                      <a:pPr>
                        <a:defRPr b="1"/>
                      </a:pPr>
                      <a:t>[범주 이름]</a:t>
                    </a:fld>
                    <a:r>
                      <a:rPr lang="en-US" altLang="ko-KR" b="1" baseline="0" dirty="0"/>
                      <a:t>
</a:t>
                    </a:r>
                    <a:fld id="{78AB5328-D000-4C7D-ADE9-00CBE1E59476}" type="PERCENTAGE">
                      <a:rPr lang="en-US" altLang="ko-KR" b="1" baseline="0"/>
                      <a:pPr>
                        <a:defRPr b="1"/>
                      </a:pPr>
                      <a:t>[백분율]</a:t>
                    </a:fld>
                    <a:endParaRPr lang="en-US" altLang="ko-KR" b="1" baseline="0" dirty="0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832"/>
                        <a:gd name="adj2" fmla="val -16513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9636177416267879E-2"/>
                      <c:h val="0.125610889548699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DCC-4FF1-9D8E-CD115F799CE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7361924070141607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110"/>
                        <a:gd name="adj2" fmla="val 246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958422835212105"/>
                  <c:y val="-8.683354646554161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067"/>
                        <a:gd name="adj2" fmla="val -1441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DCC-4FF1-9D8E-CD115F799CE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22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32247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66,214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40,197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74,447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132,428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(15.49%)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200,985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(23.51%)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521,129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(60.98%)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0" y="1326853"/>
            <a:ext cx="5962378" cy="178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3109648"/>
            <a:ext cx="3383771" cy="32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95520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103,309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149,119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413,236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(31.59%)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894,714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(68.40%)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97736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125,960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182,422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(13.52%)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755,760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(43.99%)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729,688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(42.48%)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3" y="835959"/>
            <a:ext cx="2762250" cy="828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5" y="1313612"/>
            <a:ext cx="4361318" cy="20609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4" y="3374549"/>
            <a:ext cx="3329756" cy="3051310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1192651" y="1683656"/>
            <a:ext cx="1298301" cy="40990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92650" y="2759692"/>
            <a:ext cx="3757723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354083" y="5094875"/>
            <a:ext cx="2564728" cy="1363878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53594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18.18 %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27.27 %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41,463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32,837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50,434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52,101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65,674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(12.40%)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151,302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(28.57%)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312,606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(59.02%)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액자 18"/>
          <p:cNvSpPr/>
          <p:nvPr/>
        </p:nvSpPr>
        <p:spPr>
          <a:xfrm>
            <a:off x="5775243" y="2444565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5775243" y="471808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20" y="837288"/>
            <a:ext cx="1933575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" y="1313612"/>
            <a:ext cx="3672030" cy="197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90903"/>
            <a:ext cx="3419782" cy="3133807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50609" y="2714310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150609" y="1617548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385612" y="5052083"/>
            <a:ext cx="2671379" cy="142769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95703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16.66 %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52,032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48,046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69,972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47,345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35,218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55,877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94,691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(17.88%)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211,308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(39.90%)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223,511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(42.21%)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758618" y="243486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758618" y="4716689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4" y="854081"/>
            <a:ext cx="202882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313612"/>
            <a:ext cx="4813263" cy="1972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86395"/>
            <a:ext cx="3531001" cy="31586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41314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173,582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152,134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137,951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153,059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912,804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(34.33%)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827,706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(31.13%)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918,354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(34.53%)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150609" y="1617548"/>
            <a:ext cx="425170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50609" y="2703553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385612" y="5031063"/>
            <a:ext cx="2767695" cy="144871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55815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</a:t>
                      </a:r>
                      <a:r>
                        <a:rPr lang="en-US" altLang="ko-KR" sz="1400" dirty="0" smtClean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166,317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243,011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136,251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179,872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486,022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(20.03%)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681,255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(28.07%)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1,259,104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(51.89%)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85" y="736396"/>
            <a:ext cx="208597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6" y="1323534"/>
            <a:ext cx="4224015" cy="1969028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1170203" y="1631652"/>
            <a:ext cx="366793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97592" y="2712409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9" y="3292562"/>
            <a:ext cx="3276364" cy="3187211"/>
          </a:xfrm>
          <a:prstGeom prst="rect">
            <a:avLst/>
          </a:prstGeom>
        </p:spPr>
      </p:pic>
      <p:sp>
        <p:nvSpPr>
          <p:cNvPr id="27" name="액자 26"/>
          <p:cNvSpPr/>
          <p:nvPr/>
        </p:nvSpPr>
        <p:spPr>
          <a:xfrm>
            <a:off x="1338350" y="5220025"/>
            <a:ext cx="2588598" cy="1317752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686625920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69342800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2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01651394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745796978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80323245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46998616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47014376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57956504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930210920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96674718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921551889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60202561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27826633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95223339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91004192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71566173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25897771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06473584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5706843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24277146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12" y="1383211"/>
            <a:ext cx="202882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31" y="1383211"/>
            <a:ext cx="27622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2" y="2416959"/>
            <a:ext cx="4460849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98" y="2416959"/>
            <a:ext cx="4094452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15246"/>
              </p:ext>
            </p:extLst>
          </p:nvPr>
        </p:nvGraphicFramePr>
        <p:xfrm>
          <a:off x="1452713" y="4355373"/>
          <a:ext cx="9072684" cy="196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228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51482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트위치</a:t>
                      </a:r>
                      <a:r>
                        <a:rPr lang="en-US" altLang="ko-KR" sz="2000" b="1" dirty="0" smtClean="0">
                          <a:solidFill>
                            <a:srgbClr val="002060"/>
                          </a:solidFill>
                        </a:rPr>
                        <a:t>(twitch)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다시보기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영상을 통한 비교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280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22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영상 시간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개수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9/10/12/13/14/16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날짜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10/11/14/17/21/23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2389"/>
              </p:ext>
            </p:extLst>
          </p:nvPr>
        </p:nvGraphicFramePr>
        <p:xfrm>
          <a:off x="442452" y="1548399"/>
          <a:ext cx="11380122" cy="4695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3374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29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오버워치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en-US" altLang="ko-KR" sz="2000" b="1" dirty="0" smtClean="0"/>
                        <a:t>(FPS)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대상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PUBG</a:t>
                      </a:r>
                    </a:p>
                    <a:p>
                      <a:pPr algn="ctr" latinLnBrk="1"/>
                      <a:r>
                        <a:rPr lang="en-US" altLang="ko-KR" sz="2000" b="1" dirty="0" smtClean="0"/>
                        <a:t>(</a:t>
                      </a:r>
                      <a:r>
                        <a:rPr lang="ko-KR" altLang="en-US" sz="2000" b="1" dirty="0" err="1" smtClean="0"/>
                        <a:t>배틀로얄</a:t>
                      </a:r>
                      <a:r>
                        <a:rPr lang="en-US" altLang="ko-KR" sz="2000" b="1" dirty="0" smtClean="0"/>
                        <a:t>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30259"/>
                  </a:ext>
                </a:extLst>
              </a:tr>
              <a:tr h="247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총 참여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38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인원수 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본인 포함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~ 4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적군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 ~ 96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플레이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77483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244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비교전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15414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사격 가능 여부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898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 smtClean="0"/>
                        <a:t>패배 종류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익사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자기장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704609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인칭 고정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시점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컨버터블 </a:t>
                      </a:r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/ 3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default)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3309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etc</a:t>
                      </a:r>
                      <a:r>
                        <a:rPr lang="en-US" altLang="ko-KR" sz="1600" b="1" baseline="0" dirty="0" smtClean="0"/>
                        <a:t> (</a:t>
                      </a:r>
                      <a:r>
                        <a:rPr lang="ko-KR" altLang="en-US" sz="1600" b="1" dirty="0" smtClean="0"/>
                        <a:t>랜덤 요소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맵 크기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캐릭터 속도</a:t>
                      </a:r>
                      <a:r>
                        <a:rPr lang="en-US" altLang="ko-KR" sz="1600" b="1" dirty="0" smtClean="0"/>
                        <a:t>…)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2264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41270" y="1073371"/>
            <a:ext cx="178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분석표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88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24230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/>
                        <a:t>상황 희소성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일반적으로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얼마나 보기 힘든가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</a:t>
            </a:r>
            <a:r>
              <a:rPr lang="ko-KR" altLang="en-US" sz="1400" b="1" dirty="0" smtClean="0"/>
              <a:t>카테고리화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스트리머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및 영상 선정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648607"/>
            <a:ext cx="11228969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트위치</a:t>
            </a:r>
            <a:r>
              <a:rPr lang="en-US" altLang="ko-KR" b="1" dirty="0" smtClean="0"/>
              <a:t>TV, </a:t>
            </a:r>
            <a:r>
              <a:rPr lang="ko-KR" altLang="en-US" b="1" dirty="0" smtClean="0"/>
              <a:t>아프리카</a:t>
            </a:r>
            <a:r>
              <a:rPr lang="en-US" altLang="ko-KR" b="1" dirty="0" smtClean="0"/>
              <a:t>TV </a:t>
            </a:r>
            <a:r>
              <a:rPr lang="ko-KR" altLang="en-US" b="1" dirty="0" smtClean="0"/>
              <a:t>등 인터넷 개인방송 플랫폼에서 </a:t>
            </a:r>
            <a:r>
              <a:rPr lang="ko-KR" altLang="en-US" b="1" dirty="0" smtClean="0">
                <a:solidFill>
                  <a:srgbClr val="FF0000"/>
                </a:solidFill>
              </a:rPr>
              <a:t>게임 방송을 진행하는 방송인</a:t>
            </a:r>
            <a:r>
              <a:rPr lang="ko-KR" altLang="en-US" b="1" dirty="0" smtClean="0"/>
              <a:t>일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개인 유튜브 채널의 </a:t>
            </a:r>
            <a:r>
              <a:rPr lang="ko-KR" altLang="en-US" b="1" dirty="0" smtClean="0">
                <a:solidFill>
                  <a:srgbClr val="FF0000"/>
                </a:solidFill>
              </a:rPr>
              <a:t>구독자 수가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b="1" dirty="0"/>
              <a:t> </a:t>
            </a:r>
            <a:r>
              <a:rPr lang="ko-KR" altLang="en-US" b="1" dirty="0" smtClean="0"/>
              <a:t>이상일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조사 시점으로부터 </a:t>
            </a:r>
            <a:r>
              <a:rPr lang="ko-KR" altLang="en-US" b="1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주일이 </a:t>
            </a:r>
            <a:r>
              <a:rPr lang="ko-KR" altLang="en-US" b="1" dirty="0" smtClean="0">
                <a:solidFill>
                  <a:srgbClr val="FF0000"/>
                </a:solidFill>
              </a:rPr>
              <a:t>경과</a:t>
            </a:r>
            <a:r>
              <a:rPr lang="ko-KR" altLang="en-US" b="1" dirty="0" smtClean="0"/>
              <a:t>된 </a:t>
            </a:r>
            <a:r>
              <a:rPr lang="ko-KR" altLang="en-US" b="1" dirty="0"/>
              <a:t>영상부터 최근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 내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영상일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최근의 </a:t>
            </a:r>
            <a:r>
              <a:rPr lang="ko-KR" altLang="en-US" b="1" dirty="0"/>
              <a:t>영상은 조회수 누적이 제대로 </a:t>
            </a:r>
            <a:r>
              <a:rPr lang="ko-KR" altLang="en-US" b="1" dirty="0" smtClean="0"/>
              <a:t>집계되지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</a:t>
            </a:r>
            <a:r>
              <a:rPr lang="ko-KR" altLang="en-US" b="1" dirty="0"/>
              <a:t>오래된 영상은 </a:t>
            </a:r>
            <a:r>
              <a:rPr lang="ko-KR" altLang="en-US" b="1" dirty="0" smtClean="0"/>
              <a:t>구독자 수와 게임 패치 등 환경에 차이가 있을 수 있음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해당 방송인이 주제에 </a:t>
            </a:r>
            <a:r>
              <a:rPr lang="ko-KR" altLang="en-US" b="1" dirty="0"/>
              <a:t>맞는 게임을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개월 이상</a:t>
            </a:r>
            <a:r>
              <a:rPr lang="ko-KR" altLang="en-US" b="1" dirty="0"/>
              <a:t> 꾸준히 </a:t>
            </a:r>
            <a:r>
              <a:rPr lang="ko-KR" altLang="en-US" b="1" dirty="0" smtClean="0"/>
              <a:t>플레이하고 영상화 했을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대회 경기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매드무비나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하이라이트 </a:t>
            </a:r>
            <a:r>
              <a:rPr lang="ko-KR" altLang="en-US" b="1" dirty="0">
                <a:solidFill>
                  <a:srgbClr val="FF0000"/>
                </a:solidFill>
              </a:rPr>
              <a:t>모음집은 </a:t>
            </a:r>
            <a:r>
              <a:rPr lang="ko-KR" altLang="en-US" b="1" dirty="0" smtClean="0">
                <a:solidFill>
                  <a:srgbClr val="FF0000"/>
                </a:solidFill>
              </a:rPr>
              <a:t>제외</a:t>
            </a:r>
            <a:r>
              <a:rPr lang="ko-KR" altLang="en-US" b="1" dirty="0" smtClean="0"/>
              <a:t>할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버그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특별 </a:t>
            </a:r>
            <a:r>
              <a:rPr lang="ko-KR" altLang="en-US" b="1" dirty="0"/>
              <a:t>모드</a:t>
            </a:r>
            <a:r>
              <a:rPr lang="en-US" altLang="ko-KR" b="1" dirty="0" smtClean="0"/>
              <a:t>(URF, </a:t>
            </a:r>
            <a:r>
              <a:rPr lang="ko-KR" altLang="en-US" b="1" dirty="0" smtClean="0"/>
              <a:t>워크샵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유저 패치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등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게임 플레이를 벗어난 경우</a:t>
            </a:r>
            <a:r>
              <a:rPr lang="ko-KR" altLang="en-US" b="1" dirty="0" smtClean="0"/>
              <a:t>는 제외할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현재 </a:t>
            </a:r>
            <a:r>
              <a:rPr lang="ko-KR" altLang="en-US" b="1" dirty="0" smtClean="0">
                <a:solidFill>
                  <a:srgbClr val="FF0000"/>
                </a:solidFill>
              </a:rPr>
              <a:t>프로게이머</a:t>
            </a:r>
            <a:r>
              <a:rPr lang="ko-KR" altLang="en-US" b="1" dirty="0" smtClean="0"/>
              <a:t>로 소속되어 활동하고 있는 방송인은 제외할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모멘트 쏠림 현상을 방지하기 위함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30978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24.32 %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29.72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102,155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평균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83,362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78,966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88,674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750,258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(23.99%)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868,626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(27.78%)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1,507,458</a:t>
                      </a:r>
                      <a:br>
                        <a:rPr lang="en-US" altLang="ko-KR" b="1" dirty="0" smtClean="0"/>
                      </a:br>
                      <a:r>
                        <a:rPr lang="en-US" altLang="ko-KR" sz="1600" b="1" dirty="0" smtClean="0"/>
                        <a:t>(48.21%)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9" y="1342750"/>
            <a:ext cx="2941006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11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14765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평균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48,951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71,660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146,853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(40.58%)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214,980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(59.41%)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238704"/>
            <a:ext cx="4939864" cy="90348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1611299"/>
            <a:ext cx="5949314" cy="12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86805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139,724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159,487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159,487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222,323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139,724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(9.67%)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318,974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(22.07%)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318,974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(22.07%)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666,969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(46.16%)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2886151"/>
            <a:ext cx="5962378" cy="31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482969" y="4804755"/>
            <a:ext cx="5614442" cy="1396538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1343</Words>
  <Application>Microsoft Office PowerPoint</Application>
  <PresentationFormat>와이드스크린</PresentationFormat>
  <Paragraphs>617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291</cp:revision>
  <dcterms:created xsi:type="dcterms:W3CDTF">2019-12-05T04:16:40Z</dcterms:created>
  <dcterms:modified xsi:type="dcterms:W3CDTF">2020-07-23T18:58:07Z</dcterms:modified>
</cp:coreProperties>
</file>