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9" r:id="rId2"/>
    <p:sldId id="308" r:id="rId3"/>
    <p:sldId id="312" r:id="rId4"/>
    <p:sldId id="326" r:id="rId5"/>
    <p:sldId id="316" r:id="rId6"/>
    <p:sldId id="327" r:id="rId7"/>
    <p:sldId id="328" r:id="rId8"/>
    <p:sldId id="32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YoungBum" initials="KY" lastIdx="1" clrIdx="0">
    <p:extLst>
      <p:ext uri="{19B8F6BF-5375-455C-9EA6-DF929625EA0E}">
        <p15:presenceInfo xmlns:p15="http://schemas.microsoft.com/office/powerpoint/2012/main" xmlns="" userId="58bde64b80528b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EFA"/>
    <a:srgbClr val="B762CE"/>
    <a:srgbClr val="D33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548A9-17B7-486F-BAE8-5C551821AB5E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82BBE-26F4-49E8-B9EC-3B26E2906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09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AAF-38FA-4F36-B7D8-ED99EABD61E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9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A528-C54B-4876-AEE4-EFDC56099BF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7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396F-47CE-475B-8532-93DE198B4B0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1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461A-1552-4C77-806A-40502CD62F9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2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E706-0E58-4E6F-BDD8-302AAF44114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2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0EE-7194-43A4-B118-802323EE086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0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B482-5615-4E41-823F-454A5153F17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7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AC88-9B23-4AB4-B3B7-E4E602187C4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2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CA83-72EA-4E9B-8F57-A391A804738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7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DA0C-F067-4FC7-BC9F-CB9266FB9A1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95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24C8-8B24-4B73-9536-D747261A827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5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F9106-ADBD-4DD7-A5DB-F9DBE33DCAA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10560906" y="54403"/>
            <a:ext cx="1468395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39B9C72-21D5-4AB9-87FA-CC4C72A0D342}" type="slidenum">
              <a:rPr lang="ko-KR" altLang="en-US" sz="2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 algn="ctr"/>
              <a:t>‹#›</a:t>
            </a:fld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7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4324692" y="3382913"/>
            <a:ext cx="36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89055" y="2644836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24269" y="2061984"/>
            <a:ext cx="7000847" cy="1208023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800" b="1" dirty="0"/>
              <a:t>방송을 통한 </a:t>
            </a:r>
            <a:r>
              <a:rPr lang="ko-KR" altLang="en-US" sz="2800" b="1" dirty="0" err="1" smtClean="0"/>
              <a:t>루돌로지</a:t>
            </a:r>
            <a:r>
              <a:rPr lang="ko-KR" altLang="en-US" sz="2800" b="1" dirty="0" smtClean="0"/>
              <a:t> 게임의 </a:t>
            </a:r>
            <a:r>
              <a:rPr lang="ko-KR" altLang="en-US" sz="2800" b="1" dirty="0" err="1" smtClean="0"/>
              <a:t>스토리텔링</a:t>
            </a:r>
            <a:r>
              <a:rPr lang="ko-KR" altLang="en-US" sz="2800" b="1" dirty="0" smtClean="0"/>
              <a:t> 획득과 게임 </a:t>
            </a:r>
            <a:r>
              <a:rPr lang="ko-KR" altLang="en-US" sz="2800" b="1" dirty="0"/>
              <a:t>기획에의 적용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the storytelling acquisition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and application of 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game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through streaming service.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04458" y="3379209"/>
            <a:ext cx="2640467" cy="276999"/>
          </a:xfrm>
          <a:prstGeom prst="rect">
            <a:avLst/>
          </a:prstGeom>
          <a:solidFill>
            <a:srgbClr val="E05670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prstClr val="white"/>
                </a:solidFill>
              </a:rPr>
              <a:t>게임공학과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  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2014180011 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김 영 범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89054" y="4688601"/>
            <a:ext cx="26612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2020</a:t>
            </a: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년도 </a:t>
            </a:r>
            <a:r>
              <a:rPr lang="ko-KR" altLang="en-US" sz="1600" dirty="0" err="1" smtClean="0">
                <a:solidFill>
                  <a:srgbClr val="44546A">
                    <a:lumMod val="75000"/>
                  </a:srgbClr>
                </a:solidFill>
              </a:rPr>
              <a:t>게임공학부</a:t>
            </a:r>
            <a:endParaRPr lang="en-US" altLang="ko-KR" sz="1600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종합설계</a:t>
            </a: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졸업작품 발표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89055" y="5642533"/>
            <a:ext cx="2661220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Prof. 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64363" y="6227133"/>
            <a:ext cx="1854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2020 – 07 – </a:t>
            </a: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17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3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938186" y="681634"/>
            <a:ext cx="5213232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모멘트 체</a:t>
            </a:r>
            <a:r>
              <a:rPr lang="ko-KR" altLang="en-US" sz="2000" b="1" dirty="0"/>
              <a:t>크</a:t>
            </a:r>
            <a:r>
              <a:rPr lang="ko-KR" altLang="en-US" sz="2000" b="1" dirty="0" smtClean="0"/>
              <a:t> 시트</a:t>
            </a:r>
            <a:endParaRPr lang="en-US" altLang="ko-KR" sz="2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2783609" y="2050575"/>
            <a:ext cx="5027980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영상 카테고리화 </a:t>
            </a:r>
            <a:r>
              <a:rPr lang="en-US" altLang="ko-KR" sz="2000" b="1" dirty="0" smtClean="0"/>
              <a:t>- 1</a:t>
            </a:r>
            <a:endParaRPr lang="en-US" altLang="ko-KR" sz="2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845479" y="3576095"/>
            <a:ext cx="4807972" cy="4944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2. </a:t>
            </a:r>
            <a:r>
              <a:rPr lang="ko-KR" altLang="en-US" sz="2000" b="1" dirty="0"/>
              <a:t>영상 카테고리화 </a:t>
            </a:r>
            <a:r>
              <a:rPr lang="en-US" altLang="ko-KR" sz="2000" b="1" dirty="0"/>
              <a:t>- </a:t>
            </a:r>
            <a:r>
              <a:rPr lang="en-US" altLang="ko-KR" sz="2000" b="1" dirty="0" smtClean="0"/>
              <a:t>2</a:t>
            </a:r>
            <a:endParaRPr lang="en-US" altLang="ko-KR" sz="20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7040880" y="5071863"/>
            <a:ext cx="4232366" cy="4944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2. </a:t>
            </a:r>
            <a:r>
              <a:rPr lang="ko-KR" altLang="en-US" sz="2000" b="1" dirty="0"/>
              <a:t>영상 카테고리화 </a:t>
            </a:r>
            <a:r>
              <a:rPr lang="en-US" altLang="ko-KR" sz="2000" b="1" dirty="0"/>
              <a:t>- </a:t>
            </a:r>
            <a:r>
              <a:rPr lang="en-US" altLang="ko-KR" sz="2000" b="1" dirty="0" smtClean="0"/>
              <a:t>3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23019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Performance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체크 리스트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 </a:t>
            </a:r>
            <a:r>
              <a:rPr lang="ko-KR" altLang="en-US" sz="1400" b="1" dirty="0"/>
              <a:t>모멘트 체크 시트</a:t>
            </a:r>
            <a:endParaRPr lang="en-US" altLang="ko-KR" sz="14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731419"/>
              </p:ext>
            </p:extLst>
          </p:nvPr>
        </p:nvGraphicFramePr>
        <p:xfrm>
          <a:off x="589057" y="1306289"/>
          <a:ext cx="8029440" cy="5042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6480"/>
                <a:gridCol w="2676480"/>
                <a:gridCol w="2676480"/>
              </a:tblGrid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경험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게임 규칙을 숙지하고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응용하는가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활용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이론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전략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상황 판단과 예상이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들어맞는가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적중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빗나감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기술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시스템 및 오브젝트와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상호작용하는가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능숙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미숙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작용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결과가 게임에 어떻게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작용하는가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긍정적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부정적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018106" y="1598449"/>
            <a:ext cx="27562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항목별 점수 총합 기준</a:t>
            </a:r>
            <a:endParaRPr lang="en-US" altLang="ko-KR" sz="2000" dirty="0" smtClean="0"/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b="1" dirty="0" smtClean="0"/>
              <a:t>0 ~ 10  =  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2000" b="1" dirty="0" smtClean="0"/>
              <a:t>/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S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 smtClean="0"/>
              <a:t>14 ~ 20  = 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E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/>
              <a:t>/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C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39987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Novice</a:t>
            </a:r>
            <a:endParaRPr lang="ko-KR" altLang="en-US" sz="1100" b="1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56331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Slap</a:t>
            </a:r>
          </a:p>
          <a:p>
            <a:pPr algn="ctr"/>
            <a:r>
              <a:rPr lang="en-US" altLang="ko-KR" sz="1200" b="1" dirty="0" smtClean="0"/>
              <a:t>Stick</a:t>
            </a:r>
            <a:endParaRPr lang="ko-KR" altLang="en-US" sz="1200" b="1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939987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Expert</a:t>
            </a:r>
            <a:endParaRPr lang="ko-KR" altLang="en-US" sz="12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56331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Circus</a:t>
            </a:r>
            <a:endParaRPr lang="ko-KR" altLang="en-US" sz="1200" b="1" dirty="0"/>
          </a:p>
        </p:txBody>
      </p:sp>
      <p:sp>
        <p:nvSpPr>
          <p:cNvPr id="4" name="액자 3"/>
          <p:cNvSpPr/>
          <p:nvPr/>
        </p:nvSpPr>
        <p:spPr>
          <a:xfrm>
            <a:off x="9194394" y="3735978"/>
            <a:ext cx="2579975" cy="1153128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액자 43"/>
          <p:cNvSpPr/>
          <p:nvPr/>
        </p:nvSpPr>
        <p:spPr>
          <a:xfrm>
            <a:off x="9194393" y="4854626"/>
            <a:ext cx="2579975" cy="1167351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84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100511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Entertainment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체크 리스트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 </a:t>
            </a:r>
            <a:r>
              <a:rPr lang="ko-KR" altLang="en-US" sz="1400" b="1" dirty="0"/>
              <a:t>모멘트 체크 시트</a:t>
            </a:r>
            <a:endParaRPr lang="en-US" altLang="ko-KR" sz="14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49414"/>
              </p:ext>
            </p:extLst>
          </p:nvPr>
        </p:nvGraphicFramePr>
        <p:xfrm>
          <a:off x="589057" y="1306289"/>
          <a:ext cx="8029440" cy="5042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6480"/>
                <a:gridCol w="2676480"/>
                <a:gridCol w="2676480"/>
              </a:tblGrid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희화화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상황을 희화화하고 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애드리브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진지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감정이입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대상의 감정이 겉으로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드러나고 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명확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희미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희귀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해당 상황은 빈번하게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등장하는가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드묾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흔함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원인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상황 발생의 원인은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어디에 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외재적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내재적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018106" y="1598449"/>
            <a:ext cx="27562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항목별 점수 총합 기준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/>
              <a:t>0 ~ 10  =  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altLang="ko-KR" sz="2000" b="1" dirty="0">
                <a:solidFill>
                  <a:srgbClr val="0070C0"/>
                </a:solidFill>
              </a:rPr>
              <a:t> </a:t>
            </a:r>
            <a:r>
              <a:rPr lang="en-US" altLang="ko-KR" sz="2000" b="1" dirty="0"/>
              <a:t>/ </a:t>
            </a:r>
            <a:r>
              <a:rPr lang="en-US" altLang="ko-KR" sz="2000" b="1" dirty="0">
                <a:solidFill>
                  <a:srgbClr val="00B050"/>
                </a:solidFill>
              </a:rPr>
              <a:t>E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/>
              <a:t>14 ~ 20  =  </a:t>
            </a:r>
            <a:r>
              <a:rPr lang="en-US" altLang="ko-KR" sz="2000" b="1" dirty="0">
                <a:solidFill>
                  <a:srgbClr val="0070C0"/>
                </a:solidFill>
              </a:rPr>
              <a:t>S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/>
              <a:t>/ </a:t>
            </a:r>
            <a:r>
              <a:rPr lang="en-US" altLang="ko-KR" sz="2000" b="1" dirty="0">
                <a:solidFill>
                  <a:srgbClr val="FF0000"/>
                </a:solidFill>
              </a:rPr>
              <a:t>C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939987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Novice</a:t>
            </a:r>
            <a:endParaRPr lang="ko-KR" altLang="en-US" sz="11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56331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Slap</a:t>
            </a:r>
          </a:p>
          <a:p>
            <a:pPr algn="ctr"/>
            <a:r>
              <a:rPr lang="en-US" altLang="ko-KR" sz="1200" b="1" dirty="0" smtClean="0"/>
              <a:t>Stick</a:t>
            </a:r>
            <a:endParaRPr lang="ko-KR" altLang="en-US" sz="12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939987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Expert</a:t>
            </a:r>
            <a:endParaRPr lang="ko-KR" altLang="en-US" sz="12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56331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Circus</a:t>
            </a:r>
            <a:endParaRPr lang="ko-KR" altLang="en-US" sz="1200" b="1" dirty="0"/>
          </a:p>
        </p:txBody>
      </p:sp>
      <p:sp>
        <p:nvSpPr>
          <p:cNvPr id="15" name="액자 14"/>
          <p:cNvSpPr/>
          <p:nvPr/>
        </p:nvSpPr>
        <p:spPr>
          <a:xfrm>
            <a:off x="9222377" y="3762104"/>
            <a:ext cx="1275067" cy="2213302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10482585" y="3762104"/>
            <a:ext cx="1195609" cy="2213302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29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- 1</a:t>
            </a:r>
            <a:endParaRPr lang="en-US" altLang="ko-KR" sz="1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27" b="15191"/>
          <a:stretch/>
        </p:blipFill>
        <p:spPr bwMode="auto">
          <a:xfrm>
            <a:off x="589055" y="1399767"/>
            <a:ext cx="10984636" cy="48421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액자 10"/>
          <p:cNvSpPr/>
          <p:nvPr/>
        </p:nvSpPr>
        <p:spPr>
          <a:xfrm>
            <a:off x="1319349" y="2351316"/>
            <a:ext cx="8281851" cy="57476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1319350" y="3820865"/>
            <a:ext cx="7445828" cy="57476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1319350" y="5323093"/>
            <a:ext cx="7445828" cy="57476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살인마협회장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215" y="4908755"/>
            <a:ext cx="26574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510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- 1</a:t>
            </a:r>
            <a:endParaRPr lang="en-US" altLang="ko-KR" sz="14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89054" y="582843"/>
            <a:ext cx="4453209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살인마협회장</a:t>
            </a: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(DBD) </a:t>
            </a: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" y="1342751"/>
            <a:ext cx="2956761" cy="509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액자 15"/>
          <p:cNvSpPr/>
          <p:nvPr/>
        </p:nvSpPr>
        <p:spPr>
          <a:xfrm>
            <a:off x="589054" y="5296967"/>
            <a:ext cx="3057476" cy="1208336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760076"/>
              </p:ext>
            </p:extLst>
          </p:nvPr>
        </p:nvGraphicFramePr>
        <p:xfrm>
          <a:off x="4376057" y="1499507"/>
          <a:ext cx="7137216" cy="4608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304"/>
                <a:gridCol w="1784304"/>
                <a:gridCol w="1784304"/>
                <a:gridCol w="1784304"/>
              </a:tblGrid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카테고리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17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영상 </a:t>
                      </a:r>
                      <a:r>
                        <a:rPr lang="ko-KR" altLang="en-US" dirty="0" err="1" smtClean="0"/>
                        <a:t>지분율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24.32 %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29.72</a:t>
                      </a:r>
                      <a:r>
                        <a:rPr lang="en-US" altLang="ko-KR" baseline="0" dirty="0" smtClean="0"/>
                        <a:t> 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45.94 %</a:t>
                      </a:r>
                    </a:p>
                  </a:txBody>
                  <a:tcPr anchor="ctr"/>
                </a:tc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102,155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119,536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153,018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최저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58,052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46,313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58,052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83,362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78,966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88,674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31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89055" y="31483"/>
            <a:ext cx="5287779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</a:t>
            </a:r>
            <a:r>
              <a:rPr lang="en-US" altLang="ko-KR" sz="1400" b="1" dirty="0" smtClean="0"/>
              <a:t>2</a:t>
            </a:r>
            <a:endParaRPr lang="en-US" altLang="ko-KR" sz="14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대도서관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071" y="3188971"/>
            <a:ext cx="3034146" cy="3337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039482"/>
              </p:ext>
            </p:extLst>
          </p:nvPr>
        </p:nvGraphicFramePr>
        <p:xfrm>
          <a:off x="7053942" y="1597363"/>
          <a:ext cx="4725894" cy="4394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5298"/>
                <a:gridCol w="1575298"/>
                <a:gridCol w="1575298"/>
              </a:tblGrid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카테고리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영상 </a:t>
                      </a:r>
                      <a:r>
                        <a:rPr lang="ko-KR" altLang="en-US" dirty="0" err="1" smtClean="0"/>
                        <a:t>지분율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50 %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r>
                        <a:rPr lang="en-US" altLang="ko-KR" baseline="0" dirty="0" smtClean="0"/>
                        <a:t> %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62,019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75,653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최저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42,259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67,700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48,951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71,660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99" y="1597363"/>
            <a:ext cx="5895275" cy="182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액자 10"/>
          <p:cNvSpPr/>
          <p:nvPr/>
        </p:nvSpPr>
        <p:spPr>
          <a:xfrm>
            <a:off x="1205831" y="2508221"/>
            <a:ext cx="5168843" cy="680750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99" y="3419079"/>
            <a:ext cx="2819672" cy="983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63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89055" y="31483"/>
            <a:ext cx="5287779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</a:t>
            </a:r>
            <a:r>
              <a:rPr lang="en-US" altLang="ko-KR" sz="1400" b="1" dirty="0" smtClean="0"/>
              <a:t>3</a:t>
            </a:r>
            <a:endParaRPr lang="en-US" altLang="ko-KR" sz="14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앰비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션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(LOL)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1308476"/>
            <a:ext cx="27241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5" y="1611299"/>
            <a:ext cx="5949314" cy="1274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액자 10"/>
          <p:cNvSpPr/>
          <p:nvPr/>
        </p:nvSpPr>
        <p:spPr>
          <a:xfrm>
            <a:off x="1368074" y="2036326"/>
            <a:ext cx="5168843" cy="680750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07" y="2907864"/>
            <a:ext cx="5947861" cy="3286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230347"/>
              </p:ext>
            </p:extLst>
          </p:nvPr>
        </p:nvGraphicFramePr>
        <p:xfrm>
          <a:off x="6701243" y="2424042"/>
          <a:ext cx="5438505" cy="3678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701"/>
                <a:gridCol w="1087701"/>
                <a:gridCol w="1087701"/>
                <a:gridCol w="1087701"/>
                <a:gridCol w="1087701"/>
              </a:tblGrid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12.5 %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37.5 %</a:t>
                      </a:r>
                    </a:p>
                  </a:txBody>
                  <a:tcPr anchor="ctr"/>
                </a:tc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139,724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177,529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177,529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264,169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최저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139,724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141,446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141,446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185,919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139,724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159,487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159,487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222,323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8" name="액자 17"/>
          <p:cNvSpPr/>
          <p:nvPr/>
        </p:nvSpPr>
        <p:spPr>
          <a:xfrm>
            <a:off x="1382589" y="4335388"/>
            <a:ext cx="5168843" cy="1921720"/>
          </a:xfrm>
          <a:prstGeom prst="frame">
            <a:avLst>
              <a:gd name="adj1" fmla="val 215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26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2926</TotalTime>
  <Words>399</Words>
  <Application>Microsoft Office PowerPoint</Application>
  <PresentationFormat>사용자 지정</PresentationFormat>
  <Paragraphs>170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user</cp:lastModifiedBy>
  <cp:revision>244</cp:revision>
  <dcterms:created xsi:type="dcterms:W3CDTF">2019-12-05T04:16:40Z</dcterms:created>
  <dcterms:modified xsi:type="dcterms:W3CDTF">2020-07-17T05:56:30Z</dcterms:modified>
</cp:coreProperties>
</file>