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  <Override PartName="/ppt/charts/style10.xml" ContentType="application/vnd.ms-office.chartstyle+xml"/>
  <Override PartName="/ppt/charts/colors10.xml" ContentType="application/vnd.ms-office.chartcolorstyle+xml"/>
  <Override PartName="/ppt/charts/style11.xml" ContentType="application/vnd.ms-office.chartstyle+xml"/>
  <Override PartName="/ppt/charts/colors11.xml" ContentType="application/vnd.ms-office.chartcolorstyle+xml"/>
  <Override PartName="/ppt/charts/style12.xml" ContentType="application/vnd.ms-office.chartstyle+xml"/>
  <Override PartName="/ppt/charts/colors1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9" r:id="rId2"/>
    <p:sldId id="308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2" r:id="rId13"/>
    <p:sldId id="331" r:id="rId14"/>
    <p:sldId id="314" r:id="rId15"/>
    <p:sldId id="317" r:id="rId16"/>
    <p:sldId id="318" r:id="rId17"/>
    <p:sldId id="319" r:id="rId18"/>
    <p:sldId id="320" r:id="rId19"/>
    <p:sldId id="321" r:id="rId20"/>
    <p:sldId id="33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ungBum" initials="KY" lastIdx="1" clrIdx="0">
    <p:extLst>
      <p:ext uri="{19B8F6BF-5375-455C-9EA6-DF929625EA0E}">
        <p15:presenceInfo xmlns:p15="http://schemas.microsoft.com/office/powerpoint/2012/main" xmlns="" userId="58bde64b80528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EFA"/>
    <a:srgbClr val="B762CE"/>
    <a:srgbClr val="D33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_11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Style" Target="style10.xml"/><Relationship Id="rId2" Type="http://schemas.microsoft.com/office/2011/relationships/chartColorStyle" Target="colors10.xml"/><Relationship Id="rId1" Type="http://schemas.openxmlformats.org/officeDocument/2006/relationships/package" Target="../embeddings/Microsoft_Excel_____101010.xlsx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Style" Target="style11.xml"/><Relationship Id="rId2" Type="http://schemas.microsoft.com/office/2011/relationships/chartColorStyle" Target="colors11.xml"/><Relationship Id="rId1" Type="http://schemas.openxmlformats.org/officeDocument/2006/relationships/package" Target="../embeddings/Microsoft_Excel_____111111.xlsx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Style" Target="style12.xml"/><Relationship Id="rId2" Type="http://schemas.microsoft.com/office/2011/relationships/chartColorStyle" Target="colors12.xml"/><Relationship Id="rId1" Type="http://schemas.openxmlformats.org/officeDocument/2006/relationships/package" Target="../embeddings/Microsoft_Excel_____121212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____22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____33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____44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____55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Microsoft_Excel_____66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package" Target="../embeddings/Microsoft_Excel_____77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package" Target="../embeddings/Microsoft_Excel_____88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package" Target="../embeddings/Microsoft_Excel_____99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3A15-4291-A251-CD3857ACFEB1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A15-4291-A251-CD3857ACFE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9</c:v>
                </c:pt>
                <c:pt idx="2">
                  <c:v>11</c:v>
                </c:pt>
                <c:pt idx="3">
                  <c:v>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413236</c:v>
                </c:pt>
                <c:pt idx="3">
                  <c:v>894714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232231</c:v>
                </c:pt>
                <c:pt idx="2">
                  <c:v>755760</c:v>
                </c:pt>
                <c:pt idx="3">
                  <c:v>729688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190-4958-B1FF-8494FACA551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190-4958-B1FF-8494FACA5513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190-4958-B1FF-8494FACA55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190-4958-B1FF-8494FACA551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 formatCode="General">
                  <c:v>0</c:v>
                </c:pt>
                <c:pt idx="1">
                  <c:v>750258</c:v>
                </c:pt>
                <c:pt idx="2">
                  <c:v>868626</c:v>
                </c:pt>
                <c:pt idx="3">
                  <c:v>1507458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9190-4958-B1FF-8494FACA5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222-42C2-B93A-5568C2A18E4D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222-42C2-B93A-5568C2A18E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222-42C2-B93A-5568C2A18E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222-42C2-B93A-5568C2A18E4D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214980</c:v>
                </c:pt>
                <c:pt idx="1">
                  <c:v>146853</c:v>
                </c:pt>
                <c:pt idx="2" formatCode="General">
                  <c:v>0</c:v>
                </c:pt>
                <c:pt idx="3" formatCode="General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222-42C2-B93A-5568C2A18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139724</c:v>
                </c:pt>
                <c:pt idx="1">
                  <c:v>318974</c:v>
                </c:pt>
                <c:pt idx="2">
                  <c:v>318974</c:v>
                </c:pt>
                <c:pt idx="3">
                  <c:v>666969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132428</c:v>
                </c:pt>
                <c:pt idx="2">
                  <c:v>200985</c:v>
                </c:pt>
                <c:pt idx="3">
                  <c:v>521129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548A9-17B7-486F-BAE8-5C551821AB5E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2BBE-26F4-49E8-B9EC-3B26E2906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9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AAF-38FA-4F36-B7D8-ED99EABD61E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A528-C54B-4876-AEE4-EFDC56099B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396F-47CE-475B-8532-93DE198B4B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61A-1552-4C77-806A-40502CD62F9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E706-0E58-4E6F-BDD8-302AAF44114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0EE-7194-43A4-B118-802323EE086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B482-5615-4E41-823F-454A5153F1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C88-9B23-4AB4-B3B7-E4E602187C4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A83-72EA-4E9B-8F57-A391A804738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DA0C-F067-4FC7-BC9F-CB9266FB9A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4C8-8B24-4B73-9536-D747261A827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F9106-ADBD-4DD7-A5DB-F9DBE33DCAA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10560906" y="54403"/>
            <a:ext cx="1468395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39B9C72-21D5-4AB9-87FA-CC4C72A0D342}" type="slidenum">
              <a:rPr lang="ko-KR" alt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/>
              <a:t>‹#›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4324692" y="3382913"/>
            <a:ext cx="36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89055" y="2644836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24269" y="2061984"/>
            <a:ext cx="7000847" cy="1208023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800" b="1" dirty="0"/>
              <a:t>방송을 통한 </a:t>
            </a:r>
            <a:r>
              <a:rPr lang="ko-KR" altLang="en-US" sz="2800" b="1" dirty="0" err="1" smtClean="0"/>
              <a:t>루돌로지</a:t>
            </a:r>
            <a:r>
              <a:rPr lang="ko-KR" altLang="en-US" sz="2800" b="1" dirty="0" smtClean="0"/>
              <a:t> 게임의 </a:t>
            </a:r>
            <a:r>
              <a:rPr lang="ko-KR" altLang="en-US" sz="2800" b="1" dirty="0" err="1" smtClean="0"/>
              <a:t>스토리텔링</a:t>
            </a:r>
            <a:r>
              <a:rPr lang="ko-KR" altLang="en-US" sz="2800" b="1" dirty="0" smtClean="0"/>
              <a:t> 획득과 게임 </a:t>
            </a:r>
            <a:r>
              <a:rPr lang="ko-KR" altLang="en-US" sz="2800" b="1" dirty="0"/>
              <a:t>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game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through streaming service.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04458" y="3379209"/>
            <a:ext cx="2640467" cy="276999"/>
          </a:xfrm>
          <a:prstGeom prst="rect">
            <a:avLst/>
          </a:prstGeom>
          <a:solidFill>
            <a:srgbClr val="E05670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prstClr val="white"/>
                </a:solidFill>
              </a:rPr>
              <a:t>게임공학과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 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2014180011 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김 영 범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4" y="4688601"/>
            <a:ext cx="2661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2020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년도 </a:t>
            </a:r>
            <a:r>
              <a:rPr lang="ko-KR" altLang="en-US" sz="1600" dirty="0" err="1" smtClean="0">
                <a:solidFill>
                  <a:srgbClr val="44546A">
                    <a:lumMod val="75000"/>
                  </a:srgbClr>
                </a:solidFill>
              </a:rPr>
              <a:t>게임공학부</a:t>
            </a:r>
            <a:endParaRPr lang="en-US" altLang="ko-KR" sz="1600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종합설계</a:t>
            </a: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졸업작품 발표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5" y="5642533"/>
            <a:ext cx="2661220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Prof. 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64363" y="6227133"/>
            <a:ext cx="1854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2020 – 07 </a:t>
            </a:r>
            <a:r>
              <a:rPr lang="en-US" altLang="ko-KR" sz="1600" smtClean="0">
                <a:solidFill>
                  <a:srgbClr val="44546A">
                    <a:lumMod val="75000"/>
                  </a:srgbClr>
                </a:solidFill>
              </a:rPr>
              <a:t>– 20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71446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옥냥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이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(Hearthstone)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3" y="1306627"/>
            <a:ext cx="5863998" cy="499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99" y="3010716"/>
            <a:ext cx="4515997" cy="111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1495451" y="1807296"/>
            <a:ext cx="2151079" cy="766087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1495451" y="3566160"/>
            <a:ext cx="4957600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1692343" y="5342708"/>
            <a:ext cx="2814343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791984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옥냥이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(Hearthstone) 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167864"/>
              </p:ext>
            </p:extLst>
          </p:nvPr>
        </p:nvGraphicFramePr>
        <p:xfrm>
          <a:off x="6028817" y="1511404"/>
          <a:ext cx="4853349" cy="460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7783"/>
                <a:gridCol w="1617783"/>
                <a:gridCol w="1617783"/>
              </a:tblGrid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60 %</a:t>
                      </a:r>
                    </a:p>
                  </a:txBody>
                  <a:tcPr anchor="ctr"/>
                </a:tc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113,052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190,217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103,309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149,119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413,236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894,714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935" y="1511402"/>
            <a:ext cx="3762103" cy="4602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2740625" y="4088670"/>
            <a:ext cx="2640413" cy="2024745"/>
          </a:xfrm>
          <a:prstGeom prst="frame">
            <a:avLst>
              <a:gd name="adj1" fmla="val 13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폭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15" y="1333234"/>
            <a:ext cx="4867657" cy="497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50" y="2848390"/>
            <a:ext cx="4026128" cy="131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액자 11"/>
          <p:cNvSpPr/>
          <p:nvPr/>
        </p:nvSpPr>
        <p:spPr>
          <a:xfrm>
            <a:off x="1717522" y="1807296"/>
            <a:ext cx="3063484" cy="766087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1692343" y="3605349"/>
            <a:ext cx="3974429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1783784" y="5381897"/>
            <a:ext cx="2984159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폭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667552"/>
              </p:ext>
            </p:extLst>
          </p:nvPr>
        </p:nvGraphicFramePr>
        <p:xfrm>
          <a:off x="6136907" y="1497474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/>
                <a:gridCol w="1313037"/>
                <a:gridCol w="1313037"/>
                <a:gridCol w="1313037"/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9.09 %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54.54 %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36.36 %</a:t>
                      </a:r>
                    </a:p>
                  </a:txBody>
                  <a:tcPr anchor="ctr"/>
                </a:tc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181,622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125,960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182,422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755,760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729,688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4" y="1497474"/>
            <a:ext cx="4959097" cy="4542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액자 21"/>
          <p:cNvSpPr/>
          <p:nvPr/>
        </p:nvSpPr>
        <p:spPr>
          <a:xfrm>
            <a:off x="1750423" y="4088670"/>
            <a:ext cx="3797728" cy="2024745"/>
          </a:xfrm>
          <a:prstGeom prst="frame">
            <a:avLst>
              <a:gd name="adj1" fmla="val 13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살인마협회장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607353782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3337814873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3" name="직사각형 2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10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대도서관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128576753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4081041788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13" name="직사각형 12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74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앰비션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(LOL)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145296348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395089084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13" name="직사각형 12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2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아빠킹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(Tekken7)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205557031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319540325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13" name="직사각형 12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52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옥냥이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(Hearthstone)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609115837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2938985291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13" name="직사각형 12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80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각폭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091322751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770521804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38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6" y="681634"/>
            <a:ext cx="5213232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모멘트 체</a:t>
            </a:r>
            <a:r>
              <a:rPr lang="ko-KR" altLang="en-US" sz="2000" b="1" dirty="0"/>
              <a:t>크</a:t>
            </a:r>
            <a:r>
              <a:rPr lang="ko-KR" altLang="en-US" sz="2000" b="1" dirty="0" smtClean="0"/>
              <a:t> 시트</a:t>
            </a:r>
            <a:endParaRPr lang="en-US" altLang="ko-KR" sz="2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783609" y="2050575"/>
            <a:ext cx="5027980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영상 카테고리화 </a:t>
            </a:r>
            <a:r>
              <a:rPr lang="en-US" altLang="ko-KR" sz="2000" b="1" dirty="0" smtClean="0"/>
              <a:t>- DBD</a:t>
            </a:r>
            <a:endParaRPr lang="en-US" altLang="ko-KR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845479" y="3546343"/>
            <a:ext cx="4807972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3. </a:t>
            </a:r>
            <a:r>
              <a:rPr lang="ko-KR" altLang="en-US" sz="2000" b="1" dirty="0"/>
              <a:t>영상 카테고리화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타 장르</a:t>
            </a:r>
            <a:endParaRPr lang="en-US" altLang="ko-KR" sz="2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40880" y="5042111"/>
            <a:ext cx="4232366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4. </a:t>
            </a:r>
            <a:r>
              <a:rPr lang="ko-KR" altLang="en-US" sz="2000" b="1" dirty="0"/>
              <a:t>영상 </a:t>
            </a:r>
            <a:r>
              <a:rPr lang="ko-KR" altLang="en-US" sz="2000" b="1" dirty="0" smtClean="0"/>
              <a:t>카테고리 그래프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301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5" y="31484"/>
            <a:ext cx="288924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 smtClean="0"/>
              <a:t>향후 과제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5" y="1427202"/>
            <a:ext cx="7004031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분석 영상의 개수 </a:t>
            </a:r>
            <a:r>
              <a:rPr lang="en-US" altLang="ko-KR" sz="2000" b="1" dirty="0"/>
              <a:t>or </a:t>
            </a:r>
            <a:r>
              <a:rPr lang="ko-KR" altLang="en-US" sz="2000" b="1" dirty="0"/>
              <a:t>분석 장르의 개수를 늘린다</a:t>
            </a:r>
            <a:endParaRPr lang="en-US" altLang="ko-KR" sz="2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5" y="2521820"/>
            <a:ext cx="8946837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모멘트가 드러나지 않는</a:t>
            </a:r>
            <a:r>
              <a:rPr lang="en-US" altLang="ko-KR" sz="2000" b="1" dirty="0"/>
              <a:t>, broadcast</a:t>
            </a:r>
            <a:r>
              <a:rPr lang="ko-KR" altLang="en-US" sz="2000" b="1" dirty="0"/>
              <a:t>의 영역에 대해서 분석하고 언급한다</a:t>
            </a:r>
            <a:endParaRPr lang="en-US" altLang="ko-KR" sz="20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5" y="3625698"/>
            <a:ext cx="7211538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3. </a:t>
            </a:r>
            <a:r>
              <a:rPr lang="ko-KR" altLang="en-US" sz="2000" b="1" dirty="0"/>
              <a:t>게임마다 모멘트 경향에 차이를 보이는 부분에 대해 분석</a:t>
            </a:r>
            <a:endParaRPr lang="en-US" altLang="ko-KR" sz="20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5" y="5382726"/>
            <a:ext cx="7917135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4. </a:t>
            </a:r>
            <a:r>
              <a:rPr lang="ko-KR" altLang="en-US" sz="2000" b="1" dirty="0"/>
              <a:t>시간대 </a:t>
            </a:r>
            <a:r>
              <a:rPr lang="en-US" altLang="ko-KR" sz="2000" b="1" dirty="0"/>
              <a:t>or </a:t>
            </a:r>
            <a:r>
              <a:rPr lang="ko-KR" altLang="en-US" sz="2000" b="1" dirty="0"/>
              <a:t>구간을 설정해 흥미 곡선과의 연관성을 분석한다</a:t>
            </a:r>
            <a:endParaRPr lang="en-US" altLang="ko-KR" sz="20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99542" y="4030707"/>
            <a:ext cx="8845794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※ </a:t>
            </a:r>
            <a:r>
              <a:rPr lang="ko-KR" altLang="en-US" sz="1200" dirty="0" err="1" smtClean="0"/>
              <a:t>오버워치의</a:t>
            </a:r>
            <a:r>
              <a:rPr lang="ko-KR" altLang="en-US" sz="1200" dirty="0" smtClean="0"/>
              <a:t> 경우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시작부터 </a:t>
            </a:r>
            <a:r>
              <a:rPr lang="ko-KR" altLang="en-US" sz="1200" dirty="0"/>
              <a:t>끝까지 </a:t>
            </a:r>
            <a:r>
              <a:rPr lang="en-US" altLang="ko-KR" sz="1200" dirty="0"/>
              <a:t>6</a:t>
            </a:r>
            <a:r>
              <a:rPr lang="ko-KR" altLang="en-US" sz="1200" dirty="0"/>
              <a:t>인 협력 </a:t>
            </a:r>
            <a:r>
              <a:rPr lang="ko-KR" altLang="en-US" sz="1200" dirty="0" err="1"/>
              <a:t>팀파이트가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발생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맞췄는가 못 맞췄는가로 </a:t>
            </a:r>
            <a:r>
              <a:rPr lang="ko-KR" altLang="en-US" sz="1200" dirty="0"/>
              <a:t>실력이나 상황을 명확하게 판가름할 수 있음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성장 요소가 없어서 언제든 상황이 역전될 수 </a:t>
            </a:r>
            <a:r>
              <a:rPr lang="ko-KR" altLang="en-US" sz="1200" dirty="0" smtClean="0"/>
              <a:t>있고 게임 </a:t>
            </a:r>
            <a:r>
              <a:rPr lang="ko-KR" altLang="en-US" sz="1200" dirty="0"/>
              <a:t>도중에 여유를 챙길 시간이 없음</a:t>
            </a:r>
            <a:endParaRPr lang="en-US" altLang="ko-KR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향후 과제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12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Performance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37047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/>
                <a:gridCol w="2676480"/>
                <a:gridCol w="2676480"/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경험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게임 규칙을 숙지하고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활용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이론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전략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판단과 예상이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들어맞는가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빗나감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기술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시스템 및 오브젝트와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상호작용하는가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능숙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미숙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작용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결과가 게임에 어떻게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실패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항목별 점수 총합 기준</a:t>
            </a:r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b="1" dirty="0" smtClean="0"/>
              <a:t>0 ~ 10  =  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S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 smtClean="0"/>
              <a:t>14 ~ 20  = 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22" name="액자 21"/>
          <p:cNvSpPr/>
          <p:nvPr/>
        </p:nvSpPr>
        <p:spPr>
          <a:xfrm>
            <a:off x="9194394" y="3735978"/>
            <a:ext cx="2579975" cy="1153128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9194393" y="4854626"/>
            <a:ext cx="2579975" cy="1167351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5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10051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Entertainment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64479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/>
                <a:gridCol w="2676480"/>
                <a:gridCol w="2676480"/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희화화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상황을 희화화하고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익살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진지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감정표출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대상의 감정이 겉으로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드러나고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희미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진기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해당 상황은 평소 자주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등장하지 않는가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희귀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빈번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원인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발생의 원인은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어디에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외부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내부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항목별 점수 총합 기준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0 ~ 10  = 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00B050"/>
                </a:solidFill>
              </a:rPr>
              <a:t>E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14 ~ 20  =  </a:t>
            </a:r>
            <a:r>
              <a:rPr lang="en-US" altLang="ko-KR" sz="2000" b="1" dirty="0">
                <a:solidFill>
                  <a:srgbClr val="0070C0"/>
                </a:solidFill>
              </a:rPr>
              <a:t>S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22" name="액자 21"/>
          <p:cNvSpPr/>
          <p:nvPr/>
        </p:nvSpPr>
        <p:spPr>
          <a:xfrm>
            <a:off x="9222377" y="3762104"/>
            <a:ext cx="1275067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10482585" y="3762104"/>
            <a:ext cx="1195609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27" b="15191"/>
          <a:stretch/>
        </p:blipFill>
        <p:spPr bwMode="auto">
          <a:xfrm>
            <a:off x="589055" y="1399767"/>
            <a:ext cx="10984636" cy="48421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액자 26"/>
          <p:cNvSpPr/>
          <p:nvPr/>
        </p:nvSpPr>
        <p:spPr>
          <a:xfrm>
            <a:off x="1319349" y="2351316"/>
            <a:ext cx="8281851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1319350" y="3820865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1319350" y="5323093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215" y="4908755"/>
            <a:ext cx="26574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9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82843"/>
            <a:ext cx="4453209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570822"/>
              </p:ext>
            </p:extLst>
          </p:nvPr>
        </p:nvGraphicFramePr>
        <p:xfrm>
          <a:off x="4376057" y="1499507"/>
          <a:ext cx="7137216" cy="4608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304"/>
                <a:gridCol w="1784304"/>
                <a:gridCol w="1784304"/>
                <a:gridCol w="1784304"/>
              </a:tblGrid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24.32 %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29.72</a:t>
                      </a:r>
                      <a:r>
                        <a:rPr lang="en-US" altLang="ko-KR" baseline="0" dirty="0" smtClean="0"/>
                        <a:t>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45.94 %</a:t>
                      </a:r>
                    </a:p>
                  </a:txBody>
                  <a:tcPr anchor="ctr"/>
                </a:tc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102,155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119,536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153,018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83,362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78,966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88,674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750,258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868,626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1,507,458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89" y="1342750"/>
            <a:ext cx="2941006" cy="509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액자 17"/>
          <p:cNvSpPr/>
          <p:nvPr/>
        </p:nvSpPr>
        <p:spPr>
          <a:xfrm>
            <a:off x="589054" y="5296967"/>
            <a:ext cx="3057476" cy="1208336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대도서관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63380"/>
              </p:ext>
            </p:extLst>
          </p:nvPr>
        </p:nvGraphicFramePr>
        <p:xfrm>
          <a:off x="7053942" y="1597363"/>
          <a:ext cx="4725894" cy="4394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5298"/>
                <a:gridCol w="1575298"/>
                <a:gridCol w="1575298"/>
              </a:tblGrid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r>
                        <a:rPr lang="en-US" altLang="ko-KR" baseline="0" dirty="0" smtClean="0"/>
                        <a:t> %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62,019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75,653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48,951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71,660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146,853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214,980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1597363"/>
            <a:ext cx="5895275" cy="182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액자 23"/>
          <p:cNvSpPr/>
          <p:nvPr/>
        </p:nvSpPr>
        <p:spPr>
          <a:xfrm>
            <a:off x="1205831" y="2508221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3419079"/>
            <a:ext cx="2819672" cy="98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079" y="3419079"/>
            <a:ext cx="3038138" cy="269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액자 27"/>
          <p:cNvSpPr/>
          <p:nvPr/>
        </p:nvSpPr>
        <p:spPr>
          <a:xfrm>
            <a:off x="3299071" y="5173043"/>
            <a:ext cx="3075602" cy="943575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앰비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션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(LOL)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1308476"/>
            <a:ext cx="27241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5" y="1611299"/>
            <a:ext cx="5949314" cy="1274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액자 22"/>
          <p:cNvSpPr/>
          <p:nvPr/>
        </p:nvSpPr>
        <p:spPr>
          <a:xfrm>
            <a:off x="1368074" y="2036326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03657"/>
              </p:ext>
            </p:extLst>
          </p:nvPr>
        </p:nvGraphicFramePr>
        <p:xfrm>
          <a:off x="6701243" y="2424042"/>
          <a:ext cx="5438505" cy="367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01"/>
                <a:gridCol w="1087701"/>
                <a:gridCol w="1087701"/>
                <a:gridCol w="1087701"/>
                <a:gridCol w="1087701"/>
              </a:tblGrid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12.5 %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37.5 %</a:t>
                      </a:r>
                    </a:p>
                  </a:txBody>
                  <a:tcPr anchor="ctr"/>
                </a:tc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177,529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177,529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264,169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159,487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159,487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222,323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318,974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318,974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666,969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5" y="2886151"/>
            <a:ext cx="5962378" cy="319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액자 25"/>
          <p:cNvSpPr/>
          <p:nvPr/>
        </p:nvSpPr>
        <p:spPr>
          <a:xfrm>
            <a:off x="562929" y="4230884"/>
            <a:ext cx="5962378" cy="1921720"/>
          </a:xfrm>
          <a:prstGeom prst="frame">
            <a:avLst>
              <a:gd name="adj1" fmla="val 21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아빠킹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(Tekken7)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92370"/>
              </p:ext>
            </p:extLst>
          </p:nvPr>
        </p:nvGraphicFramePr>
        <p:xfrm>
          <a:off x="7038251" y="1816420"/>
          <a:ext cx="4350804" cy="367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01"/>
                <a:gridCol w="1087701"/>
                <a:gridCol w="1087701"/>
                <a:gridCol w="1087701"/>
              </a:tblGrid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14.28 %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35.71 %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50 %</a:t>
                      </a:r>
                    </a:p>
                  </a:txBody>
                  <a:tcPr anchor="ctr"/>
                </a:tc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82,556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62,957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131,009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66,214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40,197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74,447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132,428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200,985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521,129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80" y="1326853"/>
            <a:ext cx="5962378" cy="178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4" y="3109648"/>
            <a:ext cx="3383771" cy="329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825" y="3116179"/>
            <a:ext cx="2595233" cy="104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액자 22"/>
          <p:cNvSpPr/>
          <p:nvPr/>
        </p:nvSpPr>
        <p:spPr>
          <a:xfrm>
            <a:off x="1168627" y="2599507"/>
            <a:ext cx="5399431" cy="3925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1168628" y="1580604"/>
            <a:ext cx="1112312" cy="3925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1332411" y="5107575"/>
            <a:ext cx="2640413" cy="1306832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7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3036</TotalTime>
  <Words>794</Words>
  <Application>Microsoft Office PowerPoint</Application>
  <PresentationFormat>사용자 지정</PresentationFormat>
  <Paragraphs>326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user</cp:lastModifiedBy>
  <cp:revision>253</cp:revision>
  <dcterms:created xsi:type="dcterms:W3CDTF">2019-12-05T04:16:40Z</dcterms:created>
  <dcterms:modified xsi:type="dcterms:W3CDTF">2020-07-20T05:46:38Z</dcterms:modified>
</cp:coreProperties>
</file>