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63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E18C-E59E-4AAB-8A56-4225239A568B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48B3-4EE1-4338-9B39-1C8E7EFC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5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6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4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007-516E-FB07-BB92-10B59CF5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A8F33-FA59-46FC-C09A-F6989721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53DC-AE7C-97E7-6BAA-37B0FA98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B67C-3EBA-EDF0-98DC-95C6379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5CD8-0707-B71D-4CA9-A5678EAB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B38-CD4F-122C-2116-799063D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CD2CA-8779-20C7-42E4-25CE3018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97C7-31AF-5570-04DA-F007E005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0EE0-D961-93A8-C741-888E718B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2538-211C-89A4-EF35-981AC46B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4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0B7B8-4535-D198-9EBA-CF41F7E3C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940B4-CB6A-6D9B-D662-B68805D7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0534-D41C-38F0-9154-EFCB7EC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2BE6-D7A8-80DD-C031-21A52F8E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D198-98DC-55A9-A20E-962C210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1C3-B34C-8A82-2C71-36003F3F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35FF-7099-97CB-CD0B-DA188375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2CEF-273B-304B-7BE1-B00381EA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E575-ECB9-EB54-E62F-FD9CF5B2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DCF2-9307-DEEA-D596-204402A4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F635-5052-318B-091F-DE33BE0D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B700-FD47-2771-93FA-C984C23E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0C49-463C-2F9C-C0E1-E9F24425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0290-1D21-2BFF-BC1D-EB2FF4C0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7B79-8E95-DC1C-C975-4348CB05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0617-91C5-7C1C-E3F5-06AC39E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90A4-9E59-F64B-BF78-8C16E507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5B987-A606-A9A7-569E-952AE1EA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63D9B-CFC4-A95F-A1F0-602C6536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2446-C40F-FE8D-1A5F-BCD85382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C834-8A49-0FD4-6C43-5D986559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445F-CA17-0850-FBFD-E569A1D2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CF97-D890-4B18-0503-FE9BE389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93E2E-C1A9-96EF-0A83-7995039C3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715EB-0C6C-66AA-20A7-4D40DE872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F625-ABB9-E13E-35F8-8DD75EE8B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7EB50-4CA6-38A4-031E-8E4172F8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8C4C1-05A3-E7FD-21EA-3D8A0410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47B68-7D19-DE58-6D30-48BBC1F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074F-0BE3-8662-1E0F-3D1D722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0F4E8-06A7-1652-C8FE-64C1EA5F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CA174-F43E-219F-37DA-10DFA74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643BF-AF53-986C-988F-860E310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37D49-ED02-DA5E-B29D-D314302C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653E3-DEC5-419E-E06F-377D6675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6D714-E122-0F90-77E6-C9C934F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3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240-A9E0-F70C-62D1-1FFAA336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5D3D-3836-1F2A-D932-246652FB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2B8E1-7AFD-DFD8-B5B7-198D48CF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12A92-99C1-11BE-4C8D-5C276A1A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DE17-F6B8-78AC-E76F-095D7B61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22DE9-60BE-EAE4-E131-06D86E0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8682-3ABB-329A-297A-301F101C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BA3DA-47C0-E37A-7495-38B7D4895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2DD8-4687-2D44-F54C-F182D49B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77D7-D01A-3810-9956-9530BFDA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F8142-DF04-7CEB-D0EB-7A2E0D9E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E524D-4566-327B-F053-C339D4F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5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D52F0-21C8-B98C-8483-52B9DE56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C0C8E-EAD6-2D6F-1F26-0FB19138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065-3666-D48A-F1EE-34029E044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2BD3E-924E-4877-9FBE-E96414327B59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18D2-6FE4-3DCA-4AB5-33B3BBE90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997C-3E26-C16E-91DD-9A3D8F1D1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997E8A6-44D4-790B-C973-49369F477D9F}"/>
              </a:ext>
            </a:extLst>
          </p:cNvPr>
          <p:cNvSpPr txBox="1"/>
          <p:nvPr/>
        </p:nvSpPr>
        <p:spPr>
          <a:xfrm>
            <a:off x="94880" y="74843"/>
            <a:ext cx="23228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Internet of Things (IOT)</a:t>
            </a:r>
            <a:endParaRPr lang="ko-KR" altLang="en-US" sz="1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6C58A5-D05F-D0A9-0126-FB1CD171B8A8}"/>
              </a:ext>
            </a:extLst>
          </p:cNvPr>
          <p:cNvSpPr txBox="1"/>
          <p:nvPr/>
        </p:nvSpPr>
        <p:spPr>
          <a:xfrm>
            <a:off x="2322255" y="825283"/>
            <a:ext cx="10737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Real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World</a:t>
            </a:r>
          </a:p>
          <a:p>
            <a:pPr algn="ctr"/>
            <a:r>
              <a:rPr lang="en-US" altLang="ko-KR" sz="1600" b="1" dirty="0"/>
              <a:t>(Analog)</a:t>
            </a:r>
            <a:endParaRPr lang="ko-KR" altLang="en-US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E7A520-B10A-BFAA-4FF9-BC94B4AC6027}"/>
              </a:ext>
            </a:extLst>
          </p:cNvPr>
          <p:cNvSpPr txBox="1"/>
          <p:nvPr/>
        </p:nvSpPr>
        <p:spPr>
          <a:xfrm>
            <a:off x="8270755" y="825283"/>
            <a:ext cx="143968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Internet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World</a:t>
            </a:r>
          </a:p>
          <a:p>
            <a:pPr algn="ctr"/>
            <a:r>
              <a:rPr lang="en-US" altLang="ko-KR" sz="1600" b="1" dirty="0"/>
              <a:t>(Digital)</a:t>
            </a:r>
            <a:endParaRPr lang="ko-KR" altLang="en-US" sz="1600" b="1" dirty="0"/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479BB80E-5F0D-09A8-A08B-73A0327BD675}"/>
              </a:ext>
            </a:extLst>
          </p:cNvPr>
          <p:cNvSpPr/>
          <p:nvPr/>
        </p:nvSpPr>
        <p:spPr>
          <a:xfrm>
            <a:off x="4862553" y="2557668"/>
            <a:ext cx="2257425" cy="942975"/>
          </a:xfrm>
          <a:prstGeom prst="rightArrow">
            <a:avLst>
              <a:gd name="adj1" fmla="val 50000"/>
              <a:gd name="adj2" fmla="val 105303"/>
            </a:avLst>
          </a:prstGeom>
          <a:gradFill flip="none" rotWithShape="1">
            <a:gsLst>
              <a:gs pos="0">
                <a:schemeClr val="bg2"/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8E22197-43B6-23E8-4C50-847A49AD045B}"/>
              </a:ext>
            </a:extLst>
          </p:cNvPr>
          <p:cNvSpPr txBox="1"/>
          <p:nvPr/>
        </p:nvSpPr>
        <p:spPr>
          <a:xfrm>
            <a:off x="4695689" y="2349846"/>
            <a:ext cx="21340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Digitalization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9D46851-3315-3FB2-1C76-B8084605202E}"/>
              </a:ext>
            </a:extLst>
          </p:cNvPr>
          <p:cNvSpPr txBox="1"/>
          <p:nvPr/>
        </p:nvSpPr>
        <p:spPr>
          <a:xfrm>
            <a:off x="4932043" y="3293331"/>
            <a:ext cx="12991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Sensors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0CCA2C7-DF2A-D819-26C9-F85DA3B6AE32}"/>
              </a:ext>
            </a:extLst>
          </p:cNvPr>
          <p:cNvGrpSpPr/>
          <p:nvPr/>
        </p:nvGrpSpPr>
        <p:grpSpPr>
          <a:xfrm>
            <a:off x="5104606" y="2984447"/>
            <a:ext cx="146937" cy="140457"/>
            <a:chOff x="3449682" y="2258302"/>
            <a:chExt cx="227848" cy="201620"/>
          </a:xfrm>
        </p:grpSpPr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CB3CACCA-1214-73F8-2590-6E280EDF0362}"/>
                </a:ext>
              </a:extLst>
            </p:cNvPr>
            <p:cNvSpPr/>
            <p:nvPr/>
          </p:nvSpPr>
          <p:spPr>
            <a:xfrm rot="165476">
              <a:off x="3478549" y="2436318"/>
              <a:ext cx="56831" cy="236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4D301CD8-8482-2262-FD6B-2B32B66B5345}"/>
                </a:ext>
              </a:extLst>
            </p:cNvPr>
            <p:cNvSpPr/>
            <p:nvPr/>
          </p:nvSpPr>
          <p:spPr>
            <a:xfrm rot="21263499">
              <a:off x="3586800" y="2436318"/>
              <a:ext cx="56831" cy="236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Cylinder 279">
              <a:extLst>
                <a:ext uri="{FF2B5EF4-FFF2-40B4-BE49-F238E27FC236}">
                  <a16:creationId xmlns:a16="http://schemas.microsoft.com/office/drawing/2014/main" id="{A4BCD9E9-84FF-ECD3-3DCC-0AF593FEC252}"/>
                </a:ext>
              </a:extLst>
            </p:cNvPr>
            <p:cNvSpPr/>
            <p:nvPr/>
          </p:nvSpPr>
          <p:spPr>
            <a:xfrm>
              <a:off x="3449682" y="2258302"/>
              <a:ext cx="227848" cy="19014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C82D72A-00F3-958F-8CCB-C68621044C10}"/>
              </a:ext>
            </a:extLst>
          </p:cNvPr>
          <p:cNvCxnSpPr>
            <a:cxnSpLocks/>
            <a:stCxn id="278" idx="2"/>
          </p:cNvCxnSpPr>
          <p:nvPr/>
        </p:nvCxnSpPr>
        <p:spPr>
          <a:xfrm>
            <a:off x="5141144" y="3124895"/>
            <a:ext cx="0" cy="308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B41D1EEB-49F9-3867-A374-2C1F9558A007}"/>
              </a:ext>
            </a:extLst>
          </p:cNvPr>
          <p:cNvCxnSpPr>
            <a:cxnSpLocks/>
          </p:cNvCxnSpPr>
          <p:nvPr/>
        </p:nvCxnSpPr>
        <p:spPr>
          <a:xfrm>
            <a:off x="5213281" y="3124895"/>
            <a:ext cx="0" cy="308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B06B0AB-C493-B560-9615-3B4D9E3C6915}"/>
              </a:ext>
            </a:extLst>
          </p:cNvPr>
          <p:cNvCxnSpPr>
            <a:cxnSpLocks/>
          </p:cNvCxnSpPr>
          <p:nvPr/>
        </p:nvCxnSpPr>
        <p:spPr>
          <a:xfrm>
            <a:off x="5142202" y="3153453"/>
            <a:ext cx="2847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12428CFF-6FA4-B81F-4CCA-97703069D571}"/>
              </a:ext>
            </a:extLst>
          </p:cNvPr>
          <p:cNvCxnSpPr>
            <a:cxnSpLocks/>
          </p:cNvCxnSpPr>
          <p:nvPr/>
        </p:nvCxnSpPr>
        <p:spPr>
          <a:xfrm>
            <a:off x="5172054" y="3135744"/>
            <a:ext cx="0" cy="308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3632AC4-CAC6-DEF5-0A61-C78A78231664}"/>
              </a:ext>
            </a:extLst>
          </p:cNvPr>
          <p:cNvCxnSpPr>
            <a:cxnSpLocks/>
          </p:cNvCxnSpPr>
          <p:nvPr/>
        </p:nvCxnSpPr>
        <p:spPr>
          <a:xfrm>
            <a:off x="5181039" y="3130044"/>
            <a:ext cx="0" cy="439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22F392A-407F-EE1E-B98E-F639A46113D4}"/>
              </a:ext>
            </a:extLst>
          </p:cNvPr>
          <p:cNvCxnSpPr>
            <a:cxnSpLocks/>
          </p:cNvCxnSpPr>
          <p:nvPr/>
        </p:nvCxnSpPr>
        <p:spPr>
          <a:xfrm>
            <a:off x="5182901" y="3153453"/>
            <a:ext cx="2847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3F6AC7F-341F-A3B7-2533-B8B8442DE966}"/>
              </a:ext>
            </a:extLst>
          </p:cNvPr>
          <p:cNvGrpSpPr/>
          <p:nvPr/>
        </p:nvGrpSpPr>
        <p:grpSpPr>
          <a:xfrm>
            <a:off x="5314732" y="2984447"/>
            <a:ext cx="146937" cy="140457"/>
            <a:chOff x="4017450" y="2258302"/>
            <a:chExt cx="227848" cy="201620"/>
          </a:xfrm>
        </p:grpSpPr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B0C500AD-4BA2-7DB0-BF76-7BAA0FFE25CD}"/>
                </a:ext>
              </a:extLst>
            </p:cNvPr>
            <p:cNvSpPr/>
            <p:nvPr/>
          </p:nvSpPr>
          <p:spPr>
            <a:xfrm rot="165476">
              <a:off x="4046317" y="2436318"/>
              <a:ext cx="56831" cy="23604"/>
            </a:xfrm>
            <a:prstGeom prst="roundRect">
              <a:avLst/>
            </a:prstGeom>
            <a:solidFill>
              <a:srgbClr val="B17ED8"/>
            </a:solidFill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7F0E7CB7-F8B1-665D-5CB7-9D7D5169D5AF}"/>
                </a:ext>
              </a:extLst>
            </p:cNvPr>
            <p:cNvSpPr/>
            <p:nvPr/>
          </p:nvSpPr>
          <p:spPr>
            <a:xfrm rot="21263499">
              <a:off x="4154567" y="2436318"/>
              <a:ext cx="56831" cy="23604"/>
            </a:xfrm>
            <a:prstGeom prst="roundRect">
              <a:avLst/>
            </a:prstGeom>
            <a:solidFill>
              <a:srgbClr val="B17ED8"/>
            </a:solidFill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Cylinder 289">
              <a:extLst>
                <a:ext uri="{FF2B5EF4-FFF2-40B4-BE49-F238E27FC236}">
                  <a16:creationId xmlns:a16="http://schemas.microsoft.com/office/drawing/2014/main" id="{9D0D4E56-4217-312A-BB4D-48A0441F602A}"/>
                </a:ext>
              </a:extLst>
            </p:cNvPr>
            <p:cNvSpPr/>
            <p:nvPr/>
          </p:nvSpPr>
          <p:spPr>
            <a:xfrm>
              <a:off x="4017450" y="2258302"/>
              <a:ext cx="227848" cy="190146"/>
            </a:xfrm>
            <a:prstGeom prst="can">
              <a:avLst/>
            </a:prstGeom>
            <a:solidFill>
              <a:srgbClr val="B17ED8"/>
            </a:solidFill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FEF8C6C-2A3B-41D8-E16A-FF49CB7846E4}"/>
              </a:ext>
            </a:extLst>
          </p:cNvPr>
          <p:cNvCxnSpPr>
            <a:cxnSpLocks/>
            <a:stCxn id="288" idx="2"/>
          </p:cNvCxnSpPr>
          <p:nvPr/>
        </p:nvCxnSpPr>
        <p:spPr>
          <a:xfrm>
            <a:off x="5351271" y="3124895"/>
            <a:ext cx="0" cy="308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5FD1491-5DB6-3686-2B1F-EEBA5CB2DAFA}"/>
              </a:ext>
            </a:extLst>
          </p:cNvPr>
          <p:cNvCxnSpPr>
            <a:cxnSpLocks/>
          </p:cNvCxnSpPr>
          <p:nvPr/>
        </p:nvCxnSpPr>
        <p:spPr>
          <a:xfrm>
            <a:off x="5423406" y="3124895"/>
            <a:ext cx="0" cy="308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4F57C11-5503-F391-C8AF-8C275251E377}"/>
              </a:ext>
            </a:extLst>
          </p:cNvPr>
          <p:cNvCxnSpPr>
            <a:cxnSpLocks/>
          </p:cNvCxnSpPr>
          <p:nvPr/>
        </p:nvCxnSpPr>
        <p:spPr>
          <a:xfrm>
            <a:off x="5352857" y="3153453"/>
            <a:ext cx="2847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1745C52-C41A-38E2-F3DD-E29682FF04D1}"/>
              </a:ext>
            </a:extLst>
          </p:cNvPr>
          <p:cNvCxnSpPr>
            <a:cxnSpLocks/>
          </p:cNvCxnSpPr>
          <p:nvPr/>
        </p:nvCxnSpPr>
        <p:spPr>
          <a:xfrm>
            <a:off x="5382708" y="3135744"/>
            <a:ext cx="0" cy="308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F0F53796-D0C1-3161-59FA-5944D6CBE55E}"/>
              </a:ext>
            </a:extLst>
          </p:cNvPr>
          <p:cNvCxnSpPr>
            <a:cxnSpLocks/>
          </p:cNvCxnSpPr>
          <p:nvPr/>
        </p:nvCxnSpPr>
        <p:spPr>
          <a:xfrm>
            <a:off x="5391694" y="3130044"/>
            <a:ext cx="0" cy="439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E4D8AE06-4326-738D-1808-D39BEE0C711B}"/>
              </a:ext>
            </a:extLst>
          </p:cNvPr>
          <p:cNvCxnSpPr>
            <a:cxnSpLocks/>
          </p:cNvCxnSpPr>
          <p:nvPr/>
        </p:nvCxnSpPr>
        <p:spPr>
          <a:xfrm>
            <a:off x="5393555" y="3153453"/>
            <a:ext cx="2847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CF5DF748-21BC-F13A-6ABA-3128C291C577}"/>
              </a:ext>
            </a:extLst>
          </p:cNvPr>
          <p:cNvSpPr/>
          <p:nvPr/>
        </p:nvSpPr>
        <p:spPr>
          <a:xfrm rot="165476">
            <a:off x="5858418" y="3118956"/>
            <a:ext cx="30780" cy="138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91551BD6-F44B-5D70-81EF-D2F46B3A5BD9}"/>
              </a:ext>
            </a:extLst>
          </p:cNvPr>
          <p:cNvSpPr/>
          <p:nvPr/>
        </p:nvSpPr>
        <p:spPr>
          <a:xfrm rot="21263499">
            <a:off x="5917050" y="3118956"/>
            <a:ext cx="30780" cy="138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Cylinder 298">
            <a:extLst>
              <a:ext uri="{FF2B5EF4-FFF2-40B4-BE49-F238E27FC236}">
                <a16:creationId xmlns:a16="http://schemas.microsoft.com/office/drawing/2014/main" id="{1136CB18-36AA-EB05-2FEE-94AD0694E04B}"/>
              </a:ext>
            </a:extLst>
          </p:cNvPr>
          <p:cNvSpPr/>
          <p:nvPr/>
        </p:nvSpPr>
        <p:spPr>
          <a:xfrm>
            <a:off x="5842784" y="3014802"/>
            <a:ext cx="123407" cy="1112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4D65D99-A7A3-8C56-3A57-177ADB478BDD}"/>
              </a:ext>
            </a:extLst>
          </p:cNvPr>
          <p:cNvGrpSpPr/>
          <p:nvPr/>
        </p:nvGrpSpPr>
        <p:grpSpPr>
          <a:xfrm>
            <a:off x="5870314" y="3135070"/>
            <a:ext cx="59253" cy="43166"/>
            <a:chOff x="4941889" y="4191518"/>
            <a:chExt cx="91880" cy="61963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2A8746-005C-D6E7-681B-D17EB151D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46515" y="4191518"/>
              <a:ext cx="0" cy="371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EA8595D-B97C-7C12-F42E-173B2A81EE2C}"/>
                </a:ext>
              </a:extLst>
            </p:cNvPr>
            <p:cNvCxnSpPr>
              <a:cxnSpLocks/>
            </p:cNvCxnSpPr>
            <p:nvPr/>
          </p:nvCxnSpPr>
          <p:spPr>
            <a:xfrm>
              <a:off x="5033769" y="4194270"/>
              <a:ext cx="0" cy="371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E08573C-83DE-678C-7E22-B804C48A9D09}"/>
                </a:ext>
              </a:extLst>
            </p:cNvPr>
            <p:cNvCxnSpPr>
              <a:cxnSpLocks/>
            </p:cNvCxnSpPr>
            <p:nvPr/>
          </p:nvCxnSpPr>
          <p:spPr>
            <a:xfrm>
              <a:off x="4941889" y="4228700"/>
              <a:ext cx="3708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164DE65-1D26-36FE-CA6E-957399EAF7F2}"/>
                </a:ext>
              </a:extLst>
            </p:cNvPr>
            <p:cNvCxnSpPr>
              <a:cxnSpLocks/>
            </p:cNvCxnSpPr>
            <p:nvPr/>
          </p:nvCxnSpPr>
          <p:spPr>
            <a:xfrm>
              <a:off x="4980767" y="4207350"/>
              <a:ext cx="0" cy="371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A4C2B65-48D5-257C-3F66-71584947EDDD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69" y="4200478"/>
              <a:ext cx="0" cy="530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FA1E1E5-BA58-E90F-3C59-8C7CF19C9DE7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92" y="4228700"/>
              <a:ext cx="3708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Oval 306">
            <a:extLst>
              <a:ext uri="{FF2B5EF4-FFF2-40B4-BE49-F238E27FC236}">
                <a16:creationId xmlns:a16="http://schemas.microsoft.com/office/drawing/2014/main" id="{51A61AAA-BCE2-2F1D-8476-83C80C293F46}"/>
              </a:ext>
            </a:extLst>
          </p:cNvPr>
          <p:cNvSpPr/>
          <p:nvPr/>
        </p:nvSpPr>
        <p:spPr>
          <a:xfrm>
            <a:off x="5614029" y="3047545"/>
            <a:ext cx="15222" cy="1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10CDEB01-101B-0729-80BF-6880052FC598}"/>
              </a:ext>
            </a:extLst>
          </p:cNvPr>
          <p:cNvSpPr/>
          <p:nvPr/>
        </p:nvSpPr>
        <p:spPr>
          <a:xfrm>
            <a:off x="5647857" y="3047545"/>
            <a:ext cx="15222" cy="1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673D85A-6F14-6AC9-B577-7CBEA213B820}"/>
              </a:ext>
            </a:extLst>
          </p:cNvPr>
          <p:cNvSpPr/>
          <p:nvPr/>
        </p:nvSpPr>
        <p:spPr>
          <a:xfrm>
            <a:off x="5681684" y="3047545"/>
            <a:ext cx="15222" cy="1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03D9900-C06F-9380-A852-1ED3F7F3E29A}"/>
              </a:ext>
            </a:extLst>
          </p:cNvPr>
          <p:cNvGrpSpPr/>
          <p:nvPr/>
        </p:nvGrpSpPr>
        <p:grpSpPr>
          <a:xfrm>
            <a:off x="5994839" y="2915270"/>
            <a:ext cx="223934" cy="214060"/>
            <a:chOff x="4931851" y="2258302"/>
            <a:chExt cx="227848" cy="201620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77BE74A6-0F8D-0814-A02E-013B98D80082}"/>
                </a:ext>
              </a:extLst>
            </p:cNvPr>
            <p:cNvSpPr/>
            <p:nvPr/>
          </p:nvSpPr>
          <p:spPr>
            <a:xfrm rot="165476">
              <a:off x="4960718" y="2436318"/>
              <a:ext cx="56831" cy="23604"/>
            </a:xfrm>
            <a:prstGeom prst="roundRect">
              <a:avLst/>
            </a:prstGeom>
            <a:solidFill>
              <a:srgbClr val="FFC000"/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3B3C15EE-6387-53B3-179A-27D4B185BC49}"/>
                </a:ext>
              </a:extLst>
            </p:cNvPr>
            <p:cNvSpPr/>
            <p:nvPr/>
          </p:nvSpPr>
          <p:spPr>
            <a:xfrm rot="21263499">
              <a:off x="5068968" y="2436318"/>
              <a:ext cx="56831" cy="23604"/>
            </a:xfrm>
            <a:prstGeom prst="roundRect">
              <a:avLst/>
            </a:prstGeom>
            <a:solidFill>
              <a:srgbClr val="FFC000"/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Cylinder 312">
              <a:extLst>
                <a:ext uri="{FF2B5EF4-FFF2-40B4-BE49-F238E27FC236}">
                  <a16:creationId xmlns:a16="http://schemas.microsoft.com/office/drawing/2014/main" id="{E82C5488-151D-08D8-326E-324B27F31C8B}"/>
                </a:ext>
              </a:extLst>
            </p:cNvPr>
            <p:cNvSpPr/>
            <p:nvPr/>
          </p:nvSpPr>
          <p:spPr>
            <a:xfrm>
              <a:off x="4931851" y="2258302"/>
              <a:ext cx="227848" cy="190146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764611CD-D5D8-0E5F-35E8-D7EC4E8141BC}"/>
              </a:ext>
            </a:extLst>
          </p:cNvPr>
          <p:cNvGrpSpPr/>
          <p:nvPr/>
        </p:nvGrpSpPr>
        <p:grpSpPr>
          <a:xfrm>
            <a:off x="6050580" y="3132760"/>
            <a:ext cx="110106" cy="46698"/>
            <a:chOff x="4677488" y="2471198"/>
            <a:chExt cx="93945" cy="59211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D6E26ED-F4FD-74E6-B155-7A0DC7377FC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488" y="2471198"/>
              <a:ext cx="0" cy="371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54D27F9-C503-FB50-EE1E-59DEF3B58812}"/>
                </a:ext>
              </a:extLst>
            </p:cNvPr>
            <p:cNvCxnSpPr>
              <a:cxnSpLocks/>
            </p:cNvCxnSpPr>
            <p:nvPr/>
          </p:nvCxnSpPr>
          <p:spPr>
            <a:xfrm>
              <a:off x="4771433" y="2471198"/>
              <a:ext cx="0" cy="371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D69CD7-70B2-5684-6F91-C6408003FC2F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3" y="2505628"/>
              <a:ext cx="3708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F02D1BD-18D1-F336-774E-462706DFDB4D}"/>
                </a:ext>
              </a:extLst>
            </p:cNvPr>
            <p:cNvCxnSpPr>
              <a:cxnSpLocks/>
            </p:cNvCxnSpPr>
            <p:nvPr/>
          </p:nvCxnSpPr>
          <p:spPr>
            <a:xfrm>
              <a:off x="4718431" y="2484278"/>
              <a:ext cx="0" cy="371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815FA13-D0C6-7178-BE91-589130921A38}"/>
                </a:ext>
              </a:extLst>
            </p:cNvPr>
            <p:cNvCxnSpPr>
              <a:cxnSpLocks/>
            </p:cNvCxnSpPr>
            <p:nvPr/>
          </p:nvCxnSpPr>
          <p:spPr>
            <a:xfrm>
              <a:off x="4730133" y="2477406"/>
              <a:ext cx="0" cy="530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ECE6964-A1A0-12E4-607E-4F9A553E88F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556" y="2505628"/>
              <a:ext cx="3708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E34BD57-FADA-8618-4119-7E5BCF9EB480}"/>
              </a:ext>
            </a:extLst>
          </p:cNvPr>
          <p:cNvGrpSpPr/>
          <p:nvPr/>
        </p:nvGrpSpPr>
        <p:grpSpPr>
          <a:xfrm>
            <a:off x="5055855" y="2821404"/>
            <a:ext cx="1175287" cy="122400"/>
            <a:chOff x="3686746" y="3553659"/>
            <a:chExt cx="1822467" cy="175700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AF503C27-C8DB-3B2B-8620-024B9965FDFE}"/>
                </a:ext>
              </a:extLst>
            </p:cNvPr>
            <p:cNvSpPr/>
            <p:nvPr/>
          </p:nvSpPr>
          <p:spPr>
            <a:xfrm>
              <a:off x="3882287" y="36367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FB245248-2811-2847-BBFA-D7B2BAA1AE88}"/>
                </a:ext>
              </a:extLst>
            </p:cNvPr>
            <p:cNvSpPr/>
            <p:nvPr/>
          </p:nvSpPr>
          <p:spPr>
            <a:xfrm>
              <a:off x="4008478" y="3574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D0D344F-EADB-16EE-3A34-7915DBE0AA03}"/>
                </a:ext>
              </a:extLst>
            </p:cNvPr>
            <p:cNvSpPr/>
            <p:nvPr/>
          </p:nvSpPr>
          <p:spPr>
            <a:xfrm>
              <a:off x="4208078" y="36399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BAD776A-82BB-F501-FB02-41DB06A65D78}"/>
                </a:ext>
              </a:extLst>
            </p:cNvPr>
            <p:cNvSpPr/>
            <p:nvPr/>
          </p:nvSpPr>
          <p:spPr>
            <a:xfrm>
              <a:off x="4778945" y="35536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6880398-9B2E-8838-AFC2-C13835824081}"/>
                </a:ext>
              </a:extLst>
            </p:cNvPr>
            <p:cNvSpPr/>
            <p:nvPr/>
          </p:nvSpPr>
          <p:spPr>
            <a:xfrm>
              <a:off x="4444757" y="3568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B2CDE3D-3431-2F28-07A5-28BC38C5B58B}"/>
                </a:ext>
              </a:extLst>
            </p:cNvPr>
            <p:cNvSpPr/>
            <p:nvPr/>
          </p:nvSpPr>
          <p:spPr>
            <a:xfrm>
              <a:off x="5015790" y="361090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1205BAD-29A3-13D9-B0AF-12B71CB74009}"/>
                </a:ext>
              </a:extLst>
            </p:cNvPr>
            <p:cNvSpPr/>
            <p:nvPr/>
          </p:nvSpPr>
          <p:spPr>
            <a:xfrm>
              <a:off x="4668879" y="3693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E8275A8-B4DB-AD9F-AC1D-FCC463CFC8EA}"/>
                </a:ext>
              </a:extLst>
            </p:cNvPr>
            <p:cNvSpPr/>
            <p:nvPr/>
          </p:nvSpPr>
          <p:spPr>
            <a:xfrm>
              <a:off x="5473213" y="359599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6F68AFE2-8323-B2A3-187D-A0AB7CCC02FB}"/>
                </a:ext>
              </a:extLst>
            </p:cNvPr>
            <p:cNvSpPr/>
            <p:nvPr/>
          </p:nvSpPr>
          <p:spPr>
            <a:xfrm>
              <a:off x="5231913" y="356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5EA2562-CD62-C928-2B54-0057EC574909}"/>
                </a:ext>
              </a:extLst>
            </p:cNvPr>
            <p:cNvSpPr/>
            <p:nvPr/>
          </p:nvSpPr>
          <p:spPr>
            <a:xfrm>
              <a:off x="3686746" y="355789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B13BC9F7-F7FD-2C0D-FE42-A1EDBE8968E7}"/>
              </a:ext>
            </a:extLst>
          </p:cNvPr>
          <p:cNvGrpSpPr/>
          <p:nvPr/>
        </p:nvGrpSpPr>
        <p:grpSpPr>
          <a:xfrm>
            <a:off x="1047570" y="1676400"/>
            <a:ext cx="3502414" cy="2945739"/>
            <a:chOff x="1081436" y="1745328"/>
            <a:chExt cx="3782860" cy="3181611"/>
          </a:xfrm>
        </p:grpSpPr>
        <p:sp>
          <p:nvSpPr>
            <p:cNvPr id="64" name="Thought Bubble: Cloud 63">
              <a:extLst>
                <a:ext uri="{FF2B5EF4-FFF2-40B4-BE49-F238E27FC236}">
                  <a16:creationId xmlns:a16="http://schemas.microsoft.com/office/drawing/2014/main" id="{5FB35192-8180-477E-FABD-2C678AAEF46D}"/>
                </a:ext>
              </a:extLst>
            </p:cNvPr>
            <p:cNvSpPr/>
            <p:nvPr/>
          </p:nvSpPr>
          <p:spPr>
            <a:xfrm>
              <a:off x="1081436" y="1745328"/>
              <a:ext cx="3782860" cy="3181611"/>
            </a:xfrm>
            <a:prstGeom prst="cloudCallout">
              <a:avLst>
                <a:gd name="adj1" fmla="val 19068"/>
                <a:gd name="adj2" fmla="val 295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AEB11081-472A-6389-F546-C8343C68BCDF}"/>
                </a:ext>
              </a:extLst>
            </p:cNvPr>
            <p:cNvGrpSpPr/>
            <p:nvPr/>
          </p:nvGrpSpPr>
          <p:grpSpPr>
            <a:xfrm>
              <a:off x="1641992" y="2419195"/>
              <a:ext cx="2021681" cy="1760417"/>
              <a:chOff x="1585913" y="2486025"/>
              <a:chExt cx="2321719" cy="2021681"/>
            </a:xfrm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69F59A56-CFFC-8398-0470-B30BAAC39754}"/>
                  </a:ext>
                </a:extLst>
              </p:cNvPr>
              <p:cNvSpPr/>
              <p:nvPr/>
            </p:nvSpPr>
            <p:spPr>
              <a:xfrm>
                <a:off x="2314576" y="2486025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853C2B2A-9740-E500-0E3E-309118DBC194}"/>
                  </a:ext>
                </a:extLst>
              </p:cNvPr>
              <p:cNvSpPr/>
              <p:nvPr/>
            </p:nvSpPr>
            <p:spPr>
              <a:xfrm>
                <a:off x="1585913" y="3214688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13BE32EB-67EF-1C84-512B-3D95D03731CD}"/>
                  </a:ext>
                </a:extLst>
              </p:cNvPr>
              <p:cNvSpPr/>
              <p:nvPr/>
            </p:nvSpPr>
            <p:spPr>
              <a:xfrm>
                <a:off x="2314575" y="4014787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BA005D6A-B07F-7F5D-2944-415417B52A58}"/>
                  </a:ext>
                </a:extLst>
              </p:cNvPr>
              <p:cNvSpPr/>
              <p:nvPr/>
            </p:nvSpPr>
            <p:spPr>
              <a:xfrm>
                <a:off x="3414713" y="3843336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4A67E00C-FE1B-0728-561A-120FFDFCC95E}"/>
                  </a:ext>
                </a:extLst>
              </p:cNvPr>
              <p:cNvSpPr/>
              <p:nvPr/>
            </p:nvSpPr>
            <p:spPr>
              <a:xfrm>
                <a:off x="3379870" y="2591851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AA85640-24E9-08E5-6620-006257C67CCD}"/>
                  </a:ext>
                </a:extLst>
              </p:cNvPr>
              <p:cNvCxnSpPr>
                <a:stCxn id="333" idx="3"/>
                <a:endCxn id="334" idx="7"/>
              </p:cNvCxnSpPr>
              <p:nvPr/>
            </p:nvCxnSpPr>
            <p:spPr>
              <a:xfrm flipH="1">
                <a:off x="2006646" y="2906758"/>
                <a:ext cx="380116" cy="3801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EAF6BFED-F72F-2278-4C63-6AC737FA83C9}"/>
                  </a:ext>
                </a:extLst>
              </p:cNvPr>
              <p:cNvCxnSpPr>
                <a:stCxn id="335" idx="1"/>
                <a:endCxn id="334" idx="5"/>
              </p:cNvCxnSpPr>
              <p:nvPr/>
            </p:nvCxnSpPr>
            <p:spPr>
              <a:xfrm flipH="1" flipV="1">
                <a:off x="2006646" y="3635421"/>
                <a:ext cx="380115" cy="4515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F976BACF-F4D5-0A59-0E86-B695DB460329}"/>
                  </a:ext>
                </a:extLst>
              </p:cNvPr>
              <p:cNvCxnSpPr>
                <a:stCxn id="333" idx="6"/>
              </p:cNvCxnSpPr>
              <p:nvPr/>
            </p:nvCxnSpPr>
            <p:spPr>
              <a:xfrm>
                <a:off x="2807495" y="2732485"/>
                <a:ext cx="853677" cy="1058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679E452F-90C2-B51A-2AF3-F25186BF7433}"/>
                  </a:ext>
                </a:extLst>
              </p:cNvPr>
              <p:cNvCxnSpPr>
                <a:stCxn id="337" idx="4"/>
              </p:cNvCxnSpPr>
              <p:nvPr/>
            </p:nvCxnSpPr>
            <p:spPr>
              <a:xfrm>
                <a:off x="3626330" y="3084770"/>
                <a:ext cx="34842" cy="9300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E93315AC-0016-7BB6-31C7-5C37BADB1A8C}"/>
                  </a:ext>
                </a:extLst>
              </p:cNvPr>
              <p:cNvCxnSpPr>
                <a:cxnSpLocks/>
                <a:stCxn id="335" idx="6"/>
                <a:endCxn id="336" idx="2"/>
              </p:cNvCxnSpPr>
              <p:nvPr/>
            </p:nvCxnSpPr>
            <p:spPr>
              <a:xfrm flipV="1">
                <a:off x="2807494" y="4089796"/>
                <a:ext cx="607219" cy="1714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2AA26525-08A1-A72B-8A5A-310536B2CB7B}"/>
                  </a:ext>
                </a:extLst>
              </p:cNvPr>
              <p:cNvCxnSpPr>
                <a:stCxn id="333" idx="4"/>
                <a:endCxn id="335" idx="0"/>
              </p:cNvCxnSpPr>
              <p:nvPr/>
            </p:nvCxnSpPr>
            <p:spPr>
              <a:xfrm flipH="1">
                <a:off x="2561035" y="2978944"/>
                <a:ext cx="1" cy="10358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2DA863E4-B876-0426-63D1-D25538D70CD2}"/>
                  </a:ext>
                </a:extLst>
              </p:cNvPr>
              <p:cNvCxnSpPr/>
              <p:nvPr/>
            </p:nvCxnSpPr>
            <p:spPr>
              <a:xfrm flipV="1">
                <a:off x="2095419" y="2978944"/>
                <a:ext cx="1536545" cy="4500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85B7D032-548D-BC4D-6753-504868E6167F}"/>
                  </a:ext>
                </a:extLst>
              </p:cNvPr>
              <p:cNvCxnSpPr>
                <a:stCxn id="333" idx="5"/>
                <a:endCxn id="336" idx="1"/>
              </p:cNvCxnSpPr>
              <p:nvPr/>
            </p:nvCxnSpPr>
            <p:spPr>
              <a:xfrm>
                <a:off x="2735309" y="2906758"/>
                <a:ext cx="751590" cy="10087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A0E8235-C7A6-ADD4-CB25-FF8CAEC68D5D}"/>
                  </a:ext>
                </a:extLst>
              </p:cNvPr>
              <p:cNvCxnSpPr>
                <a:stCxn id="335" idx="7"/>
                <a:endCxn id="337" idx="3"/>
              </p:cNvCxnSpPr>
              <p:nvPr/>
            </p:nvCxnSpPr>
            <p:spPr>
              <a:xfrm flipV="1">
                <a:off x="2735308" y="3012584"/>
                <a:ext cx="716748" cy="10743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F046262C-744F-ECA8-BFE1-3872979E6F5B}"/>
              </a:ext>
            </a:extLst>
          </p:cNvPr>
          <p:cNvGrpSpPr/>
          <p:nvPr/>
        </p:nvGrpSpPr>
        <p:grpSpPr>
          <a:xfrm>
            <a:off x="7249188" y="1693334"/>
            <a:ext cx="3582946" cy="3013471"/>
            <a:chOff x="7537054" y="1745327"/>
            <a:chExt cx="3782860" cy="3181611"/>
          </a:xfrm>
        </p:grpSpPr>
        <p:sp>
          <p:nvSpPr>
            <p:cNvPr id="65" name="Thought Bubble: Cloud 64">
              <a:extLst>
                <a:ext uri="{FF2B5EF4-FFF2-40B4-BE49-F238E27FC236}">
                  <a16:creationId xmlns:a16="http://schemas.microsoft.com/office/drawing/2014/main" id="{2A25BF1D-051D-D999-74AF-15ABA0E2597F}"/>
                </a:ext>
              </a:extLst>
            </p:cNvPr>
            <p:cNvSpPr/>
            <p:nvPr/>
          </p:nvSpPr>
          <p:spPr>
            <a:xfrm>
              <a:off x="7537054" y="1745327"/>
              <a:ext cx="3782860" cy="3181611"/>
            </a:xfrm>
            <a:prstGeom prst="cloudCallout">
              <a:avLst>
                <a:gd name="adj1" fmla="val -22985"/>
                <a:gd name="adj2" fmla="val -108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EDEA5C50-FE20-BD2B-FFF9-8238091D0A00}"/>
                </a:ext>
              </a:extLst>
            </p:cNvPr>
            <p:cNvGrpSpPr/>
            <p:nvPr/>
          </p:nvGrpSpPr>
          <p:grpSpPr>
            <a:xfrm>
              <a:off x="8571429" y="2419195"/>
              <a:ext cx="2021681" cy="1760417"/>
              <a:chOff x="1585913" y="2486025"/>
              <a:chExt cx="2321719" cy="2021681"/>
            </a:xfrm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E539D764-0768-48B8-2A1E-6A3AA62FA374}"/>
                  </a:ext>
                </a:extLst>
              </p:cNvPr>
              <p:cNvSpPr/>
              <p:nvPr/>
            </p:nvSpPr>
            <p:spPr>
              <a:xfrm>
                <a:off x="2314576" y="2486025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F4A1ACBD-88E7-CB4E-DF88-4CD2AA4ED67E}"/>
                  </a:ext>
                </a:extLst>
              </p:cNvPr>
              <p:cNvSpPr/>
              <p:nvPr/>
            </p:nvSpPr>
            <p:spPr>
              <a:xfrm>
                <a:off x="1585913" y="3214688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61CCBDF4-B236-CBD4-0D36-F95949B6325A}"/>
                  </a:ext>
                </a:extLst>
              </p:cNvPr>
              <p:cNvSpPr/>
              <p:nvPr/>
            </p:nvSpPr>
            <p:spPr>
              <a:xfrm>
                <a:off x="2314575" y="4014787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03FC2DCE-2B65-D2A6-AF7A-61A21486B12C}"/>
                  </a:ext>
                </a:extLst>
              </p:cNvPr>
              <p:cNvSpPr/>
              <p:nvPr/>
            </p:nvSpPr>
            <p:spPr>
              <a:xfrm>
                <a:off x="3414713" y="3843336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E9A6B63C-8C3D-AA9E-D1A4-56ECDF519B07}"/>
                  </a:ext>
                </a:extLst>
              </p:cNvPr>
              <p:cNvSpPr/>
              <p:nvPr/>
            </p:nvSpPr>
            <p:spPr>
              <a:xfrm>
                <a:off x="3379870" y="2591851"/>
                <a:ext cx="492919" cy="49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23CCC0A7-70D4-C55D-8655-448AF15B50CE}"/>
                  </a:ext>
                </a:extLst>
              </p:cNvPr>
              <p:cNvCxnSpPr>
                <a:stCxn id="364" idx="3"/>
                <a:endCxn id="365" idx="7"/>
              </p:cNvCxnSpPr>
              <p:nvPr/>
            </p:nvCxnSpPr>
            <p:spPr>
              <a:xfrm flipH="1">
                <a:off x="2006646" y="2906758"/>
                <a:ext cx="380116" cy="3801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8D7E58A-28F5-6AAB-3476-CF3334387D53}"/>
                  </a:ext>
                </a:extLst>
              </p:cNvPr>
              <p:cNvCxnSpPr>
                <a:stCxn id="366" idx="1"/>
                <a:endCxn id="365" idx="5"/>
              </p:cNvCxnSpPr>
              <p:nvPr/>
            </p:nvCxnSpPr>
            <p:spPr>
              <a:xfrm flipH="1" flipV="1">
                <a:off x="2006646" y="3635421"/>
                <a:ext cx="380115" cy="4515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8DD21C22-789A-F2BD-744A-C91C23115EC8}"/>
                  </a:ext>
                </a:extLst>
              </p:cNvPr>
              <p:cNvCxnSpPr>
                <a:stCxn id="364" idx="6"/>
              </p:cNvCxnSpPr>
              <p:nvPr/>
            </p:nvCxnSpPr>
            <p:spPr>
              <a:xfrm>
                <a:off x="2807495" y="2732485"/>
                <a:ext cx="853677" cy="1058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B00229FD-142A-D90F-D346-6FEA41591A94}"/>
                  </a:ext>
                </a:extLst>
              </p:cNvPr>
              <p:cNvCxnSpPr>
                <a:stCxn id="368" idx="4"/>
              </p:cNvCxnSpPr>
              <p:nvPr/>
            </p:nvCxnSpPr>
            <p:spPr>
              <a:xfrm>
                <a:off x="3626330" y="3084770"/>
                <a:ext cx="34842" cy="9300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E9B8B7C6-1867-E338-D6BD-C9546B038FB3}"/>
                  </a:ext>
                </a:extLst>
              </p:cNvPr>
              <p:cNvCxnSpPr>
                <a:cxnSpLocks/>
                <a:stCxn id="366" idx="6"/>
                <a:endCxn id="367" idx="2"/>
              </p:cNvCxnSpPr>
              <p:nvPr/>
            </p:nvCxnSpPr>
            <p:spPr>
              <a:xfrm flipV="1">
                <a:off x="2807494" y="4089796"/>
                <a:ext cx="607219" cy="1714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3F114965-BD24-5395-6250-4E9642839477}"/>
                  </a:ext>
                </a:extLst>
              </p:cNvPr>
              <p:cNvCxnSpPr>
                <a:stCxn id="364" idx="4"/>
                <a:endCxn id="366" idx="0"/>
              </p:cNvCxnSpPr>
              <p:nvPr/>
            </p:nvCxnSpPr>
            <p:spPr>
              <a:xfrm flipH="1">
                <a:off x="2561035" y="2978944"/>
                <a:ext cx="1" cy="10358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FBCA59FC-AFE7-769A-BCED-DD4688FF892C}"/>
                  </a:ext>
                </a:extLst>
              </p:cNvPr>
              <p:cNvCxnSpPr/>
              <p:nvPr/>
            </p:nvCxnSpPr>
            <p:spPr>
              <a:xfrm flipV="1">
                <a:off x="2095419" y="2978944"/>
                <a:ext cx="1536545" cy="4500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EE73ABA-37CA-67C6-6D1E-C647E155A01B}"/>
                  </a:ext>
                </a:extLst>
              </p:cNvPr>
              <p:cNvCxnSpPr>
                <a:stCxn id="364" idx="5"/>
                <a:endCxn id="367" idx="1"/>
              </p:cNvCxnSpPr>
              <p:nvPr/>
            </p:nvCxnSpPr>
            <p:spPr>
              <a:xfrm>
                <a:off x="2735309" y="2906758"/>
                <a:ext cx="751590" cy="10087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BDFBC5F-62C0-B5FA-C128-40E4E0DA734E}"/>
                  </a:ext>
                </a:extLst>
              </p:cNvPr>
              <p:cNvCxnSpPr>
                <a:stCxn id="366" idx="7"/>
                <a:endCxn id="368" idx="3"/>
              </p:cNvCxnSpPr>
              <p:nvPr/>
            </p:nvCxnSpPr>
            <p:spPr>
              <a:xfrm flipV="1">
                <a:off x="2735308" y="3012584"/>
                <a:ext cx="716748" cy="10743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8E8A3DF9-0F32-4FE9-05BB-ACEFB62C691C}"/>
              </a:ext>
            </a:extLst>
          </p:cNvPr>
          <p:cNvSpPr txBox="1"/>
          <p:nvPr/>
        </p:nvSpPr>
        <p:spPr>
          <a:xfrm>
            <a:off x="975718" y="5011520"/>
            <a:ext cx="31579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Things : </a:t>
            </a:r>
            <a:r>
              <a:rPr lang="ko-KR" altLang="en-US" sz="1600" b="1" dirty="0"/>
              <a:t>사람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동물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식물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곤충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4E865C7-B988-2D3F-24DB-E231BE1ED401}"/>
              </a:ext>
            </a:extLst>
          </p:cNvPr>
          <p:cNvSpPr txBox="1"/>
          <p:nvPr/>
        </p:nvSpPr>
        <p:spPr>
          <a:xfrm>
            <a:off x="6585072" y="5011520"/>
            <a:ext cx="53892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Things : </a:t>
            </a:r>
            <a:r>
              <a:rPr lang="ko-KR" altLang="en-US" sz="1600" b="1" dirty="0"/>
              <a:t>아두이노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라즈베리파이</a:t>
            </a:r>
            <a:r>
              <a:rPr lang="en-US" altLang="ko-KR" sz="1600" b="1" dirty="0"/>
              <a:t>, PC, </a:t>
            </a:r>
            <a:r>
              <a:rPr lang="ko-KR" altLang="en-US" sz="1600" b="1" dirty="0"/>
              <a:t>모바일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클라우드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FD1B0E-4E9C-0834-704B-337E3D48B2B1}"/>
              </a:ext>
            </a:extLst>
          </p:cNvPr>
          <p:cNvSpPr txBox="1"/>
          <p:nvPr/>
        </p:nvSpPr>
        <p:spPr>
          <a:xfrm>
            <a:off x="979169" y="5461576"/>
            <a:ext cx="37173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Communication : </a:t>
            </a:r>
            <a:r>
              <a:rPr lang="ko-KR" altLang="en-US" sz="1600" b="1" dirty="0"/>
              <a:t>언어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페르몬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몸짓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28E29E8-3FCF-59CA-D3AE-3D351840C95D}"/>
              </a:ext>
            </a:extLst>
          </p:cNvPr>
          <p:cNvSpPr txBox="1"/>
          <p:nvPr/>
        </p:nvSpPr>
        <p:spPr>
          <a:xfrm>
            <a:off x="6560924" y="5461576"/>
            <a:ext cx="48330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Communication : </a:t>
            </a:r>
            <a:r>
              <a:rPr lang="ko-KR" altLang="en-US" sz="1600" b="1" dirty="0"/>
              <a:t>통신 프로토콜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프로그램 언어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E2A394F-C452-CB78-A1CF-8D3BA82A6F8D}"/>
              </a:ext>
            </a:extLst>
          </p:cNvPr>
          <p:cNvSpPr txBox="1"/>
          <p:nvPr/>
        </p:nvSpPr>
        <p:spPr>
          <a:xfrm>
            <a:off x="979169" y="5927243"/>
            <a:ext cx="42837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Flatform : </a:t>
            </a:r>
            <a:r>
              <a:rPr lang="ko-KR" altLang="en-US" sz="1600" b="1" dirty="0"/>
              <a:t>조직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가정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직장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커뮤니티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06D47CD-9FF7-E670-BD88-D991828D2A19}"/>
              </a:ext>
            </a:extLst>
          </p:cNvPr>
          <p:cNvSpPr txBox="1"/>
          <p:nvPr/>
        </p:nvSpPr>
        <p:spPr>
          <a:xfrm>
            <a:off x="6581596" y="5927243"/>
            <a:ext cx="22837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Flatform : Web, App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4452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997E8A6-44D4-790B-C973-49369F477D9F}"/>
              </a:ext>
            </a:extLst>
          </p:cNvPr>
          <p:cNvSpPr txBox="1"/>
          <p:nvPr/>
        </p:nvSpPr>
        <p:spPr>
          <a:xfrm>
            <a:off x="94880" y="74843"/>
            <a:ext cx="1375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강의 중요 용어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1F8FB-1217-A0EF-D091-6160B44B04D8}"/>
              </a:ext>
            </a:extLst>
          </p:cNvPr>
          <p:cNvSpPr txBox="1"/>
          <p:nvPr/>
        </p:nvSpPr>
        <p:spPr>
          <a:xfrm>
            <a:off x="3676350" y="820212"/>
            <a:ext cx="5219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Linux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92281-7D65-9492-81FF-59DBE06D732E}"/>
              </a:ext>
            </a:extLst>
          </p:cNvPr>
          <p:cNvSpPr txBox="1"/>
          <p:nvPr/>
        </p:nvSpPr>
        <p:spPr>
          <a:xfrm>
            <a:off x="4579445" y="449707"/>
            <a:ext cx="565777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Docker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77167-293C-6C14-0AC5-4E71A74795EC}"/>
              </a:ext>
            </a:extLst>
          </p:cNvPr>
          <p:cNvSpPr txBox="1"/>
          <p:nvPr/>
        </p:nvSpPr>
        <p:spPr>
          <a:xfrm>
            <a:off x="3676350" y="1555945"/>
            <a:ext cx="564551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406BB-253E-9A4C-49CD-B119CD1E74F7}"/>
              </a:ext>
            </a:extLst>
          </p:cNvPr>
          <p:cNvSpPr txBox="1"/>
          <p:nvPr/>
        </p:nvSpPr>
        <p:spPr>
          <a:xfrm>
            <a:off x="4410029" y="2328506"/>
            <a:ext cx="591905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Numpy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DFD5E-18EC-4313-4C71-9297DC3E4919}"/>
              </a:ext>
            </a:extLst>
          </p:cNvPr>
          <p:cNvSpPr txBox="1"/>
          <p:nvPr/>
        </p:nvSpPr>
        <p:spPr>
          <a:xfrm>
            <a:off x="3821088" y="3175199"/>
            <a:ext cx="569008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Pandas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E3302-78D2-09DA-7044-40B044BC28F4}"/>
              </a:ext>
            </a:extLst>
          </p:cNvPr>
          <p:cNvSpPr txBox="1"/>
          <p:nvPr/>
        </p:nvSpPr>
        <p:spPr>
          <a:xfrm>
            <a:off x="8029370" y="4336278"/>
            <a:ext cx="784377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Node-red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9496C-FDA4-4172-88F7-ACC6FBF12F6F}"/>
              </a:ext>
            </a:extLst>
          </p:cNvPr>
          <p:cNvSpPr txBox="1"/>
          <p:nvPr/>
        </p:nvSpPr>
        <p:spPr>
          <a:xfrm>
            <a:off x="8756936" y="5424248"/>
            <a:ext cx="52198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81712-3719-0FB9-CCFB-04962546D7F2}"/>
              </a:ext>
            </a:extLst>
          </p:cNvPr>
          <p:cNvSpPr txBox="1"/>
          <p:nvPr/>
        </p:nvSpPr>
        <p:spPr>
          <a:xfrm>
            <a:off x="3676350" y="4340112"/>
            <a:ext cx="485278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MQTT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70F7D-75FF-F605-25FD-0DF26B19B4D7}"/>
              </a:ext>
            </a:extLst>
          </p:cNvPr>
          <p:cNvSpPr txBox="1"/>
          <p:nvPr/>
        </p:nvSpPr>
        <p:spPr>
          <a:xfrm>
            <a:off x="7228049" y="1875841"/>
            <a:ext cx="6572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MySQL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A75E8-8688-9460-E6C7-ECEF9E7270AC}"/>
              </a:ext>
            </a:extLst>
          </p:cNvPr>
          <p:cNvSpPr txBox="1"/>
          <p:nvPr/>
        </p:nvSpPr>
        <p:spPr>
          <a:xfrm>
            <a:off x="7141759" y="617986"/>
            <a:ext cx="11728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React-Native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AF301-570C-B94D-F2BA-ADBEE258FF28}"/>
              </a:ext>
            </a:extLst>
          </p:cNvPr>
          <p:cNvSpPr txBox="1"/>
          <p:nvPr/>
        </p:nvSpPr>
        <p:spPr>
          <a:xfrm>
            <a:off x="3654792" y="4762161"/>
            <a:ext cx="77264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Esp8266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880A0-E5E5-D8F3-966F-0B03C18C9C04}"/>
              </a:ext>
            </a:extLst>
          </p:cNvPr>
          <p:cNvSpPr txBox="1"/>
          <p:nvPr/>
        </p:nvSpPr>
        <p:spPr>
          <a:xfrm>
            <a:off x="4385657" y="5424248"/>
            <a:ext cx="545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Esp32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8B9A2-6780-9892-2150-BEDC13FEC6E3}"/>
              </a:ext>
            </a:extLst>
          </p:cNvPr>
          <p:cNvSpPr txBox="1"/>
          <p:nvPr/>
        </p:nvSpPr>
        <p:spPr>
          <a:xfrm>
            <a:off x="2885681" y="2364511"/>
            <a:ext cx="1024426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Raspberry pi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2EE5F-47C2-0B67-0D76-3FBC53D32FD8}"/>
              </a:ext>
            </a:extLst>
          </p:cNvPr>
          <p:cNvSpPr txBox="1"/>
          <p:nvPr/>
        </p:nvSpPr>
        <p:spPr>
          <a:xfrm>
            <a:off x="5401196" y="2012071"/>
            <a:ext cx="642320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Arduino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C89D4-7168-B43B-2698-E4B7AD3DCD94}"/>
              </a:ext>
            </a:extLst>
          </p:cNvPr>
          <p:cNvSpPr txBox="1"/>
          <p:nvPr/>
        </p:nvSpPr>
        <p:spPr>
          <a:xfrm>
            <a:off x="6018632" y="3726388"/>
            <a:ext cx="373248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SVM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42D8A-A57A-BABC-BD90-95F9C975657C}"/>
              </a:ext>
            </a:extLst>
          </p:cNvPr>
          <p:cNvSpPr txBox="1"/>
          <p:nvPr/>
        </p:nvSpPr>
        <p:spPr>
          <a:xfrm>
            <a:off x="5213323" y="2809486"/>
            <a:ext cx="1230046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Random Forest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81334-9595-9FA2-F382-9119C6A2C1F3}"/>
              </a:ext>
            </a:extLst>
          </p:cNvPr>
          <p:cNvSpPr txBox="1"/>
          <p:nvPr/>
        </p:nvSpPr>
        <p:spPr>
          <a:xfrm>
            <a:off x="7228036" y="2690974"/>
            <a:ext cx="9851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lightGBM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B7842-CC83-B230-4CA6-D52D37F64AA4}"/>
              </a:ext>
            </a:extLst>
          </p:cNvPr>
          <p:cNvSpPr txBox="1"/>
          <p:nvPr/>
        </p:nvSpPr>
        <p:spPr>
          <a:xfrm>
            <a:off x="7615585" y="2257093"/>
            <a:ext cx="385782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CNN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7A09B-C9B9-D4CB-4366-55EDC2901B0E}"/>
              </a:ext>
            </a:extLst>
          </p:cNvPr>
          <p:cNvSpPr txBox="1"/>
          <p:nvPr/>
        </p:nvSpPr>
        <p:spPr>
          <a:xfrm>
            <a:off x="4435025" y="3985158"/>
            <a:ext cx="381604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RNN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82717-3938-1286-4E41-2D8D232DF9E8}"/>
              </a:ext>
            </a:extLst>
          </p:cNvPr>
          <p:cNvSpPr txBox="1"/>
          <p:nvPr/>
        </p:nvSpPr>
        <p:spPr>
          <a:xfrm>
            <a:off x="4624508" y="2995510"/>
            <a:ext cx="377426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AWS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9C1872-780B-E97F-BEC2-291CB2878507}"/>
              </a:ext>
            </a:extLst>
          </p:cNvPr>
          <p:cNvSpPr txBox="1"/>
          <p:nvPr/>
        </p:nvSpPr>
        <p:spPr>
          <a:xfrm>
            <a:off x="4620196" y="4440187"/>
            <a:ext cx="583548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Django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7F6D5-67BB-BFB1-AA00-20C10CE527B6}"/>
              </a:ext>
            </a:extLst>
          </p:cNvPr>
          <p:cNvSpPr txBox="1"/>
          <p:nvPr/>
        </p:nvSpPr>
        <p:spPr>
          <a:xfrm>
            <a:off x="5478494" y="5015915"/>
            <a:ext cx="580595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FastAPI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05FB4F-9051-D936-6EF7-512FB19F8C78}"/>
              </a:ext>
            </a:extLst>
          </p:cNvPr>
          <p:cNvSpPr txBox="1"/>
          <p:nvPr/>
        </p:nvSpPr>
        <p:spPr>
          <a:xfrm>
            <a:off x="7928097" y="1436125"/>
            <a:ext cx="7758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Xgboost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A02FB-2BBD-663F-8EA8-8A1AC248B116}"/>
              </a:ext>
            </a:extLst>
          </p:cNvPr>
          <p:cNvSpPr txBox="1"/>
          <p:nvPr/>
        </p:nvSpPr>
        <p:spPr>
          <a:xfrm>
            <a:off x="2699123" y="3940309"/>
            <a:ext cx="15417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RS232/RS485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D6721-0979-5AAE-A147-4B661B369D98}"/>
              </a:ext>
            </a:extLst>
          </p:cNvPr>
          <p:cNvSpPr txBox="1"/>
          <p:nvPr/>
        </p:nvSpPr>
        <p:spPr>
          <a:xfrm>
            <a:off x="4572969" y="1694105"/>
            <a:ext cx="10524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TimeSeries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C08FA-D7FC-7DCA-8A8D-AC75F17516B9}"/>
              </a:ext>
            </a:extLst>
          </p:cNvPr>
          <p:cNvSpPr txBox="1"/>
          <p:nvPr/>
        </p:nvSpPr>
        <p:spPr>
          <a:xfrm>
            <a:off x="8195641" y="3416127"/>
            <a:ext cx="1694509" cy="249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Jupyter Notebook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61B24B-3967-D07C-7A50-925301217CCE}"/>
              </a:ext>
            </a:extLst>
          </p:cNvPr>
          <p:cNvSpPr txBox="1"/>
          <p:nvPr/>
        </p:nvSpPr>
        <p:spPr>
          <a:xfrm>
            <a:off x="2629028" y="4406986"/>
            <a:ext cx="39413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LoRa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2052B1-1491-1678-88E0-54C137192606}"/>
              </a:ext>
            </a:extLst>
          </p:cNvPr>
          <p:cNvSpPr txBox="1"/>
          <p:nvPr/>
        </p:nvSpPr>
        <p:spPr>
          <a:xfrm>
            <a:off x="8440709" y="4733739"/>
            <a:ext cx="12019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/>
              <a:t>ModBus</a:t>
            </a:r>
            <a:r>
              <a:rPr lang="en-US" altLang="ko-KR" sz="1600" dirty="0"/>
              <a:t> RTU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88D9E5-8775-C81E-FC24-23CFE664FD95}"/>
              </a:ext>
            </a:extLst>
          </p:cNvPr>
          <p:cNvSpPr txBox="1"/>
          <p:nvPr/>
        </p:nvSpPr>
        <p:spPr>
          <a:xfrm>
            <a:off x="3689831" y="3610849"/>
            <a:ext cx="537588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Next.js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43D0E1-90B3-2C35-76FC-816A8A144014}"/>
              </a:ext>
            </a:extLst>
          </p:cNvPr>
          <p:cNvSpPr txBox="1"/>
          <p:nvPr/>
        </p:nvSpPr>
        <p:spPr>
          <a:xfrm>
            <a:off x="4212959" y="5940733"/>
            <a:ext cx="39413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Flask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843C1-85B2-0EBF-0422-A278F749A309}"/>
              </a:ext>
            </a:extLst>
          </p:cNvPr>
          <p:cNvSpPr txBox="1"/>
          <p:nvPr/>
        </p:nvSpPr>
        <p:spPr>
          <a:xfrm>
            <a:off x="5145222" y="3388562"/>
            <a:ext cx="474637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Svelte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91625A-26F8-C765-B57B-8F6FD5801A13}"/>
              </a:ext>
            </a:extLst>
          </p:cNvPr>
          <p:cNvSpPr txBox="1"/>
          <p:nvPr/>
        </p:nvSpPr>
        <p:spPr>
          <a:xfrm>
            <a:off x="2405094" y="3003482"/>
            <a:ext cx="926156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ESP32-Cam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6F79C-DDC5-A8C6-7187-350045C34E3A}"/>
              </a:ext>
            </a:extLst>
          </p:cNvPr>
          <p:cNvSpPr txBox="1"/>
          <p:nvPr/>
        </p:nvSpPr>
        <p:spPr>
          <a:xfrm>
            <a:off x="3167994" y="1191758"/>
            <a:ext cx="32650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OTA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969C20-4586-B9FA-11F6-5AC8C661E350}"/>
              </a:ext>
            </a:extLst>
          </p:cNvPr>
          <p:cNvSpPr txBox="1"/>
          <p:nvPr/>
        </p:nvSpPr>
        <p:spPr>
          <a:xfrm>
            <a:off x="8683193" y="2842683"/>
            <a:ext cx="90236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WebSocket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764B1B-19E0-6A05-E72C-7E6B251FE645}"/>
              </a:ext>
            </a:extLst>
          </p:cNvPr>
          <p:cNvSpPr txBox="1"/>
          <p:nvPr/>
        </p:nvSpPr>
        <p:spPr>
          <a:xfrm>
            <a:off x="6130881" y="463960"/>
            <a:ext cx="43034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Blynk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883D6-C295-5BAB-EB04-F31D7212990B}"/>
              </a:ext>
            </a:extLst>
          </p:cNvPr>
          <p:cNvSpPr txBox="1"/>
          <p:nvPr/>
        </p:nvSpPr>
        <p:spPr>
          <a:xfrm>
            <a:off x="6065045" y="879972"/>
            <a:ext cx="1060024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App Inventor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9D37D1-D79F-7662-4232-1E8275B0167A}"/>
              </a:ext>
            </a:extLst>
          </p:cNvPr>
          <p:cNvSpPr txBox="1"/>
          <p:nvPr/>
        </p:nvSpPr>
        <p:spPr>
          <a:xfrm>
            <a:off x="6052733" y="1647016"/>
            <a:ext cx="81473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mongoDB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C0642B-1691-F6A5-2B7F-8331FC68BBD7}"/>
              </a:ext>
            </a:extLst>
          </p:cNvPr>
          <p:cNvSpPr txBox="1"/>
          <p:nvPr/>
        </p:nvSpPr>
        <p:spPr>
          <a:xfrm>
            <a:off x="8355265" y="1893259"/>
            <a:ext cx="458482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Azure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7F2B38-727E-AE4E-DB05-430C18850BB9}"/>
              </a:ext>
            </a:extLst>
          </p:cNvPr>
          <p:cNvSpPr txBox="1"/>
          <p:nvPr/>
        </p:nvSpPr>
        <p:spPr>
          <a:xfrm>
            <a:off x="6475310" y="2178522"/>
            <a:ext cx="603046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Ubuntu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49A18F-890B-336B-19D3-50EACBEE323B}"/>
              </a:ext>
            </a:extLst>
          </p:cNvPr>
          <p:cNvSpPr txBox="1"/>
          <p:nvPr/>
        </p:nvSpPr>
        <p:spPr>
          <a:xfrm>
            <a:off x="6820287" y="3070520"/>
            <a:ext cx="1340684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Ionic Framework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E1FADE-6778-5D10-55A7-F5F9FE019743}"/>
              </a:ext>
            </a:extLst>
          </p:cNvPr>
          <p:cNvSpPr txBox="1"/>
          <p:nvPr/>
        </p:nvSpPr>
        <p:spPr>
          <a:xfrm>
            <a:off x="6512745" y="3496842"/>
            <a:ext cx="850949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HTML/CSS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073AE4-2435-5043-076A-38CFCE357EDF}"/>
              </a:ext>
            </a:extLst>
          </p:cNvPr>
          <p:cNvSpPr txBox="1"/>
          <p:nvPr/>
        </p:nvSpPr>
        <p:spPr>
          <a:xfrm>
            <a:off x="6482574" y="4155355"/>
            <a:ext cx="753594" cy="248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C# MFC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BDF401-C109-6F84-BC95-3626F45D1418}"/>
              </a:ext>
            </a:extLst>
          </p:cNvPr>
          <p:cNvSpPr txBox="1"/>
          <p:nvPr/>
        </p:nvSpPr>
        <p:spPr>
          <a:xfrm>
            <a:off x="6482574" y="4608437"/>
            <a:ext cx="921978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PostgreSQL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363ED1-6709-04CC-7866-E8C938936D44}"/>
              </a:ext>
            </a:extLst>
          </p:cNvPr>
          <p:cNvSpPr txBox="1"/>
          <p:nvPr/>
        </p:nvSpPr>
        <p:spPr>
          <a:xfrm>
            <a:off x="7689582" y="5028714"/>
            <a:ext cx="6204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LLM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17E7A9-BB65-12B7-C378-079D2CF2E6C1}"/>
              </a:ext>
            </a:extLst>
          </p:cNvPr>
          <p:cNvSpPr txBox="1"/>
          <p:nvPr/>
        </p:nvSpPr>
        <p:spPr>
          <a:xfrm>
            <a:off x="6482574" y="5450100"/>
            <a:ext cx="711678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err="1"/>
              <a:t>OpenAPI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5BFDBB-F6F7-447C-8DF4-40EAA7E86C27}"/>
              </a:ext>
            </a:extLst>
          </p:cNvPr>
          <p:cNvSpPr txBox="1"/>
          <p:nvPr/>
        </p:nvSpPr>
        <p:spPr>
          <a:xfrm>
            <a:off x="3409593" y="5777861"/>
            <a:ext cx="544553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Github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F31A2A-E330-C50A-3CB8-48EBD57CCB96}"/>
              </a:ext>
            </a:extLst>
          </p:cNvPr>
          <p:cNvSpPr txBox="1"/>
          <p:nvPr/>
        </p:nvSpPr>
        <p:spPr>
          <a:xfrm>
            <a:off x="2781654" y="1743602"/>
            <a:ext cx="628115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Grafana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5E752-3FDE-1B1D-2E3A-FE9249F12C67}"/>
              </a:ext>
            </a:extLst>
          </p:cNvPr>
          <p:cNvSpPr txBox="1"/>
          <p:nvPr/>
        </p:nvSpPr>
        <p:spPr>
          <a:xfrm>
            <a:off x="7983375" y="5904096"/>
            <a:ext cx="768334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Javascript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2A355-B753-DC67-7135-A088C2234383}"/>
              </a:ext>
            </a:extLst>
          </p:cNvPr>
          <p:cNvSpPr txBox="1"/>
          <p:nvPr/>
        </p:nvSpPr>
        <p:spPr>
          <a:xfrm>
            <a:off x="4065167" y="1988878"/>
            <a:ext cx="324503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SSH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E9B621-BDFC-290F-C067-8B44D0E50565}"/>
              </a:ext>
            </a:extLst>
          </p:cNvPr>
          <p:cNvSpPr txBox="1"/>
          <p:nvPr/>
        </p:nvSpPr>
        <p:spPr>
          <a:xfrm>
            <a:off x="3891456" y="6194371"/>
            <a:ext cx="356535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WIFI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FDBBEA-94E9-2179-ACCD-354155C7C6F1}"/>
              </a:ext>
            </a:extLst>
          </p:cNvPr>
          <p:cNvSpPr txBox="1"/>
          <p:nvPr/>
        </p:nvSpPr>
        <p:spPr>
          <a:xfrm>
            <a:off x="2974761" y="4930194"/>
            <a:ext cx="260940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LTE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E38F3B-C358-884D-AED0-7E4D9267DB4A}"/>
              </a:ext>
            </a:extLst>
          </p:cNvPr>
          <p:cNvSpPr txBox="1"/>
          <p:nvPr/>
        </p:nvSpPr>
        <p:spPr>
          <a:xfrm>
            <a:off x="5298725" y="5558501"/>
            <a:ext cx="232584" cy="213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Go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7F71C3-B0F6-771D-C1E0-661343FDEFF3}"/>
              </a:ext>
            </a:extLst>
          </p:cNvPr>
          <p:cNvSpPr txBox="1"/>
          <p:nvPr/>
        </p:nvSpPr>
        <p:spPr>
          <a:xfrm>
            <a:off x="4965638" y="6055111"/>
            <a:ext cx="6171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baseline="30000" dirty="0"/>
              <a:t>++</a:t>
            </a:r>
            <a:r>
              <a:rPr lang="en-US" altLang="ko-KR" sz="1600" dirty="0"/>
              <a:t>/C</a:t>
            </a:r>
            <a:r>
              <a:rPr lang="en-US" altLang="ko-KR" sz="1600" baseline="30000" dirty="0"/>
              <a:t>#</a:t>
            </a:r>
            <a:endParaRPr lang="ko-KR" altLang="en-US" sz="1600" baseline="30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A260-4897-D951-9101-166553637CC1}"/>
              </a:ext>
            </a:extLst>
          </p:cNvPr>
          <p:cNvSpPr txBox="1"/>
          <p:nvPr/>
        </p:nvSpPr>
        <p:spPr>
          <a:xfrm>
            <a:off x="4433938" y="1207449"/>
            <a:ext cx="8511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Windows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A4435A-3970-C6BD-0270-76539FDBDCF8}"/>
              </a:ext>
            </a:extLst>
          </p:cNvPr>
          <p:cNvSpPr txBox="1"/>
          <p:nvPr/>
        </p:nvSpPr>
        <p:spPr>
          <a:xfrm>
            <a:off x="2214090" y="3518689"/>
            <a:ext cx="11079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Prometheus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B1BF7F-C508-5F15-1E4D-21BDC3001F6B}"/>
              </a:ext>
            </a:extLst>
          </p:cNvPr>
          <p:cNvSpPr txBox="1"/>
          <p:nvPr/>
        </p:nvSpPr>
        <p:spPr>
          <a:xfrm>
            <a:off x="9094100" y="3923187"/>
            <a:ext cx="6476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Matlab</a:t>
            </a:r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454C3B-ACCD-68A5-9EF8-787EB2FAD773}"/>
              </a:ext>
            </a:extLst>
          </p:cNvPr>
          <p:cNvSpPr txBox="1"/>
          <p:nvPr/>
        </p:nvSpPr>
        <p:spPr>
          <a:xfrm>
            <a:off x="7662469" y="5594627"/>
            <a:ext cx="5017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JSON</a:t>
            </a:r>
            <a:endParaRPr lang="ko-KR" altLang="en-US" sz="1600" baseline="30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01E1F-5B24-9DF1-C5FE-94A13CF13D73}"/>
              </a:ext>
            </a:extLst>
          </p:cNvPr>
          <p:cNvSpPr txBox="1"/>
          <p:nvPr/>
        </p:nvSpPr>
        <p:spPr>
          <a:xfrm>
            <a:off x="5963270" y="5917370"/>
            <a:ext cx="9601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Matplotlib</a:t>
            </a:r>
            <a:endParaRPr lang="ko-KR" altLang="en-US" sz="1600" baseline="30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79FA45-D61B-1636-2013-E0F68F28B85F}"/>
              </a:ext>
            </a:extLst>
          </p:cNvPr>
          <p:cNvSpPr txBox="1"/>
          <p:nvPr/>
        </p:nvSpPr>
        <p:spPr>
          <a:xfrm>
            <a:off x="5760056" y="1236456"/>
            <a:ext cx="9945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Tensorflow</a:t>
            </a:r>
            <a:endParaRPr lang="ko-KR" altLang="en-US" sz="1600" baseline="30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DF3CD4-A9AF-028F-9CD7-C2BD57CC0A7F}"/>
              </a:ext>
            </a:extLst>
          </p:cNvPr>
          <p:cNvSpPr txBox="1"/>
          <p:nvPr/>
        </p:nvSpPr>
        <p:spPr>
          <a:xfrm>
            <a:off x="7197561" y="6097283"/>
            <a:ext cx="495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Torch</a:t>
            </a:r>
            <a:endParaRPr lang="ko-KR" altLang="en-US" sz="1600" baseline="30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315845-A855-0877-162A-D502913A9783}"/>
              </a:ext>
            </a:extLst>
          </p:cNvPr>
          <p:cNvSpPr txBox="1"/>
          <p:nvPr/>
        </p:nvSpPr>
        <p:spPr>
          <a:xfrm>
            <a:off x="3071030" y="5475012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Ble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EC8BF9-8838-BD83-6480-6DC09058E328}"/>
              </a:ext>
            </a:extLst>
          </p:cNvPr>
          <p:cNvSpPr txBox="1"/>
          <p:nvPr/>
        </p:nvSpPr>
        <p:spPr>
          <a:xfrm>
            <a:off x="7363849" y="3863034"/>
            <a:ext cx="13519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err="1"/>
              <a:t>hyperCLOVA</a:t>
            </a:r>
            <a:r>
              <a:rPr lang="en-US" altLang="ko-KR" sz="1600" dirty="0"/>
              <a:t> X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810AED-8E22-6D54-86AB-552DACB761C2}"/>
              </a:ext>
            </a:extLst>
          </p:cNvPr>
          <p:cNvSpPr txBox="1"/>
          <p:nvPr/>
        </p:nvSpPr>
        <p:spPr>
          <a:xfrm>
            <a:off x="5887216" y="3198292"/>
            <a:ext cx="3831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 err="1"/>
              <a:t>.Net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E13415-E8A5-7191-1EF5-15A3603E0649}"/>
              </a:ext>
            </a:extLst>
          </p:cNvPr>
          <p:cNvSpPr txBox="1"/>
          <p:nvPr/>
        </p:nvSpPr>
        <p:spPr>
          <a:xfrm>
            <a:off x="3534548" y="5186338"/>
            <a:ext cx="59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Flutter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70C56C-1833-87FD-A043-7AD1357671D2}"/>
              </a:ext>
            </a:extLst>
          </p:cNvPr>
          <p:cNvSpPr txBox="1"/>
          <p:nvPr/>
        </p:nvSpPr>
        <p:spPr>
          <a:xfrm>
            <a:off x="5531649" y="2434554"/>
            <a:ext cx="6798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RedHat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56E036-A629-7A3A-29C7-869A4D8D387C}"/>
              </a:ext>
            </a:extLst>
          </p:cNvPr>
          <p:cNvSpPr txBox="1"/>
          <p:nvPr/>
        </p:nvSpPr>
        <p:spPr>
          <a:xfrm>
            <a:off x="3761371" y="2778368"/>
            <a:ext cx="6394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Centos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A666C7-014C-BD82-26CC-9C421CB5A612}"/>
              </a:ext>
            </a:extLst>
          </p:cNvPr>
          <p:cNvSpPr txBox="1"/>
          <p:nvPr/>
        </p:nvSpPr>
        <p:spPr>
          <a:xfrm>
            <a:off x="5465761" y="4259685"/>
            <a:ext cx="4435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JAVA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F4ECBF-5116-9588-32D3-B4BC2B01E19A}"/>
              </a:ext>
            </a:extLst>
          </p:cNvPr>
          <p:cNvSpPr txBox="1"/>
          <p:nvPr/>
        </p:nvSpPr>
        <p:spPr>
          <a:xfrm>
            <a:off x="6771791" y="5010056"/>
            <a:ext cx="3300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FTP</a:t>
            </a:r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33B0EC-729A-3C4E-00CE-DF39DA5E1DE7}"/>
              </a:ext>
            </a:extLst>
          </p:cNvPr>
          <p:cNvSpPr txBox="1"/>
          <p:nvPr/>
        </p:nvSpPr>
        <p:spPr>
          <a:xfrm>
            <a:off x="5714478" y="5435055"/>
            <a:ext cx="5051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React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80C8E7-0B13-9235-BADE-01A4870B07CC}"/>
              </a:ext>
            </a:extLst>
          </p:cNvPr>
          <p:cNvSpPr txBox="1"/>
          <p:nvPr/>
        </p:nvSpPr>
        <p:spPr>
          <a:xfrm>
            <a:off x="8464305" y="2405682"/>
            <a:ext cx="409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GCP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3E6BDE-25BD-61C9-6728-74D65391A8D4}"/>
              </a:ext>
            </a:extLst>
          </p:cNvPr>
          <p:cNvSpPr txBox="1"/>
          <p:nvPr/>
        </p:nvSpPr>
        <p:spPr>
          <a:xfrm>
            <a:off x="4863473" y="3721098"/>
            <a:ext cx="9024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Container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6F0052-388F-59A0-C118-F0298AB01913}"/>
              </a:ext>
            </a:extLst>
          </p:cNvPr>
          <p:cNvSpPr txBox="1"/>
          <p:nvPr/>
        </p:nvSpPr>
        <p:spPr>
          <a:xfrm>
            <a:off x="5083264" y="896872"/>
            <a:ext cx="7357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Mac OS</a:t>
            </a:r>
            <a:endParaRPr lang="ko-KR" alt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5A71E6-C77C-F69B-590A-75906CF99787}"/>
              </a:ext>
            </a:extLst>
          </p:cNvPr>
          <p:cNvSpPr txBox="1"/>
          <p:nvPr/>
        </p:nvSpPr>
        <p:spPr>
          <a:xfrm>
            <a:off x="7540393" y="1092310"/>
            <a:ext cx="3843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EDA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A5E073-84B9-1AA4-D7D1-129E325EF8EE}"/>
              </a:ext>
            </a:extLst>
          </p:cNvPr>
          <p:cNvSpPr txBox="1"/>
          <p:nvPr/>
        </p:nvSpPr>
        <p:spPr>
          <a:xfrm>
            <a:off x="6210009" y="6324054"/>
            <a:ext cx="7966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ChatGPT</a:t>
            </a:r>
            <a:endParaRPr lang="ko-KR" altLang="en-US" sz="1600" baseline="30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D10918-C98D-5E01-80C5-64EC5F37B2F1}"/>
              </a:ext>
            </a:extLst>
          </p:cNvPr>
          <p:cNvSpPr txBox="1"/>
          <p:nvPr/>
        </p:nvSpPr>
        <p:spPr>
          <a:xfrm>
            <a:off x="9115709" y="2184223"/>
            <a:ext cx="525725" cy="251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/>
              <a:t>RFID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787B62-DAF1-B424-52E7-2526CDB7413C}"/>
              </a:ext>
            </a:extLst>
          </p:cNvPr>
          <p:cNvSpPr txBox="1"/>
          <p:nvPr/>
        </p:nvSpPr>
        <p:spPr>
          <a:xfrm>
            <a:off x="8149774" y="5204792"/>
            <a:ext cx="4087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XML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541550-FF6D-A4FE-15A6-BBA072185100}"/>
              </a:ext>
            </a:extLst>
          </p:cNvPr>
          <p:cNvSpPr txBox="1"/>
          <p:nvPr/>
        </p:nvSpPr>
        <p:spPr>
          <a:xfrm>
            <a:off x="5595164" y="4662778"/>
            <a:ext cx="4584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GNN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CDEF52-B82A-6499-5CD7-AEA65FC2CEC5}"/>
              </a:ext>
            </a:extLst>
          </p:cNvPr>
          <p:cNvSpPr txBox="1"/>
          <p:nvPr/>
        </p:nvSpPr>
        <p:spPr>
          <a:xfrm>
            <a:off x="8879621" y="5143391"/>
            <a:ext cx="8861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err="1"/>
              <a:t>ResNet</a:t>
            </a:r>
            <a:endParaRPr lang="ko-KR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E7A172-CF0E-06E4-3DC2-4CCEB7022A07}"/>
              </a:ext>
            </a:extLst>
          </p:cNvPr>
          <p:cNvSpPr txBox="1"/>
          <p:nvPr/>
        </p:nvSpPr>
        <p:spPr>
          <a:xfrm>
            <a:off x="4516541" y="5077845"/>
            <a:ext cx="5979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Oracle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56708-0533-D8E0-BEF1-0754A5DB6AB0}"/>
              </a:ext>
            </a:extLst>
          </p:cNvPr>
          <p:cNvSpPr txBox="1"/>
          <p:nvPr/>
        </p:nvSpPr>
        <p:spPr>
          <a:xfrm>
            <a:off x="7885280" y="6240014"/>
            <a:ext cx="3718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NLP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B31F52-685E-3037-DDA7-CCB97F8BC35E}"/>
              </a:ext>
            </a:extLst>
          </p:cNvPr>
          <p:cNvSpPr txBox="1"/>
          <p:nvPr/>
        </p:nvSpPr>
        <p:spPr>
          <a:xfrm>
            <a:off x="4861632" y="6386772"/>
            <a:ext cx="7770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Ethernet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5AB897-2DFC-A7A5-BE57-ACE85C771BA0}"/>
              </a:ext>
            </a:extLst>
          </p:cNvPr>
          <p:cNvSpPr txBox="1"/>
          <p:nvPr/>
        </p:nvSpPr>
        <p:spPr>
          <a:xfrm>
            <a:off x="2735125" y="5182442"/>
            <a:ext cx="3375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/>
              <a:t>PLC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169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4CF76-730E-07C3-73C9-210DA3C5E0FB}"/>
              </a:ext>
            </a:extLst>
          </p:cNvPr>
          <p:cNvSpPr txBox="1"/>
          <p:nvPr/>
        </p:nvSpPr>
        <p:spPr>
          <a:xfrm>
            <a:off x="7531742" y="737972"/>
            <a:ext cx="1328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Web Framework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01CC0-82C4-09AC-8961-8388DEE347F6}"/>
              </a:ext>
            </a:extLst>
          </p:cNvPr>
          <p:cNvSpPr txBox="1"/>
          <p:nvPr/>
        </p:nvSpPr>
        <p:spPr>
          <a:xfrm>
            <a:off x="2823194" y="743963"/>
            <a:ext cx="2028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Communication Protocol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38EE5-8B3B-FCD7-C923-DA48394F04DF}"/>
              </a:ext>
            </a:extLst>
          </p:cNvPr>
          <p:cNvSpPr txBox="1"/>
          <p:nvPr/>
        </p:nvSpPr>
        <p:spPr>
          <a:xfrm>
            <a:off x="7401869" y="4781383"/>
            <a:ext cx="12915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App Framework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74046-3B33-6451-185B-6844AD7AADE3}"/>
              </a:ext>
            </a:extLst>
          </p:cNvPr>
          <p:cNvSpPr txBox="1"/>
          <p:nvPr/>
        </p:nvSpPr>
        <p:spPr>
          <a:xfrm>
            <a:off x="9704879" y="743963"/>
            <a:ext cx="16924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AI/Machine Learning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759119-F4F7-F772-C5D2-3600F4EBC3F7}"/>
              </a:ext>
            </a:extLst>
          </p:cNvPr>
          <p:cNvSpPr txBox="1"/>
          <p:nvPr/>
        </p:nvSpPr>
        <p:spPr>
          <a:xfrm>
            <a:off x="1003710" y="746916"/>
            <a:ext cx="4055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/>
              <a:t>MCU</a:t>
            </a:r>
            <a:endParaRPr lang="ko-KR" altLang="en-US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3C13BBE-9FE2-6E83-7440-0443509E42C7}"/>
              </a:ext>
            </a:extLst>
          </p:cNvPr>
          <p:cNvSpPr/>
          <p:nvPr/>
        </p:nvSpPr>
        <p:spPr>
          <a:xfrm>
            <a:off x="9507895" y="993612"/>
            <a:ext cx="1922746" cy="36855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1DAB0CE-83FE-7788-0E5D-DD61AF6CA1F3}"/>
              </a:ext>
            </a:extLst>
          </p:cNvPr>
          <p:cNvSpPr/>
          <p:nvPr/>
        </p:nvSpPr>
        <p:spPr>
          <a:xfrm>
            <a:off x="7303521" y="1020893"/>
            <a:ext cx="1922746" cy="22159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8E12790-27C5-67DA-DD63-940D78D9F448}"/>
              </a:ext>
            </a:extLst>
          </p:cNvPr>
          <p:cNvSpPr/>
          <p:nvPr/>
        </p:nvSpPr>
        <p:spPr>
          <a:xfrm>
            <a:off x="7303521" y="5110090"/>
            <a:ext cx="1922746" cy="10747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EBA45C5-130C-D56F-C6FD-9BE0A1751787}"/>
              </a:ext>
            </a:extLst>
          </p:cNvPr>
          <p:cNvSpPr/>
          <p:nvPr/>
        </p:nvSpPr>
        <p:spPr>
          <a:xfrm>
            <a:off x="2912335" y="1020893"/>
            <a:ext cx="1922746" cy="36015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8AAD9C9-A173-4323-5A52-5E3A68176CDA}"/>
              </a:ext>
            </a:extLst>
          </p:cNvPr>
          <p:cNvSpPr/>
          <p:nvPr/>
        </p:nvSpPr>
        <p:spPr>
          <a:xfrm>
            <a:off x="657168" y="1020892"/>
            <a:ext cx="1922746" cy="18355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41607A-6EF5-47FC-098B-EBF2E87D7751}"/>
              </a:ext>
            </a:extLst>
          </p:cNvPr>
          <p:cNvSpPr txBox="1"/>
          <p:nvPr/>
        </p:nvSpPr>
        <p:spPr>
          <a:xfrm>
            <a:off x="5333104" y="3171621"/>
            <a:ext cx="14507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Cloud Computing</a:t>
            </a:r>
            <a:endParaRPr lang="ko-KR" altLang="en-US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C7E67E-D061-D69E-6E91-FE4909ADED2D}"/>
              </a:ext>
            </a:extLst>
          </p:cNvPr>
          <p:cNvSpPr/>
          <p:nvPr/>
        </p:nvSpPr>
        <p:spPr>
          <a:xfrm>
            <a:off x="5144675" y="3468414"/>
            <a:ext cx="1922746" cy="11671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DEC8E4-51EB-274C-DBDB-12D85E9C74D9}"/>
              </a:ext>
            </a:extLst>
          </p:cNvPr>
          <p:cNvSpPr txBox="1"/>
          <p:nvPr/>
        </p:nvSpPr>
        <p:spPr>
          <a:xfrm>
            <a:off x="94880" y="74843"/>
            <a:ext cx="18578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강의 중요 용어 분류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D6575C-F13D-5EFA-0462-7D381656E5F7}"/>
              </a:ext>
            </a:extLst>
          </p:cNvPr>
          <p:cNvSpPr txBox="1"/>
          <p:nvPr/>
        </p:nvSpPr>
        <p:spPr>
          <a:xfrm>
            <a:off x="5473473" y="3561356"/>
            <a:ext cx="1369221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AWS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Azure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GCP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hyperCLOVA</a:t>
            </a:r>
            <a:r>
              <a:rPr lang="en-US" altLang="ko-KR" sz="1400" dirty="0"/>
              <a:t> 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476A0E-19E3-CAD9-36E8-F5E41190E4A0}"/>
              </a:ext>
            </a:extLst>
          </p:cNvPr>
          <p:cNvSpPr txBox="1"/>
          <p:nvPr/>
        </p:nvSpPr>
        <p:spPr>
          <a:xfrm>
            <a:off x="925842" y="1195736"/>
            <a:ext cx="12103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Raspberry Pi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E2349-E1FF-47A5-61E0-E66430859C20}"/>
              </a:ext>
            </a:extLst>
          </p:cNvPr>
          <p:cNvSpPr txBox="1"/>
          <p:nvPr/>
        </p:nvSpPr>
        <p:spPr>
          <a:xfrm>
            <a:off x="3151431" y="1151845"/>
            <a:ext cx="107651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MQTT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WIFI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LoRa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RFID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LTE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Modbus TCP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93DE5A-81C5-E2F1-8C1A-3DA59652C58F}"/>
              </a:ext>
            </a:extLst>
          </p:cNvPr>
          <p:cNvSpPr txBox="1"/>
          <p:nvPr/>
        </p:nvSpPr>
        <p:spPr>
          <a:xfrm>
            <a:off x="3151431" y="2619173"/>
            <a:ext cx="11112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RS232/RS485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Modbus RTU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Ethernet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3CCED1-476F-FBE8-7A1F-A1E131CD83B2}"/>
              </a:ext>
            </a:extLst>
          </p:cNvPr>
          <p:cNvSpPr txBox="1"/>
          <p:nvPr/>
        </p:nvSpPr>
        <p:spPr>
          <a:xfrm>
            <a:off x="3151431" y="3323199"/>
            <a:ext cx="96122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TCP/IP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SSH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WebSocket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FTP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UDP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3B24B0-6A61-CD32-5AFD-B3C6D64E330D}"/>
              </a:ext>
            </a:extLst>
          </p:cNvPr>
          <p:cNvSpPr txBox="1"/>
          <p:nvPr/>
        </p:nvSpPr>
        <p:spPr>
          <a:xfrm>
            <a:off x="7687936" y="1122585"/>
            <a:ext cx="77059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Django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FastAPI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Flask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02B6ED-A4EF-392B-997E-9CD5F974CFAD}"/>
              </a:ext>
            </a:extLst>
          </p:cNvPr>
          <p:cNvSpPr txBox="1"/>
          <p:nvPr/>
        </p:nvSpPr>
        <p:spPr>
          <a:xfrm>
            <a:off x="7607468" y="5206738"/>
            <a:ext cx="125284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Blynk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App Inventor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React-Native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Ionic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6A0C50-F323-243F-B198-EDD085F04F9C}"/>
              </a:ext>
            </a:extLst>
          </p:cNvPr>
          <p:cNvSpPr txBox="1"/>
          <p:nvPr/>
        </p:nvSpPr>
        <p:spPr>
          <a:xfrm>
            <a:off x="9794042" y="1169547"/>
            <a:ext cx="142282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SVM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Random Forest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lightGBM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Xgboost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ED3F68-3784-F15E-B08E-D974C7652F6E}"/>
              </a:ext>
            </a:extLst>
          </p:cNvPr>
          <p:cNvSpPr txBox="1"/>
          <p:nvPr/>
        </p:nvSpPr>
        <p:spPr>
          <a:xfrm>
            <a:off x="9794042" y="2143982"/>
            <a:ext cx="75950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CNN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RNN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GNN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ResNet</a:t>
            </a:r>
            <a:endParaRPr lang="en-US" altLang="ko-KR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C90F54-A332-A4DC-6F72-0FB76FE42C4E}"/>
              </a:ext>
            </a:extLst>
          </p:cNvPr>
          <p:cNvSpPr txBox="1"/>
          <p:nvPr/>
        </p:nvSpPr>
        <p:spPr>
          <a:xfrm>
            <a:off x="7687936" y="1854105"/>
            <a:ext cx="1014380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React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Next.js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Svelte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Node-Red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B02923-B68F-B707-D3C1-A4A1C74953EB}"/>
              </a:ext>
            </a:extLst>
          </p:cNvPr>
          <p:cNvSpPr txBox="1"/>
          <p:nvPr/>
        </p:nvSpPr>
        <p:spPr>
          <a:xfrm>
            <a:off x="7687936" y="2848971"/>
            <a:ext cx="10422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HTML</a:t>
            </a:r>
            <a:r>
              <a:rPr lang="en-US" altLang="ko-KR" sz="1400" dirty="0"/>
              <a:t>/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5E5A43-1CA6-F66E-EA8A-CBE92D62FC06}"/>
              </a:ext>
            </a:extLst>
          </p:cNvPr>
          <p:cNvSpPr txBox="1"/>
          <p:nvPr/>
        </p:nvSpPr>
        <p:spPr>
          <a:xfrm>
            <a:off x="1022629" y="3061798"/>
            <a:ext cx="2372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/>
              <a:t>OS</a:t>
            </a:r>
            <a:endParaRPr lang="ko-KR" altLang="en-US" sz="14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5252AE1-54FB-9174-945D-AA9A0A082859}"/>
              </a:ext>
            </a:extLst>
          </p:cNvPr>
          <p:cNvSpPr/>
          <p:nvPr/>
        </p:nvSpPr>
        <p:spPr>
          <a:xfrm>
            <a:off x="654141" y="3342542"/>
            <a:ext cx="1922746" cy="28879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9884AE-C285-5E15-9EA5-F6F9AA4550EF}"/>
              </a:ext>
            </a:extLst>
          </p:cNvPr>
          <p:cNvSpPr txBox="1"/>
          <p:nvPr/>
        </p:nvSpPr>
        <p:spPr>
          <a:xfrm>
            <a:off x="989057" y="3583771"/>
            <a:ext cx="146541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Linux</a:t>
            </a:r>
          </a:p>
          <a:p>
            <a:pPr marL="358775" lvl="1" indent="-184150"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RedHat</a:t>
            </a:r>
          </a:p>
          <a:p>
            <a:pPr marL="358775" lvl="1" indent="-184150">
              <a:buFont typeface="맑은 고딕" panose="020B0503020000020004" pitchFamily="50" charset="-127"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Ubuntu</a:t>
            </a:r>
          </a:p>
          <a:p>
            <a:pPr marL="358775" lvl="1" indent="-184150"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Centos</a:t>
            </a:r>
            <a:endParaRPr lang="ko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D7A8E50-181F-504A-7497-C40AF497334B}"/>
              </a:ext>
            </a:extLst>
          </p:cNvPr>
          <p:cNvSpPr txBox="1"/>
          <p:nvPr/>
        </p:nvSpPr>
        <p:spPr>
          <a:xfrm>
            <a:off x="989057" y="4542063"/>
            <a:ext cx="1253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Docker</a:t>
            </a:r>
          </a:p>
          <a:p>
            <a:pPr marL="358775" lvl="1" indent="-184150"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FA00A7-EA9F-0B12-3F6C-33BB97620331}"/>
              </a:ext>
            </a:extLst>
          </p:cNvPr>
          <p:cNvSpPr txBox="1"/>
          <p:nvPr/>
        </p:nvSpPr>
        <p:spPr>
          <a:xfrm>
            <a:off x="5262561" y="737972"/>
            <a:ext cx="15491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Program Language</a:t>
            </a:r>
            <a:endParaRPr lang="ko-KR" altLang="en-US" sz="14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62F0046-0ACB-1D9A-35AA-38BE1E6D1D9E}"/>
              </a:ext>
            </a:extLst>
          </p:cNvPr>
          <p:cNvSpPr/>
          <p:nvPr/>
        </p:nvSpPr>
        <p:spPr>
          <a:xfrm>
            <a:off x="5146673" y="1020893"/>
            <a:ext cx="1922746" cy="19599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4C494F-85BA-ACB3-6442-802DE500D27B}"/>
              </a:ext>
            </a:extLst>
          </p:cNvPr>
          <p:cNvSpPr txBox="1"/>
          <p:nvPr/>
        </p:nvSpPr>
        <p:spPr>
          <a:xfrm>
            <a:off x="5378454" y="1166476"/>
            <a:ext cx="959237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Python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JAVA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Javascript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</a:rPr>
              <a:t>C#</a:t>
            </a:r>
            <a:r>
              <a:rPr lang="en-US" altLang="ko-KR" sz="1400" dirty="0"/>
              <a:t>/</a:t>
            </a:r>
            <a:r>
              <a:rPr lang="en-US" altLang="ko-KR" sz="1400" dirty="0">
                <a:solidFill>
                  <a:srgbClr val="FF0000"/>
                </a:solidFill>
              </a:rPr>
              <a:t>C++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Matlab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GO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Lust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C0EC091-F905-89BE-EE28-E9D8E89289F8}"/>
              </a:ext>
            </a:extLst>
          </p:cNvPr>
          <p:cNvSpPr txBox="1"/>
          <p:nvPr/>
        </p:nvSpPr>
        <p:spPr>
          <a:xfrm>
            <a:off x="9794042" y="3105553"/>
            <a:ext cx="10847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TensorFlow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Torch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D025F59-914C-48D8-C3EB-B6DCAB9A9DAC}"/>
              </a:ext>
            </a:extLst>
          </p:cNvPr>
          <p:cNvSpPr txBox="1"/>
          <p:nvPr/>
        </p:nvSpPr>
        <p:spPr>
          <a:xfrm>
            <a:off x="7200071" y="3513835"/>
            <a:ext cx="21060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Web Realtime Monitoring</a:t>
            </a:r>
            <a:endParaRPr lang="ko-KR" altLang="en-US" sz="1400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277F7A7-B64D-8F16-6AF7-0A50FDDF5467}"/>
              </a:ext>
            </a:extLst>
          </p:cNvPr>
          <p:cNvSpPr/>
          <p:nvPr/>
        </p:nvSpPr>
        <p:spPr>
          <a:xfrm>
            <a:off x="7303521" y="3847670"/>
            <a:ext cx="1922746" cy="7450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681BCF-43AC-C92A-58CE-10652F01FC06}"/>
              </a:ext>
            </a:extLst>
          </p:cNvPr>
          <p:cNvSpPr txBox="1"/>
          <p:nvPr/>
        </p:nvSpPr>
        <p:spPr>
          <a:xfrm>
            <a:off x="7607468" y="3992666"/>
            <a:ext cx="1156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Grafana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Prometheus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12096-3232-3D41-6915-0F82D448B65B}"/>
              </a:ext>
            </a:extLst>
          </p:cNvPr>
          <p:cNvSpPr txBox="1"/>
          <p:nvPr/>
        </p:nvSpPr>
        <p:spPr>
          <a:xfrm>
            <a:off x="989057" y="5156539"/>
            <a:ext cx="116766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Windows</a:t>
            </a:r>
          </a:p>
          <a:p>
            <a:pPr marL="358775" lvl="1" indent="-184150">
              <a:buFont typeface="맑은 고딕" panose="020B0503020000020004" pitchFamily="50" charset="-127"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MFC (C#)</a:t>
            </a:r>
          </a:p>
          <a:p>
            <a:pPr marL="358775" lvl="1" indent="-184150">
              <a:buFont typeface="맑은 고딕" panose="020B0503020000020004" pitchFamily="50" charset="-127"/>
              <a:buChar char="-"/>
            </a:pPr>
            <a:r>
              <a:rPr lang="en-US" altLang="ko-KR" sz="1400" dirty="0" err="1"/>
              <a:t>.Net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E5BD0FD-D6E3-58A9-2F43-114713E05C4D}"/>
              </a:ext>
            </a:extLst>
          </p:cNvPr>
          <p:cNvSpPr txBox="1"/>
          <p:nvPr/>
        </p:nvSpPr>
        <p:spPr>
          <a:xfrm>
            <a:off x="989057" y="5885033"/>
            <a:ext cx="827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Mac OS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F23CF5F-0FCD-F1F0-CD25-D40E9A667344}"/>
              </a:ext>
            </a:extLst>
          </p:cNvPr>
          <p:cNvSpPr txBox="1"/>
          <p:nvPr/>
        </p:nvSpPr>
        <p:spPr>
          <a:xfrm>
            <a:off x="925842" y="1414688"/>
            <a:ext cx="12103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Arduino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B0B724-32CB-F2BB-78EF-4932A3A86BAB}"/>
              </a:ext>
            </a:extLst>
          </p:cNvPr>
          <p:cNvSpPr txBox="1"/>
          <p:nvPr/>
        </p:nvSpPr>
        <p:spPr>
          <a:xfrm>
            <a:off x="5296915" y="4814741"/>
            <a:ext cx="17073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Database Framework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3939D1-FF67-391E-D0DB-78AEB505D2E6}"/>
              </a:ext>
            </a:extLst>
          </p:cNvPr>
          <p:cNvSpPr txBox="1"/>
          <p:nvPr/>
        </p:nvSpPr>
        <p:spPr>
          <a:xfrm>
            <a:off x="5493651" y="5230707"/>
            <a:ext cx="1116011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mongoDB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PostgreSQL</a:t>
            </a:r>
            <a:endParaRPr lang="ko-KR" altLang="en-US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MySQL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Oracle</a:t>
            </a:r>
            <a:endParaRPr lang="ko-KR" altLang="en-US" sz="14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1273F50-706C-D95E-3BFF-7AA71F7481D5}"/>
              </a:ext>
            </a:extLst>
          </p:cNvPr>
          <p:cNvSpPr/>
          <p:nvPr/>
        </p:nvSpPr>
        <p:spPr>
          <a:xfrm>
            <a:off x="5164853" y="5136331"/>
            <a:ext cx="1922746" cy="10747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42EA29B-A7E2-3030-EE78-9A05E7DD7F8E}"/>
              </a:ext>
            </a:extLst>
          </p:cNvPr>
          <p:cNvSpPr txBox="1"/>
          <p:nvPr/>
        </p:nvSpPr>
        <p:spPr>
          <a:xfrm>
            <a:off x="9718643" y="4771755"/>
            <a:ext cx="3366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EDA</a:t>
            </a:r>
            <a:endParaRPr lang="ko-KR" altLang="en-US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86D8351-8A74-3AC2-B634-432492FB8990}"/>
              </a:ext>
            </a:extLst>
          </p:cNvPr>
          <p:cNvSpPr/>
          <p:nvPr/>
        </p:nvSpPr>
        <p:spPr>
          <a:xfrm>
            <a:off x="9530214" y="5104973"/>
            <a:ext cx="1922746" cy="10614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8EF47A-7059-44C8-EEE8-AEE2B5B2EFAA}"/>
              </a:ext>
            </a:extLst>
          </p:cNvPr>
          <p:cNvSpPr txBox="1"/>
          <p:nvPr/>
        </p:nvSpPr>
        <p:spPr>
          <a:xfrm>
            <a:off x="9807806" y="5309087"/>
            <a:ext cx="102463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Pandas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Numpy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Matplotlib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D665C-F811-7BA2-E1A4-A634F2D485FF}"/>
              </a:ext>
            </a:extLst>
          </p:cNvPr>
          <p:cNvSpPr txBox="1"/>
          <p:nvPr/>
        </p:nvSpPr>
        <p:spPr>
          <a:xfrm>
            <a:off x="3083436" y="4849599"/>
            <a:ext cx="10143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/>
              <a:t>Data Format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B4BD0-7A02-9A52-EDBA-103FCE7B6B70}"/>
              </a:ext>
            </a:extLst>
          </p:cNvPr>
          <p:cNvSpPr txBox="1"/>
          <p:nvPr/>
        </p:nvSpPr>
        <p:spPr>
          <a:xfrm>
            <a:off x="3280172" y="5306381"/>
            <a:ext cx="105830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TimeSeries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JSON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XML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E4089-4D1B-3925-C6EB-2379192F3BD2}"/>
              </a:ext>
            </a:extLst>
          </p:cNvPr>
          <p:cNvSpPr/>
          <p:nvPr/>
        </p:nvSpPr>
        <p:spPr>
          <a:xfrm>
            <a:off x="2951374" y="5136331"/>
            <a:ext cx="1922746" cy="10747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7AFB7-A07E-E7E7-0C30-076420F73B70}"/>
              </a:ext>
            </a:extLst>
          </p:cNvPr>
          <p:cNvSpPr txBox="1"/>
          <p:nvPr/>
        </p:nvSpPr>
        <p:spPr>
          <a:xfrm>
            <a:off x="9794042" y="3647887"/>
            <a:ext cx="901209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NLP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LLM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/>
              <a:t>ChatGPT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OpenAPI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0371-7D9F-7A6C-5CB9-F57FBD6975A1}"/>
              </a:ext>
            </a:extLst>
          </p:cNvPr>
          <p:cNvSpPr txBox="1"/>
          <p:nvPr/>
        </p:nvSpPr>
        <p:spPr>
          <a:xfrm>
            <a:off x="925842" y="1635406"/>
            <a:ext cx="12103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PLC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DB698-9E42-06DB-AE11-541F7EFDA65D}"/>
              </a:ext>
            </a:extLst>
          </p:cNvPr>
          <p:cNvSpPr txBox="1"/>
          <p:nvPr/>
        </p:nvSpPr>
        <p:spPr>
          <a:xfrm>
            <a:off x="925842" y="1921995"/>
            <a:ext cx="121039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Esp8266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Esp32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Esp32-CAM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8771B34C-1780-A89B-BD77-A342079B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7764" r="7764" b="11567"/>
          <a:stretch/>
        </p:blipFill>
        <p:spPr bwMode="auto">
          <a:xfrm>
            <a:off x="4882548" y="1353323"/>
            <a:ext cx="1805697" cy="128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E547D-425C-DA12-3876-8B6818DD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477" y="1609259"/>
            <a:ext cx="965631" cy="830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C3D6E-C930-7978-68D6-7AF6ED89A2E2}"/>
              </a:ext>
            </a:extLst>
          </p:cNvPr>
          <p:cNvSpPr txBox="1"/>
          <p:nvPr/>
        </p:nvSpPr>
        <p:spPr>
          <a:xfrm>
            <a:off x="2887840" y="1000264"/>
            <a:ext cx="9271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ESP32 board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AD559D-0CD4-85F3-4051-22BD20BAF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6765" r="11122" b="882"/>
          <a:stretch/>
        </p:blipFill>
        <p:spPr bwMode="auto">
          <a:xfrm>
            <a:off x="444656" y="1431720"/>
            <a:ext cx="2025584" cy="179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824EBA-05E5-FD98-A178-80068E75AC4B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470240" y="2243377"/>
            <a:ext cx="477788" cy="84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72F6BD-5409-8D04-A3F9-6941D3D2BD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53005" y="1837599"/>
            <a:ext cx="381472" cy="186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54F824-59AD-0108-BD7E-529E51306E29}"/>
              </a:ext>
            </a:extLst>
          </p:cNvPr>
          <p:cNvCxnSpPr>
            <a:cxnSpLocks/>
          </p:cNvCxnSpPr>
          <p:nvPr/>
        </p:nvCxnSpPr>
        <p:spPr>
          <a:xfrm flipV="1">
            <a:off x="2433270" y="2411626"/>
            <a:ext cx="609856" cy="544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1CA69A-50D4-72F5-5DCB-449EA387774B}"/>
              </a:ext>
            </a:extLst>
          </p:cNvPr>
          <p:cNvCxnSpPr/>
          <p:nvPr/>
        </p:nvCxnSpPr>
        <p:spPr>
          <a:xfrm>
            <a:off x="4012598" y="1899053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878FEF-839B-FC44-9E3C-2B811ED09C0C}"/>
              </a:ext>
            </a:extLst>
          </p:cNvPr>
          <p:cNvCxnSpPr/>
          <p:nvPr/>
        </p:nvCxnSpPr>
        <p:spPr>
          <a:xfrm>
            <a:off x="4012598" y="2005435"/>
            <a:ext cx="5833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C9F9A4-CBBB-71E0-D785-8794C4A61B81}"/>
              </a:ext>
            </a:extLst>
          </p:cNvPr>
          <p:cNvSpPr txBox="1"/>
          <p:nvPr/>
        </p:nvSpPr>
        <p:spPr>
          <a:xfrm>
            <a:off x="3793996" y="1619347"/>
            <a:ext cx="10643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dirty="0"/>
              <a:t>양뱡향 통신</a:t>
            </a:r>
            <a:r>
              <a:rPr lang="en-US" altLang="ko-KR" sz="1100" dirty="0"/>
              <a:t>(IOT)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B7C8C-566C-9D5E-21C8-F9245AA0AAAC}"/>
              </a:ext>
            </a:extLst>
          </p:cNvPr>
          <p:cNvSpPr txBox="1"/>
          <p:nvPr/>
        </p:nvSpPr>
        <p:spPr>
          <a:xfrm>
            <a:off x="1278229" y="1000264"/>
            <a:ext cx="6315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MQ 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센서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BE5E1-DE9A-E06D-C458-C33050E9424C}"/>
              </a:ext>
            </a:extLst>
          </p:cNvPr>
          <p:cNvSpPr txBox="1"/>
          <p:nvPr/>
        </p:nvSpPr>
        <p:spPr>
          <a:xfrm>
            <a:off x="5086231" y="1000264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라즈베리파이</a:t>
            </a:r>
          </a:p>
        </p:txBody>
      </p:sp>
      <p:pic>
        <p:nvPicPr>
          <p:cNvPr id="1028" name="Picture 4" descr="데이터베이스 분류 - OLTP, OLAP">
            <a:extLst>
              <a:ext uri="{FF2B5EF4-FFF2-40B4-BE49-F238E27FC236}">
                <a16:creationId xmlns:a16="http://schemas.microsoft.com/office/drawing/2014/main" id="{0AD318B8-1CBE-F82D-FF7E-FA312015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21" y="1475611"/>
            <a:ext cx="940289" cy="94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ECF4E2D-308C-55A7-C403-D79D3014562C}"/>
              </a:ext>
            </a:extLst>
          </p:cNvPr>
          <p:cNvSpPr txBox="1"/>
          <p:nvPr/>
        </p:nvSpPr>
        <p:spPr>
          <a:xfrm>
            <a:off x="7764035" y="1000264"/>
            <a:ext cx="9233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2846E-E114-F518-E2DE-FB767C21304E}"/>
              </a:ext>
            </a:extLst>
          </p:cNvPr>
          <p:cNvSpPr txBox="1"/>
          <p:nvPr/>
        </p:nvSpPr>
        <p:spPr>
          <a:xfrm>
            <a:off x="7651504" y="2538182"/>
            <a:ext cx="11669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mogoDB/MySQL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378D5F-8832-72F9-C371-723655A07DCC}"/>
              </a:ext>
            </a:extLst>
          </p:cNvPr>
          <p:cNvCxnSpPr/>
          <p:nvPr/>
        </p:nvCxnSpPr>
        <p:spPr>
          <a:xfrm>
            <a:off x="6911352" y="1899053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7114EC-348D-D8D8-0A3C-83845DC79D57}"/>
              </a:ext>
            </a:extLst>
          </p:cNvPr>
          <p:cNvCxnSpPr/>
          <p:nvPr/>
        </p:nvCxnSpPr>
        <p:spPr>
          <a:xfrm>
            <a:off x="6911352" y="2005435"/>
            <a:ext cx="5833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2D22F4-18F5-C444-7B6E-70B48849EB00}"/>
              </a:ext>
            </a:extLst>
          </p:cNvPr>
          <p:cNvSpPr txBox="1"/>
          <p:nvPr/>
        </p:nvSpPr>
        <p:spPr>
          <a:xfrm>
            <a:off x="6850343" y="1612032"/>
            <a:ext cx="7053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dirty="0"/>
              <a:t>데이터저장</a:t>
            </a:r>
          </a:p>
        </p:txBody>
      </p:sp>
      <p:pic>
        <p:nvPicPr>
          <p:cNvPr id="1030" name="Picture 6" descr="모니터 화면 - 무료 비즈니스 및 금융개 아이콘">
            <a:extLst>
              <a:ext uri="{FF2B5EF4-FFF2-40B4-BE49-F238E27FC236}">
                <a16:creationId xmlns:a16="http://schemas.microsoft.com/office/drawing/2014/main" id="{479F12AE-2285-27B2-1078-C7F0257D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245" y="2695360"/>
            <a:ext cx="1181115" cy="1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780567-8CC9-AC6D-14A5-3735CE3C14C7}"/>
              </a:ext>
            </a:extLst>
          </p:cNvPr>
          <p:cNvSpPr txBox="1"/>
          <p:nvPr/>
        </p:nvSpPr>
        <p:spPr>
          <a:xfrm>
            <a:off x="9918273" y="2465158"/>
            <a:ext cx="9906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제어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모니터링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5002B8-24E4-2FA1-FA7F-EBC0275EDBF9}"/>
              </a:ext>
            </a:extLst>
          </p:cNvPr>
          <p:cNvSpPr txBox="1"/>
          <p:nvPr/>
        </p:nvSpPr>
        <p:spPr>
          <a:xfrm>
            <a:off x="3929638" y="2178290"/>
            <a:ext cx="128610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MQTT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WIFI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LoRa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블루투스</a:t>
            </a:r>
            <a:endParaRPr lang="en-US" altLang="ko-KR" sz="12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RS485/RS232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OTA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DFA16C-A7B0-2E9C-C724-2A73CB18F20D}"/>
              </a:ext>
            </a:extLst>
          </p:cNvPr>
          <p:cNvSpPr txBox="1"/>
          <p:nvPr/>
        </p:nvSpPr>
        <p:spPr>
          <a:xfrm>
            <a:off x="9932468" y="1000264"/>
            <a:ext cx="8239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 분석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11DD88-AF02-5E8D-B183-08BAF40D7D76}"/>
              </a:ext>
            </a:extLst>
          </p:cNvPr>
          <p:cNvCxnSpPr>
            <a:cxnSpLocks/>
          </p:cNvCxnSpPr>
          <p:nvPr/>
        </p:nvCxnSpPr>
        <p:spPr>
          <a:xfrm>
            <a:off x="8968437" y="2763292"/>
            <a:ext cx="490116" cy="27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61460B-F76A-1AF7-4C3A-89677D8A5B1F}"/>
              </a:ext>
            </a:extLst>
          </p:cNvPr>
          <p:cNvSpPr txBox="1"/>
          <p:nvPr/>
        </p:nvSpPr>
        <p:spPr>
          <a:xfrm>
            <a:off x="9613152" y="1580216"/>
            <a:ext cx="1965538" cy="7952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Python/</a:t>
            </a:r>
            <a:r>
              <a:rPr lang="en-US" altLang="ko-KR" sz="1200" dirty="0">
                <a:solidFill>
                  <a:srgbClr val="FF0000"/>
                </a:solidFill>
              </a:rPr>
              <a:t>Jupyter notebook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머신러닝</a:t>
            </a:r>
            <a:r>
              <a:rPr lang="en-US" altLang="ko-KR" sz="1200" dirty="0"/>
              <a:t>/</a:t>
            </a:r>
            <a:r>
              <a:rPr lang="ko-KR" altLang="en-US" sz="1200" dirty="0"/>
              <a:t>뉴럴네트워크</a:t>
            </a:r>
            <a:endParaRPr lang="en-US" altLang="ko-KR" sz="1200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패턴인식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5C552-8D2D-30C6-4A4E-4A819B0A4EC2}"/>
              </a:ext>
            </a:extLst>
          </p:cNvPr>
          <p:cNvCxnSpPr/>
          <p:nvPr/>
        </p:nvCxnSpPr>
        <p:spPr>
          <a:xfrm>
            <a:off x="8921845" y="1949060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A221FE0-50E3-F081-A9CC-49B9473F3FAC}"/>
              </a:ext>
            </a:extLst>
          </p:cNvPr>
          <p:cNvSpPr txBox="1"/>
          <p:nvPr/>
        </p:nvSpPr>
        <p:spPr>
          <a:xfrm>
            <a:off x="9816428" y="3931240"/>
            <a:ext cx="1255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노드레드</a:t>
            </a:r>
            <a:r>
              <a:rPr lang="en-US" altLang="ko-KR" sz="1200" dirty="0"/>
              <a:t>/</a:t>
            </a:r>
            <a:r>
              <a:rPr lang="en-US" altLang="ko-KR" sz="1200" dirty="0">
                <a:solidFill>
                  <a:srgbClr val="FF0000"/>
                </a:solidFill>
              </a:rPr>
              <a:t>Grafana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70DCBF9-AD33-621C-5CA9-4215BB4B3F80}"/>
              </a:ext>
            </a:extLst>
          </p:cNvPr>
          <p:cNvSpPr txBox="1"/>
          <p:nvPr/>
        </p:nvSpPr>
        <p:spPr>
          <a:xfrm>
            <a:off x="5723461" y="2646279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노드레드</a:t>
            </a: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EF1C7779-3778-37D8-9062-5785D37839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399" y="4416400"/>
            <a:ext cx="2735182" cy="1810464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979DEC5A-372E-36CB-1046-011F80815423}"/>
              </a:ext>
            </a:extLst>
          </p:cNvPr>
          <p:cNvSpPr txBox="1"/>
          <p:nvPr/>
        </p:nvSpPr>
        <p:spPr>
          <a:xfrm>
            <a:off x="3291942" y="4134493"/>
            <a:ext cx="5947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IoT 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보드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5F74B53-9A9F-DE99-E2D9-90A2C0513A4C}"/>
              </a:ext>
            </a:extLst>
          </p:cNvPr>
          <p:cNvSpPr txBox="1"/>
          <p:nvPr/>
        </p:nvSpPr>
        <p:spPr>
          <a:xfrm>
            <a:off x="6384932" y="1249076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2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EC9D4CE-D369-5B71-7038-217CB8F84E4C}"/>
              </a:ext>
            </a:extLst>
          </p:cNvPr>
          <p:cNvSpPr txBox="1"/>
          <p:nvPr/>
        </p:nvSpPr>
        <p:spPr>
          <a:xfrm>
            <a:off x="1271607" y="1249076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3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3AD6F74-C362-59B6-9BBE-A8EF9A3CDCC2}"/>
              </a:ext>
            </a:extLst>
          </p:cNvPr>
          <p:cNvSpPr txBox="1"/>
          <p:nvPr/>
        </p:nvSpPr>
        <p:spPr>
          <a:xfrm>
            <a:off x="4036752" y="1249076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4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DCD3490-04BC-B391-7185-68BFA5989A1E}"/>
              </a:ext>
            </a:extLst>
          </p:cNvPr>
          <p:cNvSpPr txBox="1"/>
          <p:nvPr/>
        </p:nvSpPr>
        <p:spPr>
          <a:xfrm>
            <a:off x="9969129" y="1281927"/>
            <a:ext cx="72936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5-6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7CDC17C-D6A8-E39A-6D18-AE0B6638B79B}"/>
              </a:ext>
            </a:extLst>
          </p:cNvPr>
          <p:cNvSpPr txBox="1"/>
          <p:nvPr/>
        </p:nvSpPr>
        <p:spPr>
          <a:xfrm>
            <a:off x="10219336" y="4143764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/>
              <a:t>Lecture 7</a:t>
            </a:r>
            <a:endParaRPr lang="ko-KR" altLang="en-US" sz="1050" b="1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44FCC231-29C9-D9D5-34E9-F306921F75E5}"/>
              </a:ext>
            </a:extLst>
          </p:cNvPr>
          <p:cNvSpPr txBox="1"/>
          <p:nvPr/>
        </p:nvSpPr>
        <p:spPr>
          <a:xfrm>
            <a:off x="4235351" y="4134587"/>
            <a:ext cx="6732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13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61" name="Picture 8">
            <a:extLst>
              <a:ext uri="{FF2B5EF4-FFF2-40B4-BE49-F238E27FC236}">
                <a16:creationId xmlns:a16="http://schemas.microsoft.com/office/drawing/2014/main" id="{C8748F74-E5F6-E963-F4FC-0076E97D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2" y="4717960"/>
            <a:ext cx="1229531" cy="123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342C02B1-7625-AACF-9074-442A241FDE37}"/>
              </a:ext>
            </a:extLst>
          </p:cNvPr>
          <p:cNvSpPr txBox="1"/>
          <p:nvPr/>
        </p:nvSpPr>
        <p:spPr>
          <a:xfrm>
            <a:off x="609113" y="4184439"/>
            <a:ext cx="8175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Esp32-Cam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BEB18FF-E634-C006-FBB1-E656320B4860}"/>
              </a:ext>
            </a:extLst>
          </p:cNvPr>
          <p:cNvSpPr txBox="1"/>
          <p:nvPr/>
        </p:nvSpPr>
        <p:spPr>
          <a:xfrm>
            <a:off x="1321856" y="4702430"/>
            <a:ext cx="6732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14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76017A03-081A-9BCB-B79F-EB097449C439}"/>
              </a:ext>
            </a:extLst>
          </p:cNvPr>
          <p:cNvSpPr txBox="1"/>
          <p:nvPr/>
        </p:nvSpPr>
        <p:spPr>
          <a:xfrm>
            <a:off x="9668866" y="6176033"/>
            <a:ext cx="16639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</a:rPr>
              <a:t>팀프로젝터</a:t>
            </a:r>
            <a:r>
              <a:rPr lang="en-US" altLang="ko-KR" sz="1050" b="1" dirty="0">
                <a:solidFill>
                  <a:srgbClr val="FF0000"/>
                </a:solidFill>
              </a:rPr>
              <a:t> Team1,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Team2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5754372F-008A-1DB5-93C6-D7E6784819D0}"/>
              </a:ext>
            </a:extLst>
          </p:cNvPr>
          <p:cNvSpPr txBox="1"/>
          <p:nvPr/>
        </p:nvSpPr>
        <p:spPr>
          <a:xfrm>
            <a:off x="9996613" y="5870843"/>
            <a:ext cx="98264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15 - 16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B1D93FD7-50BC-B299-7F68-635BFE7254D6}"/>
              </a:ext>
            </a:extLst>
          </p:cNvPr>
          <p:cNvSpPr txBox="1"/>
          <p:nvPr/>
        </p:nvSpPr>
        <p:spPr>
          <a:xfrm>
            <a:off x="4878002" y="2708835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8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86C0A269-C10E-613C-C866-9EBC471C3420}"/>
              </a:ext>
            </a:extLst>
          </p:cNvPr>
          <p:cNvSpPr txBox="1"/>
          <p:nvPr/>
        </p:nvSpPr>
        <p:spPr>
          <a:xfrm>
            <a:off x="4878002" y="3077874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9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65EA3107-9988-E36F-6B8E-A8928615DF13}"/>
              </a:ext>
            </a:extLst>
          </p:cNvPr>
          <p:cNvSpPr txBox="1"/>
          <p:nvPr/>
        </p:nvSpPr>
        <p:spPr>
          <a:xfrm>
            <a:off x="94880" y="74843"/>
            <a:ext cx="16767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강의 </a:t>
            </a:r>
            <a:r>
              <a:rPr lang="en-US" altLang="ko-KR" sz="1600" b="1" dirty="0"/>
              <a:t>Flow &amp; Plan</a:t>
            </a:r>
            <a:endParaRPr lang="ko-KR" alt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44A7C3-91F8-A1E2-BBE0-D34109C5D16E}"/>
              </a:ext>
            </a:extLst>
          </p:cNvPr>
          <p:cNvGrpSpPr/>
          <p:nvPr/>
        </p:nvGrpSpPr>
        <p:grpSpPr>
          <a:xfrm>
            <a:off x="5348571" y="4080115"/>
            <a:ext cx="4342742" cy="2465728"/>
            <a:chOff x="5171996" y="3965651"/>
            <a:chExt cx="4342742" cy="2796238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CBA6DE06-5041-9189-3524-4014D41FC8FC}"/>
                </a:ext>
              </a:extLst>
            </p:cNvPr>
            <p:cNvSpPr txBox="1"/>
            <p:nvPr/>
          </p:nvSpPr>
          <p:spPr>
            <a:xfrm>
              <a:off x="5171996" y="4707347"/>
              <a:ext cx="936154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2)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모바일 기반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BACE74FB-30B3-8D80-8CD8-E7B0A45294D2}"/>
                </a:ext>
              </a:extLst>
            </p:cNvPr>
            <p:cNvSpPr txBox="1"/>
            <p:nvPr/>
          </p:nvSpPr>
          <p:spPr>
            <a:xfrm>
              <a:off x="5361411" y="5014295"/>
              <a:ext cx="40583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안드로이드</a:t>
              </a:r>
              <a:r>
                <a:rPr lang="en-US" altLang="ko-KR" sz="1200" dirty="0"/>
                <a:t>, iOS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플랫폼 </a:t>
              </a:r>
              <a:r>
                <a:rPr lang="en-US" altLang="ko-KR" sz="1200" dirty="0"/>
                <a:t>: Flutter, React-Native, App Inventor, Blynk, </a:t>
              </a:r>
              <a:r>
                <a:rPr lang="en-US" altLang="ko-KR" sz="1200" dirty="0">
                  <a:solidFill>
                    <a:srgbClr val="FF0000"/>
                  </a:solidFill>
                </a:rPr>
                <a:t>Ionic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B610791-69AB-EDC8-AEF7-D262CA0DC76F}"/>
                </a:ext>
              </a:extLst>
            </p:cNvPr>
            <p:cNvSpPr txBox="1"/>
            <p:nvPr/>
          </p:nvSpPr>
          <p:spPr>
            <a:xfrm>
              <a:off x="5171996" y="5504199"/>
              <a:ext cx="689291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3) PC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기반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2A557A6-69AA-DCEB-7D2D-6C053844DCEC}"/>
                </a:ext>
              </a:extLst>
            </p:cNvPr>
            <p:cNvSpPr txBox="1"/>
            <p:nvPr/>
          </p:nvSpPr>
          <p:spPr>
            <a:xfrm>
              <a:off x="5253571" y="4192888"/>
              <a:ext cx="426116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리눅스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플랫폼 </a:t>
              </a:r>
              <a:r>
                <a:rPr lang="en-US" altLang="ko-KR" sz="1200" dirty="0"/>
                <a:t>: React, Next.js, Flask, Django, </a:t>
              </a:r>
              <a:r>
                <a:rPr lang="en-US" altLang="ko-KR" sz="1200" dirty="0">
                  <a:solidFill>
                    <a:srgbClr val="FF0000"/>
                  </a:solidFill>
                </a:rPr>
                <a:t>HTML/CSS</a:t>
              </a:r>
              <a:r>
                <a:rPr lang="en-US" altLang="ko-KR" sz="1200" dirty="0"/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노드레드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07347D05-FC35-740E-61BB-47742D98E754}"/>
                </a:ext>
              </a:extLst>
            </p:cNvPr>
            <p:cNvSpPr txBox="1"/>
            <p:nvPr/>
          </p:nvSpPr>
          <p:spPr>
            <a:xfrm>
              <a:off x="5361411" y="5776336"/>
              <a:ext cx="136415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윈도우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플랫폼 </a:t>
              </a:r>
              <a:r>
                <a:rPr lang="en-US" altLang="ko-KR" sz="1200" dirty="0"/>
                <a:t>: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C#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닷넷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1F273E55-3338-6CB9-3F95-15957C8D51A8}"/>
                </a:ext>
              </a:extLst>
            </p:cNvPr>
            <p:cNvSpPr txBox="1"/>
            <p:nvPr/>
          </p:nvSpPr>
          <p:spPr>
            <a:xfrm>
              <a:off x="5181199" y="3965651"/>
              <a:ext cx="604333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1)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웹기반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83E16764-C782-5222-F802-DC62A167004A}"/>
                </a:ext>
              </a:extLst>
            </p:cNvPr>
            <p:cNvSpPr txBox="1"/>
            <p:nvPr/>
          </p:nvSpPr>
          <p:spPr>
            <a:xfrm>
              <a:off x="6914228" y="4731155"/>
              <a:ext cx="673261" cy="183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</a:rPr>
                <a:t>Lecture 10</a:t>
              </a:r>
              <a:endParaRPr lang="ko-KR" alt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3CD62D14-E1A8-A741-68DF-5A868FF8A289}"/>
                </a:ext>
              </a:extLst>
            </p:cNvPr>
            <p:cNvSpPr txBox="1"/>
            <p:nvPr/>
          </p:nvSpPr>
          <p:spPr>
            <a:xfrm>
              <a:off x="6943489" y="5519935"/>
              <a:ext cx="673261" cy="183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</a:rPr>
                <a:t>Lecture 11</a:t>
              </a:r>
              <a:endParaRPr lang="ko-KR" alt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4A1C3-28EC-CA39-D429-A3EFD88DE04A}"/>
                </a:ext>
              </a:extLst>
            </p:cNvPr>
            <p:cNvSpPr txBox="1"/>
            <p:nvPr/>
          </p:nvSpPr>
          <p:spPr>
            <a:xfrm>
              <a:off x="5171996" y="6317699"/>
              <a:ext cx="1500411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4) IOT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클라우드 </a:t>
              </a:r>
              <a:r>
                <a:rPr lang="en-US" altLang="ko-KR" sz="1100" b="1" dirty="0">
                  <a:highlight>
                    <a:srgbClr val="C0C0C0"/>
                  </a:highlight>
                </a:rPr>
                <a:t>(AWS)</a:t>
              </a:r>
              <a:endParaRPr lang="ko-KR" altLang="en-US" sz="1100" b="1" dirty="0">
                <a:highlight>
                  <a:srgbClr val="C0C0C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EA3B1-7958-ED31-73D6-7EFB5B40358A}"/>
                </a:ext>
              </a:extLst>
            </p:cNvPr>
            <p:cNvSpPr txBox="1"/>
            <p:nvPr/>
          </p:nvSpPr>
          <p:spPr>
            <a:xfrm>
              <a:off x="5361411" y="6577223"/>
              <a:ext cx="78867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보안적용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FAD0AC-E743-8E0C-DFD2-A5B4A1907AF8}"/>
                </a:ext>
              </a:extLst>
            </p:cNvPr>
            <p:cNvSpPr txBox="1"/>
            <p:nvPr/>
          </p:nvSpPr>
          <p:spPr>
            <a:xfrm>
              <a:off x="6943489" y="6308211"/>
              <a:ext cx="673261" cy="183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</a:rPr>
                <a:t>Lecture 12</a:t>
              </a:r>
              <a:endParaRPr lang="ko-KR" alt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47DFD0-9733-0148-5CEB-B67373A9A3CA}"/>
              </a:ext>
            </a:extLst>
          </p:cNvPr>
          <p:cNvSpPr/>
          <p:nvPr/>
        </p:nvSpPr>
        <p:spPr>
          <a:xfrm>
            <a:off x="5215740" y="3931240"/>
            <a:ext cx="4521043" cy="21549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FCAAE-E71D-064A-4A9A-62B95633D197}"/>
              </a:ext>
            </a:extLst>
          </p:cNvPr>
          <p:cNvSpPr txBox="1"/>
          <p:nvPr/>
        </p:nvSpPr>
        <p:spPr>
          <a:xfrm>
            <a:off x="6867828" y="3686476"/>
            <a:ext cx="13578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UI (User Interface)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9551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A6FA9-F449-3631-7038-F0005E98C31D}"/>
              </a:ext>
            </a:extLst>
          </p:cNvPr>
          <p:cNvSpPr txBox="1"/>
          <p:nvPr/>
        </p:nvSpPr>
        <p:spPr>
          <a:xfrm>
            <a:off x="3675450" y="2092609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조편성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DF6DC-6B1B-EA0E-E86E-10BCFBFC5446}"/>
              </a:ext>
            </a:extLst>
          </p:cNvPr>
          <p:cNvSpPr txBox="1"/>
          <p:nvPr/>
        </p:nvSpPr>
        <p:spPr>
          <a:xfrm>
            <a:off x="4826459" y="2080418"/>
            <a:ext cx="601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그룹 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34D023-25F6-6CDC-BE02-9844A308CAEC}"/>
              </a:ext>
            </a:extLst>
          </p:cNvPr>
          <p:cNvSpPr txBox="1"/>
          <p:nvPr/>
        </p:nvSpPr>
        <p:spPr>
          <a:xfrm>
            <a:off x="7284907" y="2117239"/>
            <a:ext cx="601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그룹 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0B360-8F78-7C09-ABB6-A3F85DBC1929}"/>
              </a:ext>
            </a:extLst>
          </p:cNvPr>
          <p:cNvSpPr txBox="1"/>
          <p:nvPr/>
        </p:nvSpPr>
        <p:spPr>
          <a:xfrm>
            <a:off x="3675450" y="4761820"/>
            <a:ext cx="13032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카톡방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8ADF3-B6E2-C51B-D85B-E92E4487A345}"/>
              </a:ext>
            </a:extLst>
          </p:cNvPr>
          <p:cNvSpPr txBox="1"/>
          <p:nvPr/>
        </p:nvSpPr>
        <p:spPr>
          <a:xfrm>
            <a:off x="4766423" y="2527737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</a:rPr>
              <a:t>이솔파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A17C6-1098-6D5F-FB28-FBD775D06BD5}"/>
              </a:ext>
            </a:extLst>
          </p:cNvPr>
          <p:cNvSpPr txBox="1"/>
          <p:nvPr/>
        </p:nvSpPr>
        <p:spPr>
          <a:xfrm>
            <a:off x="7219538" y="2527737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</a:rPr>
              <a:t>하주찬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A4D0B-EDD3-968A-6A7A-B859E4C045E3}"/>
              </a:ext>
            </a:extLst>
          </p:cNvPr>
          <p:cNvSpPr txBox="1"/>
          <p:nvPr/>
        </p:nvSpPr>
        <p:spPr>
          <a:xfrm>
            <a:off x="4766423" y="2880885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임인제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2F631-AB4A-8D57-3F87-09AD29A3D3A3}"/>
              </a:ext>
            </a:extLst>
          </p:cNvPr>
          <p:cNvSpPr txBox="1"/>
          <p:nvPr/>
        </p:nvSpPr>
        <p:spPr>
          <a:xfrm>
            <a:off x="7219538" y="2880885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김민우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CEA77-F157-102F-8732-204786D49F12}"/>
              </a:ext>
            </a:extLst>
          </p:cNvPr>
          <p:cNvSpPr txBox="1"/>
          <p:nvPr/>
        </p:nvSpPr>
        <p:spPr>
          <a:xfrm>
            <a:off x="4766423" y="3234032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강륜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3DA3D-155D-F11D-746B-305878543DF6}"/>
              </a:ext>
            </a:extLst>
          </p:cNvPr>
          <p:cNvSpPr txBox="1"/>
          <p:nvPr/>
        </p:nvSpPr>
        <p:spPr>
          <a:xfrm>
            <a:off x="7219538" y="3234032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김종원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0828-EFDA-42CD-6BBD-B6BA92D87DDE}"/>
              </a:ext>
            </a:extLst>
          </p:cNvPr>
          <p:cNvSpPr txBox="1"/>
          <p:nvPr/>
        </p:nvSpPr>
        <p:spPr>
          <a:xfrm>
            <a:off x="4766423" y="354303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박상돈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E59D5-6822-C295-B7D5-966192210957}"/>
              </a:ext>
            </a:extLst>
          </p:cNvPr>
          <p:cNvSpPr txBox="1"/>
          <p:nvPr/>
        </p:nvSpPr>
        <p:spPr>
          <a:xfrm>
            <a:off x="7219538" y="354303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지민정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77B72-6DB4-65D5-1AF0-3B726CEBF4A2}"/>
              </a:ext>
            </a:extLst>
          </p:cNvPr>
          <p:cNvSpPr txBox="1"/>
          <p:nvPr/>
        </p:nvSpPr>
        <p:spPr>
          <a:xfrm>
            <a:off x="3675450" y="2508818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Captain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468</Words>
  <Application>Microsoft Office PowerPoint</Application>
  <PresentationFormat>Widescreen</PresentationFormat>
  <Paragraphs>256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Bumju Ahn</dc:creator>
  <cp:lastModifiedBy>Bumju Ahn</cp:lastModifiedBy>
  <cp:revision>964</cp:revision>
  <dcterms:created xsi:type="dcterms:W3CDTF">2024-08-29T00:56:25Z</dcterms:created>
  <dcterms:modified xsi:type="dcterms:W3CDTF">2024-10-23T09:06:05Z</dcterms:modified>
</cp:coreProperties>
</file>