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" r:id="rId2"/>
    <p:sldId id="335" r:id="rId3"/>
    <p:sldId id="343" r:id="rId4"/>
    <p:sldId id="339" r:id="rId5"/>
    <p:sldId id="340" r:id="rId6"/>
    <p:sldId id="342" r:id="rId7"/>
    <p:sldId id="344" r:id="rId8"/>
    <p:sldId id="346" r:id="rId9"/>
    <p:sldId id="352" r:id="rId10"/>
    <p:sldId id="347" r:id="rId11"/>
    <p:sldId id="345" r:id="rId12"/>
    <p:sldId id="354" r:id="rId13"/>
    <p:sldId id="353" r:id="rId14"/>
    <p:sldId id="341" r:id="rId15"/>
    <p:sldId id="292" r:id="rId16"/>
    <p:sldId id="311" r:id="rId17"/>
    <p:sldId id="285" r:id="rId18"/>
    <p:sldId id="284" r:id="rId19"/>
    <p:sldId id="286" r:id="rId20"/>
    <p:sldId id="306" r:id="rId21"/>
    <p:sldId id="308" r:id="rId22"/>
    <p:sldId id="307" r:id="rId23"/>
    <p:sldId id="312" r:id="rId24"/>
    <p:sldId id="29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70AB-4F2C-4C08-8050-1F050481046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303A-C3E2-4896-BD74-61D795B3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5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22FD-C687-1815-F931-2FD0A4108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44F0B-42A9-6EE7-8632-C600FEC4F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9B38C-3CA2-52CE-01B1-B7EAFFE7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82D9-C8E0-90FB-7A0F-18CFA7618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1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303A-C3E2-4896-BD74-61D795B36E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0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6974-9BCA-EAF9-F40D-58B954F5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3469D-7F1B-0634-4DDD-ECF59715B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B59BD-8653-60DC-4401-0EE2BACDA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1A54-4D95-8870-0532-F6C512211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F9B-E0A8-A726-21C5-47160364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36651-678E-15D3-2E57-9F2360CE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E1F0-62F5-9C96-9F83-39DBC23C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64AE-0173-A07B-A223-32AA864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2872-6C0A-D31A-56FC-DC646794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E95B-456F-F708-4CFD-FC5CFC3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25837-BA5C-7CDA-0143-F35B7469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ED31-E2C7-8112-D0BA-EDBF454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36E9-88DD-6877-844C-D13319D0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DEBC-E869-B7DA-C4CA-60041296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E815F-74ED-F882-2191-4B5E34F2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74DF-1052-4592-37A4-9B5F998E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CEEB-6E9A-2E8B-F2F2-204CD1BD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BE38-0F9A-6331-089E-181B78D6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BE1E-DC20-A683-F182-11D7293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4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3DB-9B0C-8EFC-D33D-E3DAFD14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D86D-2A0D-0BCA-B264-EADCEFD3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68A5-514C-E472-0DAB-37C70ED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729A-567B-F4E1-B5DB-AB0F6517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04E9-7181-088B-4AA6-233015C9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04E-BFF1-E543-6970-D8BF5E8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077B-FE19-26D8-94AB-F56CDD6D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7F7D-7FE2-4C09-736D-327868E6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FD65-6EF8-1849-D95D-A1ADE6F9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D39B-9971-B557-0A78-76EE6844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CB6C-8C2C-96AD-03B0-4884794F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39DC-0572-7A11-7536-E9955681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FC28-F6BD-D88B-1488-AAADB626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B718-E56F-F674-6AF1-5BB055CB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021BB-FAE3-6844-3D62-F5659191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59B-CF7F-6C2F-99F0-52043AE0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E254-DE0F-9AA6-6DAC-84AAEAEA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7C18-D213-59FC-0BAC-232E0542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BB6A4-59CD-3EFD-B745-2D6F41B6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7E07-2C3D-08BE-1ADA-86C3E133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5E051-0D3B-87F8-66D1-BB509EF58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FD1E1-3CB2-6BA0-DA85-C681F0C9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1D3A4-86F3-7D89-4571-616A745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8D464-F04F-3265-73B5-75975A8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86C6-F15F-2B12-31F1-67A522D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40218-54A4-06D5-4EC7-5730A1E1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D2EA-5280-92F4-A6D9-5D7C3298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7A3A4-E604-E99D-7E40-2BC6C97E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A7B0-4A48-DECB-439D-7173B56D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A9E43-10F2-EA64-F187-87B987CD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2C53-7B36-2FB3-0E47-8B242050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4D09-B313-59EF-D2AC-D3688A4C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A0FA-B2E7-88D0-A7F0-EE85CFC4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0476F-3F52-2619-9B93-460C82EB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5B14-7AD7-61C8-726F-0922927F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F4F5-FF04-5BF3-9F35-B917DF3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ED67-294E-8CAB-EBC0-811A9620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B429-9714-0861-B05F-29282D72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714E4-DC90-AD43-F54E-D061755C9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B1A2-5688-69E7-9010-7333B3A5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18B4-BCEE-E27A-C3D2-0932550E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62EA-3044-84C1-91C3-F9B46C7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A5AF0-F2D1-3841-035A-265CF3D6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25E2-C079-86A4-22CE-3BDFDF1B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5CE1-282C-9059-23CC-01EFE9BC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5D0-EFBD-3EFC-4E65-E84984A74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54876-0D28-4D0F-B979-3882691FB311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1FA2-6944-6E3A-7279-A28F1C3F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BAE5-ED78-EB2D-0A09-98F71CB1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E751D-CA7E-4E4E-A093-0F795E154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9DEC5A-372E-36CB-1046-011F80815423}"/>
              </a:ext>
            </a:extLst>
          </p:cNvPr>
          <p:cNvSpPr txBox="1"/>
          <p:nvPr/>
        </p:nvSpPr>
        <p:spPr>
          <a:xfrm>
            <a:off x="1263889" y="1750757"/>
            <a:ext cx="1756501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입력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출력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6A0B-CBA0-8F2C-3465-EA780887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0" y="2290034"/>
            <a:ext cx="3815392" cy="23479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1CA69A-50D4-72F5-5DCB-449EA387774B}"/>
              </a:ext>
            </a:extLst>
          </p:cNvPr>
          <p:cNvCxnSpPr/>
          <p:nvPr/>
        </p:nvCxnSpPr>
        <p:spPr>
          <a:xfrm>
            <a:off x="4237425" y="3390341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78FEF-839B-FC44-9E3C-2B811ED09C0C}"/>
              </a:ext>
            </a:extLst>
          </p:cNvPr>
          <p:cNvCxnSpPr/>
          <p:nvPr/>
        </p:nvCxnSpPr>
        <p:spPr>
          <a:xfrm>
            <a:off x="4237425" y="3524905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C9F9A4-CBBB-71E0-D785-8794C4A61B81}"/>
              </a:ext>
            </a:extLst>
          </p:cNvPr>
          <p:cNvSpPr txBox="1"/>
          <p:nvPr/>
        </p:nvSpPr>
        <p:spPr>
          <a:xfrm>
            <a:off x="3927277" y="3036540"/>
            <a:ext cx="1413630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양뱡향 통신</a:t>
            </a:r>
            <a:r>
              <a:rPr lang="en-US" altLang="ko-KR" sz="1400" dirty="0"/>
              <a:t>(IOT)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BE5E1-DE9A-E06D-C458-C33050E9424C}"/>
              </a:ext>
            </a:extLst>
          </p:cNvPr>
          <p:cNvSpPr txBox="1"/>
          <p:nvPr/>
        </p:nvSpPr>
        <p:spPr>
          <a:xfrm>
            <a:off x="5998190" y="2290034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제어 컨트롤러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002B8-24E4-2FA1-FA7F-EBC0275EDBF9}"/>
              </a:ext>
            </a:extLst>
          </p:cNvPr>
          <p:cNvSpPr txBox="1"/>
          <p:nvPr/>
        </p:nvSpPr>
        <p:spPr>
          <a:xfrm>
            <a:off x="4015445" y="3743549"/>
            <a:ext cx="1083738" cy="258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F4E2D-308C-55A7-C403-D79D3014562C}"/>
              </a:ext>
            </a:extLst>
          </p:cNvPr>
          <p:cNvSpPr txBox="1"/>
          <p:nvPr/>
        </p:nvSpPr>
        <p:spPr>
          <a:xfrm>
            <a:off x="9773714" y="2290034"/>
            <a:ext cx="1078850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데이터저장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78D5F-8832-72F9-C371-723655A07DCC}"/>
              </a:ext>
            </a:extLst>
          </p:cNvPr>
          <p:cNvCxnSpPr/>
          <p:nvPr/>
        </p:nvCxnSpPr>
        <p:spPr>
          <a:xfrm>
            <a:off x="7809363" y="3375712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114EC-348D-D8D8-0A3C-83845DC79D57}"/>
              </a:ext>
            </a:extLst>
          </p:cNvPr>
          <p:cNvCxnSpPr/>
          <p:nvPr/>
        </p:nvCxnSpPr>
        <p:spPr>
          <a:xfrm>
            <a:off x="7809363" y="3510276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2D22F4-18F5-C444-7B6E-70B48849EB00}"/>
              </a:ext>
            </a:extLst>
          </p:cNvPr>
          <p:cNvSpPr txBox="1"/>
          <p:nvPr/>
        </p:nvSpPr>
        <p:spPr>
          <a:xfrm>
            <a:off x="7706278" y="3012658"/>
            <a:ext cx="943993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데이터저장</a:t>
            </a:r>
          </a:p>
        </p:txBody>
      </p:sp>
      <p:pic>
        <p:nvPicPr>
          <p:cNvPr id="20" name="Picture 8" descr="Node-RED logo">
            <a:extLst>
              <a:ext uri="{FF2B5EF4-FFF2-40B4-BE49-F238E27FC236}">
                <a16:creationId xmlns:a16="http://schemas.microsoft.com/office/drawing/2014/main" id="{838CE8CB-06F8-61CF-22CC-AD0752F3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55" y="2793819"/>
            <a:ext cx="1483083" cy="14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6AECE0-BA13-F1CC-C08C-A6DBDCD4ADD8}"/>
              </a:ext>
            </a:extLst>
          </p:cNvPr>
          <p:cNvSpPr txBox="1"/>
          <p:nvPr/>
        </p:nvSpPr>
        <p:spPr>
          <a:xfrm>
            <a:off x="7932400" y="1617036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highlight>
                  <a:srgbClr val="C0C0C0"/>
                </a:highlight>
              </a:rPr>
              <a:t>라즈베리파이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BDA1CB-70E2-946F-0A8C-2255787AEAF7}"/>
              </a:ext>
            </a:extLst>
          </p:cNvPr>
          <p:cNvSpPr/>
          <p:nvPr/>
        </p:nvSpPr>
        <p:spPr>
          <a:xfrm>
            <a:off x="5511071" y="2029309"/>
            <a:ext cx="6063048" cy="279938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D5CD40-5FC3-4C0F-AD1C-138BC8B5EF8A}"/>
              </a:ext>
            </a:extLst>
          </p:cNvPr>
          <p:cNvGrpSpPr/>
          <p:nvPr/>
        </p:nvGrpSpPr>
        <p:grpSpPr>
          <a:xfrm>
            <a:off x="8958277" y="2891303"/>
            <a:ext cx="2506596" cy="1338711"/>
            <a:chOff x="8422795" y="2933366"/>
            <a:chExt cx="2226984" cy="1189377"/>
          </a:xfrm>
        </p:grpSpPr>
        <p:pic>
          <p:nvPicPr>
            <p:cNvPr id="30" name="Picture 4" descr="데이터베이스 분류 - OLTP, OLAP">
              <a:extLst>
                <a:ext uri="{FF2B5EF4-FFF2-40B4-BE49-F238E27FC236}">
                  <a16:creationId xmlns:a16="http://schemas.microsoft.com/office/drawing/2014/main" id="{0AD318B8-1CBE-F82D-FF7E-FA312015E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95" y="2933366"/>
              <a:ext cx="1189377" cy="118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Mysql - 무료 브랜드 및 로고개 아이콘">
              <a:extLst>
                <a:ext uri="{FF2B5EF4-FFF2-40B4-BE49-F238E27FC236}">
                  <a16:creationId xmlns:a16="http://schemas.microsoft.com/office/drawing/2014/main" id="{BA724CB5-2EB3-EABA-E0F2-99A84856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53" y="2993821"/>
              <a:ext cx="1021826" cy="102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5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4E032-08C1-DFE2-D39E-8B4EDCA8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10384-8798-B5EF-A3C7-FC857553DA10}"/>
              </a:ext>
            </a:extLst>
          </p:cNvPr>
          <p:cNvSpPr txBox="1"/>
          <p:nvPr/>
        </p:nvSpPr>
        <p:spPr>
          <a:xfrm>
            <a:off x="180250" y="437729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습도 </a:t>
            </a:r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IOT</a:t>
            </a:r>
            <a:r>
              <a:rPr lang="ko-KR" altLang="en-US" dirty="0">
                <a:latin typeface="+mn-ea"/>
              </a:rPr>
              <a:t>보드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범주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53DAF-C917-A27D-E419-4C6CDCAE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1110172"/>
            <a:ext cx="8246534" cy="1693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EE3AE-D03B-DDBB-884B-7417E6CB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83" y="2987899"/>
            <a:ext cx="4432184" cy="36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0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4AB4C-60E0-09F3-DC79-0B471DF0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D8F27-DBB9-19B5-1B4B-39E260255EAE}"/>
              </a:ext>
            </a:extLst>
          </p:cNvPr>
          <p:cNvSpPr txBox="1"/>
          <p:nvPr/>
        </p:nvSpPr>
        <p:spPr>
          <a:xfrm>
            <a:off x="325198" y="290720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정해진 시간에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하고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분뒤 </a:t>
            </a:r>
            <a:r>
              <a:rPr lang="en-US" altLang="ko-KR" dirty="0">
                <a:latin typeface="+mn-ea"/>
              </a:rPr>
              <a:t>OFF </a:t>
            </a:r>
            <a:r>
              <a:rPr lang="ko-KR" altLang="en-US" dirty="0">
                <a:latin typeface="+mn-ea"/>
              </a:rPr>
              <a:t>하여라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스케줄러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60455-046B-571D-5C47-42C1B1AD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3" y="793673"/>
            <a:ext cx="8210583" cy="1610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8D9FC-3312-93A7-4D2A-86FF752A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2345267"/>
            <a:ext cx="3529990" cy="4360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11CD72-BEEC-A9AC-5828-609C083E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984" y="3145088"/>
            <a:ext cx="3354878" cy="19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CDB4A-E9F7-F38D-28D9-81715600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4CD53-578A-4FC5-BFDF-1E5FDFB714CC}"/>
              </a:ext>
            </a:extLst>
          </p:cNvPr>
          <p:cNvSpPr txBox="1"/>
          <p:nvPr/>
        </p:nvSpPr>
        <p:spPr>
          <a:xfrm>
            <a:off x="325198" y="290720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7) IoT</a:t>
            </a:r>
            <a:r>
              <a:rPr lang="ko-KR" altLang="en-US" dirty="0">
                <a:latin typeface="+mn-ea"/>
              </a:rPr>
              <a:t>보드 출력의 상태를 표시하는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표시등을 만들어라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85184-A76D-FE7B-BB07-9ECA0ABF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83" y="1389721"/>
            <a:ext cx="4796063" cy="4868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890DF-4E4C-6DE1-D853-89461733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4" y="2291245"/>
            <a:ext cx="6265229" cy="1877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CA2BE-7AFE-601E-A9E6-E26F3798FB84}"/>
              </a:ext>
            </a:extLst>
          </p:cNvPr>
          <p:cNvSpPr txBox="1"/>
          <p:nvPr/>
        </p:nvSpPr>
        <p:spPr>
          <a:xfrm>
            <a:off x="807758" y="1385704"/>
            <a:ext cx="4015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node-red-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Helvetica Neue"/>
              </a:rPr>
              <a:t>contrib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Helvetica Neue"/>
              </a:rPr>
              <a:t>ui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-led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Helvetica Neue"/>
              </a:rPr>
              <a:t>설치 필요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1B14B8-BA59-7789-FCA6-0FBDFFDF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30" y="4409946"/>
            <a:ext cx="398200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F6E4-56C8-8949-4F71-935E82F1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3DAFF-79B2-1A5E-A1C4-AF87D4887072}"/>
              </a:ext>
            </a:extLst>
          </p:cNvPr>
          <p:cNvSpPr txBox="1"/>
          <p:nvPr/>
        </p:nvSpPr>
        <p:spPr>
          <a:xfrm>
            <a:off x="1263889" y="1750757"/>
            <a:ext cx="1756501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입력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출력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52085-FF1A-E6D8-83C5-2A55106F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0" y="2290034"/>
            <a:ext cx="3815392" cy="23479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B4F73-8DDA-DBDB-8B50-0A82D345F226}"/>
              </a:ext>
            </a:extLst>
          </p:cNvPr>
          <p:cNvCxnSpPr/>
          <p:nvPr/>
        </p:nvCxnSpPr>
        <p:spPr>
          <a:xfrm>
            <a:off x="4237425" y="3390341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0C6BE9-C52B-D816-21DD-51738BE09581}"/>
              </a:ext>
            </a:extLst>
          </p:cNvPr>
          <p:cNvCxnSpPr/>
          <p:nvPr/>
        </p:nvCxnSpPr>
        <p:spPr>
          <a:xfrm>
            <a:off x="4237425" y="3524905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FB1BB5-143C-5921-1EC8-9B84D5AAE920}"/>
              </a:ext>
            </a:extLst>
          </p:cNvPr>
          <p:cNvSpPr txBox="1"/>
          <p:nvPr/>
        </p:nvSpPr>
        <p:spPr>
          <a:xfrm>
            <a:off x="3927277" y="3036540"/>
            <a:ext cx="1413630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양뱡향 통신</a:t>
            </a:r>
            <a:r>
              <a:rPr lang="en-US" altLang="ko-KR" sz="1400" dirty="0"/>
              <a:t>(IOT)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51EB1-F171-7D01-3B9E-9CE2BED11BC6}"/>
              </a:ext>
            </a:extLst>
          </p:cNvPr>
          <p:cNvSpPr txBox="1"/>
          <p:nvPr/>
        </p:nvSpPr>
        <p:spPr>
          <a:xfrm>
            <a:off x="5998190" y="2290034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제어 컨트롤러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0DF5E-3A41-5DAE-CCF8-AB49940AECC5}"/>
              </a:ext>
            </a:extLst>
          </p:cNvPr>
          <p:cNvSpPr txBox="1"/>
          <p:nvPr/>
        </p:nvSpPr>
        <p:spPr>
          <a:xfrm>
            <a:off x="4015445" y="3743549"/>
            <a:ext cx="1083738" cy="258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0B962-786D-D463-0C25-E3DF31E2AAE0}"/>
              </a:ext>
            </a:extLst>
          </p:cNvPr>
          <p:cNvSpPr txBox="1"/>
          <p:nvPr/>
        </p:nvSpPr>
        <p:spPr>
          <a:xfrm>
            <a:off x="9773714" y="2290034"/>
            <a:ext cx="1078850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데이터저장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181FC-ED90-C92C-6188-B6079CE3ED92}"/>
              </a:ext>
            </a:extLst>
          </p:cNvPr>
          <p:cNvCxnSpPr/>
          <p:nvPr/>
        </p:nvCxnSpPr>
        <p:spPr>
          <a:xfrm>
            <a:off x="7809363" y="3375712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C3C236-29C9-AFCC-D6E0-1806258A5526}"/>
              </a:ext>
            </a:extLst>
          </p:cNvPr>
          <p:cNvCxnSpPr/>
          <p:nvPr/>
        </p:nvCxnSpPr>
        <p:spPr>
          <a:xfrm>
            <a:off x="7809363" y="3510276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0981B-4C05-2352-FCCE-908BAE919B06}"/>
              </a:ext>
            </a:extLst>
          </p:cNvPr>
          <p:cNvSpPr txBox="1"/>
          <p:nvPr/>
        </p:nvSpPr>
        <p:spPr>
          <a:xfrm>
            <a:off x="7706278" y="3012658"/>
            <a:ext cx="943993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데이터저장</a:t>
            </a:r>
          </a:p>
        </p:txBody>
      </p:sp>
      <p:pic>
        <p:nvPicPr>
          <p:cNvPr id="20" name="Picture 8" descr="Node-RED logo">
            <a:extLst>
              <a:ext uri="{FF2B5EF4-FFF2-40B4-BE49-F238E27FC236}">
                <a16:creationId xmlns:a16="http://schemas.microsoft.com/office/drawing/2014/main" id="{B5D3CE5C-14AF-D72E-EF9D-6355A731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55" y="2793819"/>
            <a:ext cx="1483083" cy="14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724F64-E132-D892-7003-AC4B6CCD295F}"/>
              </a:ext>
            </a:extLst>
          </p:cNvPr>
          <p:cNvSpPr txBox="1"/>
          <p:nvPr/>
        </p:nvSpPr>
        <p:spPr>
          <a:xfrm>
            <a:off x="7932400" y="1617036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highlight>
                  <a:srgbClr val="C0C0C0"/>
                </a:highlight>
              </a:rPr>
              <a:t>라즈베리파이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B656B9-3DB8-21B1-8CC6-0A711B5F8C75}"/>
              </a:ext>
            </a:extLst>
          </p:cNvPr>
          <p:cNvSpPr/>
          <p:nvPr/>
        </p:nvSpPr>
        <p:spPr>
          <a:xfrm>
            <a:off x="5511071" y="2029309"/>
            <a:ext cx="6063048" cy="279938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477EF0-08B8-41CA-5981-225BC79DFC0E}"/>
              </a:ext>
            </a:extLst>
          </p:cNvPr>
          <p:cNvGrpSpPr/>
          <p:nvPr/>
        </p:nvGrpSpPr>
        <p:grpSpPr>
          <a:xfrm>
            <a:off x="8958277" y="2891303"/>
            <a:ext cx="2506596" cy="1338711"/>
            <a:chOff x="8422795" y="2933366"/>
            <a:chExt cx="2226984" cy="1189377"/>
          </a:xfrm>
        </p:grpSpPr>
        <p:pic>
          <p:nvPicPr>
            <p:cNvPr id="30" name="Picture 4" descr="데이터베이스 분류 - OLTP, OLAP">
              <a:extLst>
                <a:ext uri="{FF2B5EF4-FFF2-40B4-BE49-F238E27FC236}">
                  <a16:creationId xmlns:a16="http://schemas.microsoft.com/office/drawing/2014/main" id="{F888A82D-F709-09CE-60E2-8DCA7A0A1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95" y="2933366"/>
              <a:ext cx="1189377" cy="118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Mysql - 무료 브랜드 및 로고개 아이콘">
              <a:extLst>
                <a:ext uri="{FF2B5EF4-FFF2-40B4-BE49-F238E27FC236}">
                  <a16:creationId xmlns:a16="http://schemas.microsoft.com/office/drawing/2014/main" id="{545B0C88-2A49-C2FB-74E1-F0CF8EEA4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53" y="2993821"/>
              <a:ext cx="1021826" cy="102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94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469ED-E886-4C4E-12F4-0CA32891A2A7}"/>
              </a:ext>
            </a:extLst>
          </p:cNvPr>
          <p:cNvSpPr txBox="1"/>
          <p:nvPr/>
        </p:nvSpPr>
        <p:spPr>
          <a:xfrm>
            <a:off x="4527785" y="620229"/>
            <a:ext cx="24638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해결 과제</a:t>
            </a: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(MySQL)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4A334-FC9C-E9EA-7AF0-3593938788AA}"/>
              </a:ext>
            </a:extLst>
          </p:cNvPr>
          <p:cNvSpPr txBox="1"/>
          <p:nvPr/>
        </p:nvSpPr>
        <p:spPr>
          <a:xfrm>
            <a:off x="1308900" y="2021925"/>
            <a:ext cx="938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1) MySQL </a:t>
            </a:r>
            <a:r>
              <a:rPr lang="ko-KR" altLang="en-US" dirty="0">
                <a:latin typeface="+mn-ea"/>
              </a:rPr>
              <a:t>컨테이너 접속하여 </a:t>
            </a:r>
            <a:r>
              <a:rPr lang="en-US" altLang="ko-KR" dirty="0">
                <a:latin typeface="+mn-ea"/>
              </a:rPr>
              <a:t>DB (</a:t>
            </a:r>
            <a:r>
              <a:rPr lang="en-US" altLang="ko-KR" dirty="0" err="1">
                <a:latin typeface="+mn-ea"/>
              </a:rPr>
              <a:t>iot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와 테이블</a:t>
            </a:r>
            <a:r>
              <a:rPr lang="en-US" altLang="ko-KR" dirty="0">
                <a:latin typeface="+mn-ea"/>
              </a:rPr>
              <a:t>(status)</a:t>
            </a:r>
            <a:r>
              <a:rPr lang="ko-KR" altLang="en-US" dirty="0">
                <a:latin typeface="+mn-ea"/>
              </a:rPr>
              <a:t>을 생성하라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콘솔</a:t>
            </a:r>
            <a:r>
              <a:rPr lang="en-US" altLang="ko-KR" dirty="0">
                <a:latin typeface="+mn-ea"/>
              </a:rPr>
              <a:t>, SQL</a:t>
            </a:r>
            <a:r>
              <a:rPr lang="ko-KR" altLang="en-US" dirty="0">
                <a:latin typeface="+mn-ea"/>
              </a:rPr>
              <a:t>문 사용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2E59A-1D66-7732-5809-3A7CF0D3458F}"/>
              </a:ext>
            </a:extLst>
          </p:cNvPr>
          <p:cNvSpPr txBox="1"/>
          <p:nvPr/>
        </p:nvSpPr>
        <p:spPr>
          <a:xfrm>
            <a:off x="1308900" y="2628317"/>
            <a:ext cx="943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2) status </a:t>
            </a:r>
            <a:r>
              <a:rPr lang="ko-KR" altLang="en-US" dirty="0">
                <a:latin typeface="+mn-ea"/>
              </a:rPr>
              <a:t>테이블에 </a:t>
            </a:r>
            <a:r>
              <a:rPr lang="en-US" altLang="ko-KR" dirty="0">
                <a:latin typeface="+mn-ea"/>
              </a:rPr>
              <a:t>IoT</a:t>
            </a:r>
            <a:r>
              <a:rPr lang="ko-KR" altLang="en-US" dirty="0">
                <a:latin typeface="+mn-ea"/>
              </a:rPr>
              <a:t>의 온습도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정보를 저장할수 있는 스키마를 생성하여라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3C2C8-52D4-7E2E-91B4-205AF6D947DB}"/>
              </a:ext>
            </a:extLst>
          </p:cNvPr>
          <p:cNvSpPr txBox="1"/>
          <p:nvPr/>
        </p:nvSpPr>
        <p:spPr>
          <a:xfrm>
            <a:off x="1308900" y="3244334"/>
            <a:ext cx="943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노드레드를 </a:t>
            </a:r>
            <a:r>
              <a:rPr lang="en-US" altLang="ko-KR" dirty="0">
                <a:latin typeface="+mn-ea"/>
              </a:rPr>
              <a:t>IoT</a:t>
            </a:r>
            <a:r>
              <a:rPr lang="ko-KR" altLang="en-US" dirty="0">
                <a:latin typeface="+mn-ea"/>
              </a:rPr>
              <a:t>보드 상태 정보를 실시간으로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저장하여라  </a:t>
            </a:r>
          </a:p>
        </p:txBody>
      </p:sp>
    </p:spTree>
    <p:extLst>
      <p:ext uri="{BB962C8B-B14F-4D97-AF65-F5344CB8AC3E}">
        <p14:creationId xmlns:p14="http://schemas.microsoft.com/office/powerpoint/2010/main" val="332001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B8CEEE-4622-7F48-63D7-0F831C44913B}"/>
              </a:ext>
            </a:extLst>
          </p:cNvPr>
          <p:cNvSpPr txBox="1"/>
          <p:nvPr/>
        </p:nvSpPr>
        <p:spPr>
          <a:xfrm>
            <a:off x="1237609" y="49923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컨테이너 접속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DA19E0-99C5-7493-CE16-B781578A0204}"/>
              </a:ext>
            </a:extLst>
          </p:cNvPr>
          <p:cNvGrpSpPr/>
          <p:nvPr/>
        </p:nvGrpSpPr>
        <p:grpSpPr>
          <a:xfrm>
            <a:off x="-25667" y="1153694"/>
            <a:ext cx="11322235" cy="5458861"/>
            <a:chOff x="216355" y="1346200"/>
            <a:chExt cx="11322235" cy="4877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E1413A-3338-DC85-531A-723FB469C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1809" y="1383834"/>
              <a:ext cx="9716781" cy="4839632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22761-0814-AFA6-7BD6-F3E97B836956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98" y="1576712"/>
              <a:ext cx="13333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09A927-7F19-FDE4-73B1-7756043A1E2C}"/>
                </a:ext>
              </a:extLst>
            </p:cNvPr>
            <p:cNvCxnSpPr>
              <a:cxnSpLocks/>
            </p:cNvCxnSpPr>
            <p:nvPr/>
          </p:nvCxnSpPr>
          <p:spPr>
            <a:xfrm>
              <a:off x="3546698" y="2935612"/>
              <a:ext cx="38637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0F9375-0E84-1A4A-20CB-9890345E1E7D}"/>
                </a:ext>
              </a:extLst>
            </p:cNvPr>
            <p:cNvCxnSpPr>
              <a:cxnSpLocks/>
            </p:cNvCxnSpPr>
            <p:nvPr/>
          </p:nvCxnSpPr>
          <p:spPr>
            <a:xfrm>
              <a:off x="2879948" y="3132462"/>
              <a:ext cx="1806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CF484A-E922-E373-7C58-B93383EFAF73}"/>
                </a:ext>
              </a:extLst>
            </p:cNvPr>
            <p:cNvCxnSpPr/>
            <p:nvPr/>
          </p:nvCxnSpPr>
          <p:spPr>
            <a:xfrm>
              <a:off x="1617133" y="1346200"/>
              <a:ext cx="0" cy="1515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6FB0BC-28C4-52FC-6D0E-6B4A174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3378200"/>
              <a:ext cx="0" cy="2497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EFC466-BA26-5A5E-828A-EF2E5EC8D6CB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2980266"/>
              <a:ext cx="0" cy="2455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D36F6-0576-0A76-0A4A-9B4F7368C97C}"/>
                </a:ext>
              </a:extLst>
            </p:cNvPr>
            <p:cNvSpPr txBox="1"/>
            <p:nvPr/>
          </p:nvSpPr>
          <p:spPr>
            <a:xfrm rot="16200000">
              <a:off x="614287" y="1941216"/>
              <a:ext cx="1471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라즈비안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D76B0-F9ED-9E3E-7858-D10830C82354}"/>
                </a:ext>
              </a:extLst>
            </p:cNvPr>
            <p:cNvSpPr txBox="1"/>
            <p:nvPr/>
          </p:nvSpPr>
          <p:spPr>
            <a:xfrm rot="16200000">
              <a:off x="614287" y="4379618"/>
              <a:ext cx="1471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mysql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5C1826-6F10-95EA-D234-926D9C8F8DB1}"/>
                </a:ext>
              </a:extLst>
            </p:cNvPr>
            <p:cNvSpPr txBox="1"/>
            <p:nvPr/>
          </p:nvSpPr>
          <p:spPr>
            <a:xfrm>
              <a:off x="216355" y="2923351"/>
              <a:ext cx="1471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컨테이너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27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CC0C91-B90C-F349-08E0-6C2F356CB4BA}"/>
              </a:ext>
            </a:extLst>
          </p:cNvPr>
          <p:cNvSpPr txBox="1"/>
          <p:nvPr/>
        </p:nvSpPr>
        <p:spPr>
          <a:xfrm>
            <a:off x="3655193" y="2905780"/>
            <a:ext cx="40450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IOT DB </a:t>
            </a:r>
            <a:r>
              <a:rPr lang="ko-KR" altLang="en-US" sz="2800" b="1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46971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7ED14-7E60-5479-067A-8C361C36BCFE}"/>
              </a:ext>
            </a:extLst>
          </p:cNvPr>
          <p:cNvSpPr txBox="1"/>
          <p:nvPr/>
        </p:nvSpPr>
        <p:spPr>
          <a:xfrm>
            <a:off x="428493" y="2304164"/>
            <a:ext cx="428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 보기</a:t>
            </a:r>
            <a:endParaRPr lang="en-US" altLang="ko-KR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E9F4-060B-5012-3B11-9E505BEEE4F3}"/>
              </a:ext>
            </a:extLst>
          </p:cNvPr>
          <p:cNvSpPr txBox="1"/>
          <p:nvPr/>
        </p:nvSpPr>
        <p:spPr>
          <a:xfrm>
            <a:off x="642904" y="3018971"/>
            <a:ext cx="313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SELECT</a:t>
            </a:r>
            <a:r>
              <a:rPr lang="ko-KR" altLang="en-US" b="1" dirty="0"/>
              <a:t> </a:t>
            </a:r>
            <a:r>
              <a:rPr lang="en-US" altLang="ko-KR" b="1" dirty="0"/>
              <a:t>*</a:t>
            </a:r>
            <a:r>
              <a:rPr lang="ko-KR" altLang="en-US" b="1" dirty="0"/>
              <a:t> </a:t>
            </a:r>
            <a:r>
              <a:rPr lang="en-US" altLang="ko-KR" b="1" dirty="0"/>
              <a:t>FROM status</a:t>
            </a:r>
            <a:r>
              <a:rPr lang="en-US" altLang="ko-KR" b="1" i="0" dirty="0">
                <a:effectLst/>
              </a:rPr>
              <a:t>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1ACE1D-3257-564A-C63D-E226279AAB6D}"/>
              </a:ext>
            </a:extLst>
          </p:cNvPr>
          <p:cNvGrpSpPr/>
          <p:nvPr/>
        </p:nvGrpSpPr>
        <p:grpSpPr>
          <a:xfrm>
            <a:off x="257897" y="170102"/>
            <a:ext cx="2485304" cy="494041"/>
            <a:chOff x="257896" y="170102"/>
            <a:chExt cx="2963561" cy="3671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1C5F5-B46D-2013-EB3B-F7C35D9B091E}"/>
                </a:ext>
              </a:extLst>
            </p:cNvPr>
            <p:cNvSpPr txBox="1"/>
            <p:nvPr/>
          </p:nvSpPr>
          <p:spPr>
            <a:xfrm>
              <a:off x="420522" y="232538"/>
              <a:ext cx="1278256" cy="2287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b="1" dirty="0"/>
                <a:t>IOT DB </a:t>
              </a:r>
              <a:r>
                <a:rPr lang="ko-KR" altLang="en-US" sz="2000" b="1" dirty="0"/>
                <a:t>만들기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D4AAFA-C72E-89BF-8A59-1762759E01CE}"/>
                </a:ext>
              </a:extLst>
            </p:cNvPr>
            <p:cNvSpPr/>
            <p:nvPr/>
          </p:nvSpPr>
          <p:spPr>
            <a:xfrm>
              <a:off x="257896" y="170102"/>
              <a:ext cx="2963561" cy="367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C6753-541D-36E7-1A90-9AFD8533FEBB}"/>
              </a:ext>
            </a:extLst>
          </p:cNvPr>
          <p:cNvSpPr txBox="1"/>
          <p:nvPr/>
        </p:nvSpPr>
        <p:spPr>
          <a:xfrm>
            <a:off x="3607181" y="1302791"/>
            <a:ext cx="3869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"type":3,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"email": "</a:t>
            </a:r>
            <a:r>
              <a:rPr lang="en-US" altLang="ko-KR" sz="20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bombzoo78@gmail.com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"mac":"EC:64:C9:43:E8:B8",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"temp":</a:t>
            </a:r>
            <a:r>
              <a:rPr lang="en-US" altLang="ko-K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28.4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"humi":38,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"in":[0,0,0,0],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"out":[0,0,0,0]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C0FE6-A4F9-2EDF-F5BC-B7F3FCBD435C}"/>
              </a:ext>
            </a:extLst>
          </p:cNvPr>
          <p:cNvSpPr txBox="1"/>
          <p:nvPr/>
        </p:nvSpPr>
        <p:spPr>
          <a:xfrm>
            <a:off x="3792776" y="664143"/>
            <a:ext cx="20101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IOT  </a:t>
            </a:r>
            <a:r>
              <a:rPr lang="ko-KR" altLang="en-US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보드 실시간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9BB9F-8760-28C1-0164-1E4BAF5A6194}"/>
              </a:ext>
            </a:extLst>
          </p:cNvPr>
          <p:cNvSpPr txBox="1"/>
          <p:nvPr/>
        </p:nvSpPr>
        <p:spPr>
          <a:xfrm>
            <a:off x="8044426" y="1302791"/>
            <a:ext cx="3994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"timestamp " :1727170478,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"email": "</a:t>
            </a:r>
            <a:r>
              <a:rPr lang="en-US" altLang="ko-KR" sz="20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bombzoo78@gmail.com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"mac":"EC:64:C9:43:E8:B8",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"temp":</a:t>
            </a:r>
            <a:r>
              <a:rPr lang="en-US" altLang="ko-K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28.4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"humi":38,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"in":[0,0,0,0],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"out":[0,0,0,0]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851837F-8A21-1E44-CA6E-33C5CB2A33A3}"/>
              </a:ext>
            </a:extLst>
          </p:cNvPr>
          <p:cNvSpPr/>
          <p:nvPr/>
        </p:nvSpPr>
        <p:spPr>
          <a:xfrm>
            <a:off x="6957153" y="2147535"/>
            <a:ext cx="835583" cy="413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2F9C5-84C2-956B-3945-7797BDC5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964"/>
          <a:stretch/>
        </p:blipFill>
        <p:spPr>
          <a:xfrm>
            <a:off x="642904" y="3733778"/>
            <a:ext cx="11078678" cy="25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94F55-F73D-AF59-F502-F85185A5C245}"/>
              </a:ext>
            </a:extLst>
          </p:cNvPr>
          <p:cNvSpPr txBox="1"/>
          <p:nvPr/>
        </p:nvSpPr>
        <p:spPr>
          <a:xfrm>
            <a:off x="3027385" y="1414878"/>
            <a:ext cx="319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데이터베이스 만들기</a:t>
            </a:r>
            <a:endParaRPr lang="en-US" altLang="ko-KR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ADBE3-4315-DC3A-D4F6-FBED110F9B6E}"/>
              </a:ext>
            </a:extLst>
          </p:cNvPr>
          <p:cNvSpPr txBox="1"/>
          <p:nvPr/>
        </p:nvSpPr>
        <p:spPr>
          <a:xfrm>
            <a:off x="3511303" y="1869802"/>
            <a:ext cx="3005003" cy="372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CREATE DATABASE </a:t>
            </a:r>
            <a:r>
              <a:rPr lang="en-US" altLang="ko-KR" dirty="0" err="1"/>
              <a:t>iot</a:t>
            </a:r>
            <a:r>
              <a:rPr lang="en-US" altLang="ko-KR" dirty="0"/>
              <a:t>;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BBFA9-8898-F52A-2C40-E47C2194B75A}"/>
              </a:ext>
            </a:extLst>
          </p:cNvPr>
          <p:cNvSpPr txBox="1"/>
          <p:nvPr/>
        </p:nvSpPr>
        <p:spPr>
          <a:xfrm>
            <a:off x="3027385" y="2462762"/>
            <a:ext cx="3132787" cy="37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데이터베이스 사용하기</a:t>
            </a:r>
            <a:endParaRPr lang="en-US" altLang="ko-KR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F0E-C535-73C2-4BAF-2701B2FF236D}"/>
              </a:ext>
            </a:extLst>
          </p:cNvPr>
          <p:cNvSpPr txBox="1"/>
          <p:nvPr/>
        </p:nvSpPr>
        <p:spPr>
          <a:xfrm>
            <a:off x="3511303" y="2917686"/>
            <a:ext cx="1695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iot</a:t>
            </a:r>
            <a:r>
              <a:rPr lang="en-US" altLang="ko-KR" dirty="0"/>
              <a:t>;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FEC5C-8390-7602-8BC9-E6CA21345B70}"/>
              </a:ext>
            </a:extLst>
          </p:cNvPr>
          <p:cNvSpPr txBox="1"/>
          <p:nvPr/>
        </p:nvSpPr>
        <p:spPr>
          <a:xfrm>
            <a:off x="6457120" y="1304505"/>
            <a:ext cx="5624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테이블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만들기</a:t>
            </a:r>
            <a:endParaRPr lang="en-US" altLang="ko-KR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9E14D-CC79-F3A0-EE4A-2DD1FDD3D2AC}"/>
              </a:ext>
            </a:extLst>
          </p:cNvPr>
          <p:cNvSpPr txBox="1"/>
          <p:nvPr/>
        </p:nvSpPr>
        <p:spPr>
          <a:xfrm>
            <a:off x="6652280" y="1797929"/>
            <a:ext cx="51290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CREATE TABLE status (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timestamp VARCHAR(45) PRIMARY KEY,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email VARCHAR(45)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mac VARCHAR(45)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temp FLOAT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humi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FLOAT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in00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in01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in02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in03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out00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out01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out02 INT NOT NULL,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out03 INT NOT NULL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C5498-929C-0736-615C-87A9B51BF16C}"/>
              </a:ext>
            </a:extLst>
          </p:cNvPr>
          <p:cNvSpPr txBox="1"/>
          <p:nvPr/>
        </p:nvSpPr>
        <p:spPr>
          <a:xfrm>
            <a:off x="404670" y="260667"/>
            <a:ext cx="20823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[ IOT DB </a:t>
            </a:r>
            <a:r>
              <a:rPr lang="ko-KR" altLang="en-US" sz="2000" b="1" dirty="0"/>
              <a:t>만들기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2B52-5649-F595-F0B1-1E5647CDFFC8}"/>
              </a:ext>
            </a:extLst>
          </p:cNvPr>
          <p:cNvSpPr txBox="1"/>
          <p:nvPr/>
        </p:nvSpPr>
        <p:spPr>
          <a:xfrm>
            <a:off x="3094762" y="3965572"/>
            <a:ext cx="2179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테이블 보기</a:t>
            </a:r>
            <a:endParaRPr lang="en-US" altLang="ko-KR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793C2-A901-D5EB-B463-0FF15BFBADEB}"/>
              </a:ext>
            </a:extLst>
          </p:cNvPr>
          <p:cNvSpPr txBox="1"/>
          <p:nvPr/>
        </p:nvSpPr>
        <p:spPr>
          <a:xfrm>
            <a:off x="3578680" y="4420497"/>
            <a:ext cx="2167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</a:rPr>
              <a:t>SHOW TABLES;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23F070-1461-6666-5A7B-15F12DA9488A}"/>
              </a:ext>
            </a:extLst>
          </p:cNvPr>
          <p:cNvGrpSpPr/>
          <p:nvPr/>
        </p:nvGrpSpPr>
        <p:grpSpPr>
          <a:xfrm>
            <a:off x="839614" y="1329701"/>
            <a:ext cx="1695663" cy="2144943"/>
            <a:chOff x="624175" y="1161325"/>
            <a:chExt cx="1695663" cy="2144943"/>
          </a:xfrm>
        </p:grpSpPr>
        <p:pic>
          <p:nvPicPr>
            <p:cNvPr id="16" name="Picture 4" descr="데이터베이스 분류 - OLTP, OLAP">
              <a:extLst>
                <a:ext uri="{FF2B5EF4-FFF2-40B4-BE49-F238E27FC236}">
                  <a16:creationId xmlns:a16="http://schemas.microsoft.com/office/drawing/2014/main" id="{209B5289-FD38-6B29-84EF-09054D4EE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75" y="1610605"/>
              <a:ext cx="1695663" cy="169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725767-E21D-27DA-C7CE-94043562C842}"/>
                </a:ext>
              </a:extLst>
            </p:cNvPr>
            <p:cNvSpPr txBox="1"/>
            <p:nvPr/>
          </p:nvSpPr>
          <p:spPr>
            <a:xfrm>
              <a:off x="1058284" y="1161325"/>
              <a:ext cx="77104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b="1" dirty="0" err="1"/>
                <a:t>iot</a:t>
              </a:r>
              <a:r>
                <a:rPr lang="en-US" altLang="ko-KR" sz="2000" b="1" dirty="0"/>
                <a:t> DB</a:t>
              </a:r>
              <a:endParaRPr lang="ko-KR" altLang="en-US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81095-4C1E-919A-8210-29A9F21D530F}"/>
              </a:ext>
            </a:extLst>
          </p:cNvPr>
          <p:cNvGrpSpPr/>
          <p:nvPr/>
        </p:nvGrpSpPr>
        <p:grpSpPr>
          <a:xfrm>
            <a:off x="769013" y="3921587"/>
            <a:ext cx="2087162" cy="1959828"/>
            <a:chOff x="469674" y="3994745"/>
            <a:chExt cx="2271710" cy="21331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290B7-2B69-9AF3-B9C7-40CA8142AE7F}"/>
                </a:ext>
              </a:extLst>
            </p:cNvPr>
            <p:cNvSpPr txBox="1"/>
            <p:nvPr/>
          </p:nvSpPr>
          <p:spPr>
            <a:xfrm>
              <a:off x="826872" y="3994745"/>
              <a:ext cx="156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b="1" dirty="0"/>
                <a:t>status TABLE</a:t>
              </a:r>
              <a:endParaRPr lang="ko-KR" altLang="en-US" sz="2000" b="1" dirty="0"/>
            </a:p>
          </p:txBody>
        </p:sp>
        <p:pic>
          <p:nvPicPr>
            <p:cNvPr id="3080" name="Picture 8" descr="datatable table excel sheet database sql vector icon Stock 벡터 | Adobe Stock">
              <a:extLst>
                <a:ext uri="{FF2B5EF4-FFF2-40B4-BE49-F238E27FC236}">
                  <a16:creationId xmlns:a16="http://schemas.microsoft.com/office/drawing/2014/main" id="{8C03CC12-746C-8252-13B9-2D103D250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2" t="17776" r="8924" b="17755"/>
            <a:stretch/>
          </p:blipFill>
          <p:spPr bwMode="auto">
            <a:xfrm>
              <a:off x="469674" y="4334904"/>
              <a:ext cx="2271710" cy="17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692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0D2E9-9E0D-3D5E-4082-A482565B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7716"/>
            <a:ext cx="5763748" cy="33077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E86DC7-CB76-99C7-E928-C64118C56F4D}"/>
              </a:ext>
            </a:extLst>
          </p:cNvPr>
          <p:cNvGrpSpPr/>
          <p:nvPr/>
        </p:nvGrpSpPr>
        <p:grpSpPr>
          <a:xfrm>
            <a:off x="257897" y="170102"/>
            <a:ext cx="2246203" cy="367139"/>
            <a:chOff x="257896" y="170102"/>
            <a:chExt cx="2963561" cy="3671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6CD57-082A-AD33-3743-EC1704346DC9}"/>
                </a:ext>
              </a:extLst>
            </p:cNvPr>
            <p:cNvSpPr txBox="1"/>
            <p:nvPr/>
          </p:nvSpPr>
          <p:spPr>
            <a:xfrm>
              <a:off x="420521" y="232538"/>
              <a:ext cx="24689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/>
                <a:t>MySQL Workbench</a:t>
              </a:r>
              <a:endParaRPr lang="ko-KR" altLang="en-US" sz="16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8D012D-430B-D452-4189-1344B61D4926}"/>
                </a:ext>
              </a:extLst>
            </p:cNvPr>
            <p:cNvSpPr/>
            <p:nvPr/>
          </p:nvSpPr>
          <p:spPr>
            <a:xfrm>
              <a:off x="257896" y="170102"/>
              <a:ext cx="2963561" cy="367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5282FD-A19A-BE01-EE7A-75706B4F4C5C}"/>
              </a:ext>
            </a:extLst>
          </p:cNvPr>
          <p:cNvSpPr txBox="1"/>
          <p:nvPr/>
        </p:nvSpPr>
        <p:spPr>
          <a:xfrm>
            <a:off x="428493" y="754028"/>
            <a:ext cx="4286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홈페이지</a:t>
            </a:r>
            <a:endParaRPr lang="en-US" altLang="ko-KR" sz="1600" b="0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81BA-B327-0CD4-314B-11D69F32A4B5}"/>
              </a:ext>
            </a:extLst>
          </p:cNvPr>
          <p:cNvSpPr txBox="1"/>
          <p:nvPr/>
        </p:nvSpPr>
        <p:spPr>
          <a:xfrm>
            <a:off x="654050" y="1177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https://dev.mysql.com/downloads/workbench/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E3C78-AC7E-6A15-10CC-A99CA79A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5" y="2197716"/>
            <a:ext cx="5248661" cy="35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FCCBC-F5DB-67A3-2E91-91C1D4B448F1}"/>
              </a:ext>
            </a:extLst>
          </p:cNvPr>
          <p:cNvSpPr txBox="1"/>
          <p:nvPr/>
        </p:nvSpPr>
        <p:spPr>
          <a:xfrm>
            <a:off x="2104836" y="1350116"/>
            <a:ext cx="420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1)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라즈베리파이 라즈비안 설치</a:t>
            </a:r>
            <a:endParaRPr lang="en-US" altLang="ko-KR" b="0" i="0" dirty="0">
              <a:solidFill>
                <a:srgbClr val="C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5A5DE-402F-A32E-52EB-103E8886BA0A}"/>
              </a:ext>
            </a:extLst>
          </p:cNvPr>
          <p:cNvSpPr txBox="1"/>
          <p:nvPr/>
        </p:nvSpPr>
        <p:spPr>
          <a:xfrm>
            <a:off x="5109672" y="620229"/>
            <a:ext cx="13000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86DA7-D4BC-57D0-10DE-223B34A4D082}"/>
              </a:ext>
            </a:extLst>
          </p:cNvPr>
          <p:cNvSpPr txBox="1"/>
          <p:nvPr/>
        </p:nvSpPr>
        <p:spPr>
          <a:xfrm>
            <a:off x="2104836" y="2032503"/>
            <a:ext cx="617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2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)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도커 설치</a:t>
            </a:r>
            <a:endParaRPr lang="en-US" altLang="ko-KR" b="0" i="0" dirty="0">
              <a:solidFill>
                <a:srgbClr val="C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E323D-B9FB-32D5-D30E-6120F570A3FC}"/>
              </a:ext>
            </a:extLst>
          </p:cNvPr>
          <p:cNvSpPr txBox="1"/>
          <p:nvPr/>
        </p:nvSpPr>
        <p:spPr>
          <a:xfrm>
            <a:off x="2104836" y="2643143"/>
            <a:ext cx="60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3)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도커를 이용하여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Node-red, </a:t>
            </a:r>
            <a:r>
              <a:rPr lang="en-US" altLang="ko-KR" b="0" i="0" dirty="0" err="1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Mysql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+mn-ea"/>
                <a:cs typeface="Calibri" panose="020F0502020204030204" pitchFamily="34" charset="0"/>
              </a:rPr>
              <a:t> 설치</a:t>
            </a:r>
            <a:endParaRPr lang="en-US" altLang="ko-KR" b="0" i="0" dirty="0">
              <a:solidFill>
                <a:srgbClr val="C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4550D-F468-5AD5-3396-869FF5EAAE1E}"/>
              </a:ext>
            </a:extLst>
          </p:cNvPr>
          <p:cNvSpPr txBox="1"/>
          <p:nvPr/>
        </p:nvSpPr>
        <p:spPr>
          <a:xfrm>
            <a:off x="2416712" y="3738443"/>
            <a:ext cx="796894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Node-red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(name : nodered_1881, port : 1881)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MySQL (name : mysql_3307, port : 3307, , PW: iot1004)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4091B-AF83-36D6-40C7-E97A0932A71E}"/>
              </a:ext>
            </a:extLst>
          </p:cNvPr>
          <p:cNvSpPr txBox="1"/>
          <p:nvPr/>
        </p:nvSpPr>
        <p:spPr>
          <a:xfrm>
            <a:off x="2416713" y="3326536"/>
            <a:ext cx="2619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팀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A3877-097B-6AC5-14AC-0048D498A0B3}"/>
              </a:ext>
            </a:extLst>
          </p:cNvPr>
          <p:cNvSpPr txBox="1"/>
          <p:nvPr/>
        </p:nvSpPr>
        <p:spPr>
          <a:xfrm>
            <a:off x="2416712" y="5229460"/>
            <a:ext cx="816923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Node-red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(name : nodered_1882, port : 1882)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MySQL (name : mysql_3308, port : 3308, PW: iot1004)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E846A-5EBB-7534-752E-2543EFE4DA2A}"/>
              </a:ext>
            </a:extLst>
          </p:cNvPr>
          <p:cNvSpPr txBox="1"/>
          <p:nvPr/>
        </p:nvSpPr>
        <p:spPr>
          <a:xfrm>
            <a:off x="2416713" y="4814296"/>
            <a:ext cx="2619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팀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8FB30-627D-C7B8-9935-13B8EE1787E1}"/>
              </a:ext>
            </a:extLst>
          </p:cNvPr>
          <p:cNvSpPr txBox="1"/>
          <p:nvPr/>
        </p:nvSpPr>
        <p:spPr>
          <a:xfrm>
            <a:off x="6810913" y="1388052"/>
            <a:ext cx="40264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라즈베리파이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IP : 166.104.81.31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DNS : hyu-iot.hanyang.ac.kr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6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8FDDE-82C1-ED8B-6ED1-2449EF94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EDAF-2150-B96C-7136-36FD3D30ADC8}"/>
              </a:ext>
            </a:extLst>
          </p:cNvPr>
          <p:cNvSpPr/>
          <p:nvPr/>
        </p:nvSpPr>
        <p:spPr>
          <a:xfrm>
            <a:off x="5370190" y="1909336"/>
            <a:ext cx="6416013" cy="38784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8F7F7D-7B5A-1250-32AD-0701B48D82C9}"/>
              </a:ext>
            </a:extLst>
          </p:cNvPr>
          <p:cNvCxnSpPr/>
          <p:nvPr/>
        </p:nvCxnSpPr>
        <p:spPr>
          <a:xfrm>
            <a:off x="4342968" y="3812782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2D570E-FF49-0A59-DD56-11D132E00ED4}"/>
              </a:ext>
            </a:extLst>
          </p:cNvPr>
          <p:cNvCxnSpPr/>
          <p:nvPr/>
        </p:nvCxnSpPr>
        <p:spPr>
          <a:xfrm>
            <a:off x="4342968" y="3947346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7B6735-9736-C2F2-5CE0-315DDC90C5DE}"/>
              </a:ext>
            </a:extLst>
          </p:cNvPr>
          <p:cNvSpPr txBox="1"/>
          <p:nvPr/>
        </p:nvSpPr>
        <p:spPr>
          <a:xfrm>
            <a:off x="4032820" y="3458981"/>
            <a:ext cx="1413630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양뱡향 통신</a:t>
            </a:r>
            <a:r>
              <a:rPr lang="en-US" altLang="ko-KR" sz="1400" dirty="0"/>
              <a:t>(IOT)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B500C-1C99-A944-9121-BD8A1E96B461}"/>
              </a:ext>
            </a:extLst>
          </p:cNvPr>
          <p:cNvSpPr txBox="1"/>
          <p:nvPr/>
        </p:nvSpPr>
        <p:spPr>
          <a:xfrm>
            <a:off x="6065633" y="2712475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제어 컨트롤러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B41E24-E37F-C60A-632B-25850A749E59}"/>
              </a:ext>
            </a:extLst>
          </p:cNvPr>
          <p:cNvSpPr txBox="1"/>
          <p:nvPr/>
        </p:nvSpPr>
        <p:spPr>
          <a:xfrm>
            <a:off x="4120988" y="4165990"/>
            <a:ext cx="1083738" cy="258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MQTT</a:t>
            </a: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34A2B52-A41E-24C8-EEC6-22950A74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6" y="2752106"/>
            <a:ext cx="3313038" cy="2192956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679A0115-1247-E9D2-D8D9-76819312217C}"/>
              </a:ext>
            </a:extLst>
          </p:cNvPr>
          <p:cNvSpPr txBox="1"/>
          <p:nvPr/>
        </p:nvSpPr>
        <p:spPr>
          <a:xfrm>
            <a:off x="1331332" y="2173198"/>
            <a:ext cx="1756501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입력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출력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FD523-AB85-AE5A-9483-80232F03C48D}"/>
              </a:ext>
            </a:extLst>
          </p:cNvPr>
          <p:cNvSpPr txBox="1"/>
          <p:nvPr/>
        </p:nvSpPr>
        <p:spPr>
          <a:xfrm>
            <a:off x="9841157" y="2712475"/>
            <a:ext cx="1078850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데이터저장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4A7296-1BCD-F4D8-15AD-D1871A30EF01}"/>
              </a:ext>
            </a:extLst>
          </p:cNvPr>
          <p:cNvCxnSpPr/>
          <p:nvPr/>
        </p:nvCxnSpPr>
        <p:spPr>
          <a:xfrm>
            <a:off x="7876806" y="3798153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67D889-024B-433C-0124-0E7863E6FA36}"/>
              </a:ext>
            </a:extLst>
          </p:cNvPr>
          <p:cNvCxnSpPr/>
          <p:nvPr/>
        </p:nvCxnSpPr>
        <p:spPr>
          <a:xfrm>
            <a:off x="7876806" y="3932717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829C17-88CA-5996-9426-58F39B6A525B}"/>
              </a:ext>
            </a:extLst>
          </p:cNvPr>
          <p:cNvSpPr txBox="1"/>
          <p:nvPr/>
        </p:nvSpPr>
        <p:spPr>
          <a:xfrm>
            <a:off x="7773721" y="3435099"/>
            <a:ext cx="943993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데이터저장</a:t>
            </a:r>
          </a:p>
        </p:txBody>
      </p:sp>
      <p:pic>
        <p:nvPicPr>
          <p:cNvPr id="3" name="Picture 8" descr="Node-RED logo">
            <a:extLst>
              <a:ext uri="{FF2B5EF4-FFF2-40B4-BE49-F238E27FC236}">
                <a16:creationId xmlns:a16="http://schemas.microsoft.com/office/drawing/2014/main" id="{B786C69B-9341-58A8-8C0A-F1B04B2E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98" y="3216260"/>
            <a:ext cx="1483083" cy="14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0BE5D-D455-11E8-2B75-97F7B0741D90}"/>
              </a:ext>
            </a:extLst>
          </p:cNvPr>
          <p:cNvSpPr txBox="1"/>
          <p:nvPr/>
        </p:nvSpPr>
        <p:spPr>
          <a:xfrm>
            <a:off x="8260193" y="2039477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highlight>
                  <a:srgbClr val="C0C0C0"/>
                </a:highlight>
              </a:rPr>
              <a:t>라즈베리파이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C73010-F9DE-A69D-513B-0CB1F3893BB6}"/>
              </a:ext>
            </a:extLst>
          </p:cNvPr>
          <p:cNvSpPr/>
          <p:nvPr/>
        </p:nvSpPr>
        <p:spPr>
          <a:xfrm>
            <a:off x="5578514" y="2451750"/>
            <a:ext cx="6063048" cy="279938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833572-A22A-60A5-ADD2-F42A82B5EEC8}"/>
              </a:ext>
            </a:extLst>
          </p:cNvPr>
          <p:cNvGrpSpPr/>
          <p:nvPr/>
        </p:nvGrpSpPr>
        <p:grpSpPr>
          <a:xfrm>
            <a:off x="9025720" y="3313744"/>
            <a:ext cx="2506596" cy="1338711"/>
            <a:chOff x="8422795" y="2933366"/>
            <a:chExt cx="2226984" cy="1189377"/>
          </a:xfrm>
        </p:grpSpPr>
        <p:pic>
          <p:nvPicPr>
            <p:cNvPr id="15" name="Picture 4" descr="데이터베이스 분류 - OLTP, OLAP">
              <a:extLst>
                <a:ext uri="{FF2B5EF4-FFF2-40B4-BE49-F238E27FC236}">
                  <a16:creationId xmlns:a16="http://schemas.microsoft.com/office/drawing/2014/main" id="{03B3B2CD-6AE0-7F42-EDC4-A7591BA10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95" y="2933366"/>
              <a:ext cx="1189377" cy="118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Mysql - 무료 브랜드 및 로고개 아이콘">
              <a:extLst>
                <a:ext uri="{FF2B5EF4-FFF2-40B4-BE49-F238E27FC236}">
                  <a16:creationId xmlns:a16="http://schemas.microsoft.com/office/drawing/2014/main" id="{97901218-BCC2-89F9-C18E-9A0ED34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53" y="2993821"/>
              <a:ext cx="1021826" cy="102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A2BBC4-4203-1416-5754-3A4355367D2D}"/>
              </a:ext>
            </a:extLst>
          </p:cNvPr>
          <p:cNvSpPr txBox="1"/>
          <p:nvPr/>
        </p:nvSpPr>
        <p:spPr>
          <a:xfrm>
            <a:off x="6621800" y="1142101"/>
            <a:ext cx="392415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800" b="1" dirty="0"/>
              <a:t>노드레드 </a:t>
            </a:r>
            <a:r>
              <a:rPr lang="en-US" altLang="ko-KR" sz="2800" b="1" dirty="0"/>
              <a:t>– MySQL </a:t>
            </a:r>
            <a:r>
              <a:rPr lang="ko-KR" altLang="en-US" sz="2800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47189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EB0BC-3645-E035-1C0F-3194B4C8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14027E3-9F3C-70EB-9BCD-C0FFEE18D347}"/>
              </a:ext>
            </a:extLst>
          </p:cNvPr>
          <p:cNvGrpSpPr/>
          <p:nvPr/>
        </p:nvGrpSpPr>
        <p:grpSpPr>
          <a:xfrm>
            <a:off x="808582" y="777773"/>
            <a:ext cx="3830883" cy="5572572"/>
            <a:chOff x="893517" y="1566333"/>
            <a:chExt cx="3387494" cy="49275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EF3E9-514F-95C5-DFCA-6EC36328F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517" y="1566333"/>
              <a:ext cx="2877068" cy="492759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820954-FEE8-EB5E-1801-25534E01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83" y="4551646"/>
              <a:ext cx="3780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C6D78-0FD8-EBE7-FE02-FA581381E44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83" y="1850779"/>
              <a:ext cx="3526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1EA4F7-CB05-9ECB-D00C-2F3F9952792C}"/>
                </a:ext>
              </a:extLst>
            </p:cNvPr>
            <p:cNvSpPr txBox="1"/>
            <p:nvPr/>
          </p:nvSpPr>
          <p:spPr>
            <a:xfrm>
              <a:off x="4147961" y="1713073"/>
              <a:ext cx="133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C3B609-1946-FC89-0384-2785377403C5}"/>
                </a:ext>
              </a:extLst>
            </p:cNvPr>
            <p:cNvSpPr txBox="1"/>
            <p:nvPr/>
          </p:nvSpPr>
          <p:spPr>
            <a:xfrm>
              <a:off x="4147961" y="4388540"/>
              <a:ext cx="133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84C9E0-3F32-6C7A-BFA0-8AAB4987C8E7}"/>
              </a:ext>
            </a:extLst>
          </p:cNvPr>
          <p:cNvGrpSpPr/>
          <p:nvPr/>
        </p:nvGrpSpPr>
        <p:grpSpPr>
          <a:xfrm>
            <a:off x="257896" y="170102"/>
            <a:ext cx="2963561" cy="367139"/>
            <a:chOff x="257896" y="170102"/>
            <a:chExt cx="2963561" cy="3671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ED6C1A-1B76-67C6-82FE-6C0AE62C3218}"/>
                </a:ext>
              </a:extLst>
            </p:cNvPr>
            <p:cNvSpPr txBox="1"/>
            <p:nvPr/>
          </p:nvSpPr>
          <p:spPr>
            <a:xfrm>
              <a:off x="420522" y="232538"/>
              <a:ext cx="215520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/>
                <a:t>Node-Red </a:t>
              </a:r>
              <a:r>
                <a:rPr lang="ko-KR" altLang="en-US" sz="1600" b="1" dirty="0"/>
                <a:t>팔레트 설치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1BFA79-58BC-FBD5-0527-595DFF2BB300}"/>
                </a:ext>
              </a:extLst>
            </p:cNvPr>
            <p:cNvSpPr/>
            <p:nvPr/>
          </p:nvSpPr>
          <p:spPr>
            <a:xfrm>
              <a:off x="257896" y="170102"/>
              <a:ext cx="2963561" cy="367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D9B3E28-97D8-C23E-E1F3-DA78EC759E4E}"/>
              </a:ext>
            </a:extLst>
          </p:cNvPr>
          <p:cNvSpPr txBox="1"/>
          <p:nvPr/>
        </p:nvSpPr>
        <p:spPr>
          <a:xfrm>
            <a:off x="6262730" y="5101935"/>
            <a:ext cx="4143827" cy="11929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node-red-dashboard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node-red-</a:t>
            </a:r>
            <a:r>
              <a:rPr lang="en-US" altLang="ko-KR" b="1" dirty="0" err="1"/>
              <a:t>contrib</a:t>
            </a:r>
            <a:r>
              <a:rPr lang="en-US" altLang="ko-KR" b="1" dirty="0"/>
              <a:t>-</a:t>
            </a:r>
            <a:r>
              <a:rPr lang="en-US" altLang="ko-KR" b="1" dirty="0" err="1"/>
              <a:t>ui</a:t>
            </a:r>
            <a:r>
              <a:rPr lang="en-US" altLang="ko-KR" b="1" dirty="0"/>
              <a:t>-led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node-red-</a:t>
            </a:r>
            <a:r>
              <a:rPr lang="en-US" altLang="ko-KR" b="1" dirty="0" err="1">
                <a:solidFill>
                  <a:srgbClr val="FF0000"/>
                </a:solidFill>
              </a:rPr>
              <a:t>contrib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b="1" dirty="0" err="1">
                <a:solidFill>
                  <a:srgbClr val="FF0000"/>
                </a:solidFill>
              </a:rPr>
              <a:t>stackhero-mysql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EAAF64-03A2-ABE9-1C4D-6FFE94CE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53" y="777773"/>
            <a:ext cx="5934955" cy="39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2E5C6-0AE5-7A60-8345-6245D3BB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7" y="1195569"/>
            <a:ext cx="9141428" cy="148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45027-3863-F427-DBDA-6BD73B8062CE}"/>
              </a:ext>
            </a:extLst>
          </p:cNvPr>
          <p:cNvSpPr txBox="1"/>
          <p:nvPr/>
        </p:nvSpPr>
        <p:spPr>
          <a:xfrm>
            <a:off x="3945976" y="429832"/>
            <a:ext cx="392415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800" b="1" dirty="0"/>
              <a:t>노드레드 </a:t>
            </a:r>
            <a:r>
              <a:rPr lang="en-US" altLang="ko-KR" sz="2800" b="1" dirty="0"/>
              <a:t>– MySQL </a:t>
            </a:r>
            <a:r>
              <a:rPr lang="ko-KR" altLang="en-US" sz="2800" b="1" dirty="0"/>
              <a:t>연결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81633-26C6-F71B-5D2C-890D2BDD588A}"/>
              </a:ext>
            </a:extLst>
          </p:cNvPr>
          <p:cNvSpPr txBox="1"/>
          <p:nvPr/>
        </p:nvSpPr>
        <p:spPr>
          <a:xfrm>
            <a:off x="1384961" y="3569666"/>
            <a:ext cx="3869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"type":3,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"email": "</a:t>
            </a:r>
            <a:r>
              <a:rPr lang="en-US" altLang="ko-KR" sz="20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bombzoo78@gmail.com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"mac":"EC:64:C9:43:E8:B8",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"temp":</a:t>
            </a:r>
            <a:r>
              <a:rPr lang="en-US" altLang="ko-K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28.4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"humi":38,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"in":[0,0,0,0],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"out":[0,0,0,0]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F0D50-0F7F-690C-C951-BE785C19E542}"/>
              </a:ext>
            </a:extLst>
          </p:cNvPr>
          <p:cNvSpPr txBox="1"/>
          <p:nvPr/>
        </p:nvSpPr>
        <p:spPr>
          <a:xfrm>
            <a:off x="1384961" y="3042113"/>
            <a:ext cx="20101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IOT  </a:t>
            </a:r>
            <a:r>
              <a:rPr lang="ko-KR" altLang="en-US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보드 실시간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5E0AB-22F6-ACA0-5306-3B48D5954B3C}"/>
              </a:ext>
            </a:extLst>
          </p:cNvPr>
          <p:cNvSpPr txBox="1"/>
          <p:nvPr/>
        </p:nvSpPr>
        <p:spPr>
          <a:xfrm>
            <a:off x="6640353" y="3608167"/>
            <a:ext cx="43915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"timestamp " :1727170478,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"email": "</a:t>
            </a:r>
            <a:r>
              <a:rPr lang="en-US" altLang="ko-KR" sz="20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bombzoo78@gmail.com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"mac":"EC:64:C9:43:E8:B8",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"temp":</a:t>
            </a:r>
            <a:r>
              <a:rPr lang="en-US" altLang="ko-K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28.4</a:t>
            </a:r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"humi":38,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"in":[0,0,0,0],</a:t>
            </a:r>
          </a:p>
          <a:p>
            <a:r>
              <a:rPr lang="en-US" altLang="ko-KR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"out":[0,0,0,0]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F71874-CD9F-7DD5-587F-5D4F34D19C9D}"/>
              </a:ext>
            </a:extLst>
          </p:cNvPr>
          <p:cNvSpPr/>
          <p:nvPr/>
        </p:nvSpPr>
        <p:spPr>
          <a:xfrm>
            <a:off x="5447202" y="4414410"/>
            <a:ext cx="835583" cy="413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4A567-B6CB-B17B-3699-6D9D96F4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9" y="213794"/>
            <a:ext cx="8572098" cy="1397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DF972-1ABE-DFAF-6C32-DC464C701BE1}"/>
              </a:ext>
            </a:extLst>
          </p:cNvPr>
          <p:cNvSpPr txBox="1"/>
          <p:nvPr/>
        </p:nvSpPr>
        <p:spPr>
          <a:xfrm>
            <a:off x="1640306" y="1895364"/>
            <a:ext cx="95346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메시지로부터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데이터를 추출합니다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msg.payload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timestamp = new Date().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('ko-KR', { 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'Asia/Seoul', hour12: false });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timestamp = </a:t>
            </a:r>
            <a:r>
              <a:rPr lang="en-US" altLang="ko-KR" sz="11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.floor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/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email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jsonData.email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mac = jsonData.mac;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jsonData.temp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jsonData.humi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in00 = jsonData.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in01 = jsonData.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in02 = jsonData.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in03 = jsonData.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out00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out01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out02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out03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jsonData.out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MySQL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쿼리를 생성합니다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문자열 값은 작은따옴표로 감싸야 하고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값은 그대로 넣습니다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iot.status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(timestamp, email, mac, temp, 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in00, in01, in02, in03, out00, out01, out02, out03) VALUES ('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${timestamp}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${email}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${mac}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${temp}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${in00}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${in01}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${in02}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${in03}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${out00}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${out01}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${out02}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${out03}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);`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메시지에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쿼리 추가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msg.topic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메시지 전달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9906B-2D85-8AD3-DFFF-500615863C06}"/>
              </a:ext>
            </a:extLst>
          </p:cNvPr>
          <p:cNvCxnSpPr/>
          <p:nvPr/>
        </p:nvCxnSpPr>
        <p:spPr>
          <a:xfrm flipH="1">
            <a:off x="1809549" y="1299411"/>
            <a:ext cx="4812632" cy="53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E3E8EC-07CD-2347-436E-FD9B740E6AE4}"/>
              </a:ext>
            </a:extLst>
          </p:cNvPr>
          <p:cNvCxnSpPr>
            <a:cxnSpLocks/>
          </p:cNvCxnSpPr>
          <p:nvPr/>
        </p:nvCxnSpPr>
        <p:spPr>
          <a:xfrm>
            <a:off x="8085221" y="1299411"/>
            <a:ext cx="2810577" cy="595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6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4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A0B1F0-AD20-3DD0-D278-A045BE2EBDD2}"/>
              </a:ext>
            </a:extLst>
          </p:cNvPr>
          <p:cNvSpPr/>
          <p:nvPr/>
        </p:nvSpPr>
        <p:spPr>
          <a:xfrm>
            <a:off x="1753126" y="774399"/>
            <a:ext cx="9257511" cy="3069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3A486-E48C-A864-9A15-C6ACED84900A}"/>
              </a:ext>
            </a:extLst>
          </p:cNvPr>
          <p:cNvSpPr txBox="1"/>
          <p:nvPr/>
        </p:nvSpPr>
        <p:spPr>
          <a:xfrm>
            <a:off x="3819587" y="1250208"/>
            <a:ext cx="643216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docker run -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-p 1880:1880 -v /home/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/nodered_1880:/data --name nodered_1880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nodered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node-red:latest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718D4-AD8E-18DE-AE4C-D5336F17F50E}"/>
              </a:ext>
            </a:extLst>
          </p:cNvPr>
          <p:cNvSpPr txBox="1"/>
          <p:nvPr/>
        </p:nvSpPr>
        <p:spPr>
          <a:xfrm>
            <a:off x="3819587" y="2825432"/>
            <a:ext cx="6797613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-p 3306:3306 --name mysql_3306 -e MYSQL_ROOT_PASSWORD=iot1004 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mysql:latest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CD006-CFF6-904C-D094-703F4D86D348}"/>
              </a:ext>
            </a:extLst>
          </p:cNvPr>
          <p:cNvSpPr txBox="1"/>
          <p:nvPr/>
        </p:nvSpPr>
        <p:spPr>
          <a:xfrm>
            <a:off x="3565587" y="897322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Node-Red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836A48-78C4-1454-20DA-2C7581E707B1}"/>
              </a:ext>
            </a:extLst>
          </p:cNvPr>
          <p:cNvSpPr txBox="1"/>
          <p:nvPr/>
        </p:nvSpPr>
        <p:spPr>
          <a:xfrm>
            <a:off x="3565587" y="2461322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pic>
        <p:nvPicPr>
          <p:cNvPr id="10244" name="Picture 4" descr="Mysql - 무료 브랜드 및 로고개 아이콘">
            <a:extLst>
              <a:ext uri="{FF2B5EF4-FFF2-40B4-BE49-F238E27FC236}">
                <a16:creationId xmlns:a16="http://schemas.microsoft.com/office/drawing/2014/main" id="{3804F2B7-6E00-3F98-D683-6AAEE8F4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72" y="2630873"/>
            <a:ext cx="1021826" cy="1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ongoDB 101: An Introduction to MongoDB Features, Comparison with SQL, Use  Cases, and Installation Guide | by Shahzaib Khan | Medium">
            <a:extLst>
              <a:ext uri="{FF2B5EF4-FFF2-40B4-BE49-F238E27FC236}">
                <a16:creationId xmlns:a16="http://schemas.microsoft.com/office/drawing/2014/main" id="{BB988EF9-6EE8-7EE4-ECDE-37D10FF67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2136" r="12136" b="13239"/>
          <a:stretch/>
        </p:blipFill>
        <p:spPr bwMode="auto">
          <a:xfrm>
            <a:off x="1927006" y="4040102"/>
            <a:ext cx="1513106" cy="1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F820D0-50F0-7D0C-CC0E-444F048BA24B}"/>
              </a:ext>
            </a:extLst>
          </p:cNvPr>
          <p:cNvSpPr txBox="1"/>
          <p:nvPr/>
        </p:nvSpPr>
        <p:spPr>
          <a:xfrm>
            <a:off x="3819587" y="4399345"/>
            <a:ext cx="6532981" cy="7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-p 27017:27017 --name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mongodb-community-server:latest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A6E68-65C4-4B74-AA76-94A518516118}"/>
              </a:ext>
            </a:extLst>
          </p:cNvPr>
          <p:cNvSpPr txBox="1"/>
          <p:nvPr/>
        </p:nvSpPr>
        <p:spPr>
          <a:xfrm>
            <a:off x="3565587" y="4035236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monoDB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pic>
        <p:nvPicPr>
          <p:cNvPr id="10248" name="Picture 8" descr="Node-RED logo">
            <a:extLst>
              <a:ext uri="{FF2B5EF4-FFF2-40B4-BE49-F238E27FC236}">
                <a16:creationId xmlns:a16="http://schemas.microsoft.com/office/drawing/2014/main" id="{8255D4B7-8621-B60E-8A83-AF9954AF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14" y="1049865"/>
            <a:ext cx="987950" cy="9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DB674-3456-1FAB-1AB0-D5CC3106E523}"/>
              </a:ext>
            </a:extLst>
          </p:cNvPr>
          <p:cNvSpPr txBox="1"/>
          <p:nvPr/>
        </p:nvSpPr>
        <p:spPr>
          <a:xfrm>
            <a:off x="1457662" y="234766"/>
            <a:ext cx="40462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Application in Docker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1D54-68C9-89AA-68A4-8BA0060C64EB}"/>
              </a:ext>
            </a:extLst>
          </p:cNvPr>
          <p:cNvSpPr txBox="1"/>
          <p:nvPr/>
        </p:nvSpPr>
        <p:spPr>
          <a:xfrm>
            <a:off x="3819587" y="5781416"/>
            <a:ext cx="643354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$ docker run -it -p 1883:1883 -p 9001:9001 -v mosquitto.conf:/mosquitto/config/mosquitto.conf eclipse-mosquitto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5DE96988-B075-5DEA-4553-F2BF965B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61" y="5498929"/>
            <a:ext cx="1004506" cy="10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D5F069-386B-EDC8-4A10-42D2E9C7CDEB}"/>
              </a:ext>
            </a:extLst>
          </p:cNvPr>
          <p:cNvSpPr txBox="1"/>
          <p:nvPr/>
        </p:nvSpPr>
        <p:spPr>
          <a:xfrm>
            <a:off x="3565587" y="5366549"/>
            <a:ext cx="398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MQTT</a:t>
            </a:r>
            <a:r>
              <a:rPr lang="ko-KR" altLang="en-US" dirty="0">
                <a:solidFill>
                  <a:srgbClr val="C00000"/>
                </a:solidFill>
              </a:rPr>
              <a:t> 서버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6D9C-6927-CF70-5BCE-1B99279C86FA}"/>
              </a:ext>
            </a:extLst>
          </p:cNvPr>
          <p:cNvSpPr txBox="1"/>
          <p:nvPr/>
        </p:nvSpPr>
        <p:spPr>
          <a:xfrm>
            <a:off x="5457581" y="2466441"/>
            <a:ext cx="3787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https://dev.mysql.com/downloads/installer/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458E6-FE68-F0A4-9A69-9755B66877B2}"/>
              </a:ext>
            </a:extLst>
          </p:cNvPr>
          <p:cNvSpPr txBox="1"/>
          <p:nvPr/>
        </p:nvSpPr>
        <p:spPr>
          <a:xfrm>
            <a:off x="5935579" y="251448"/>
            <a:ext cx="5342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https://www.docker.com/products/docker-hub/</a:t>
            </a:r>
          </a:p>
        </p:txBody>
      </p:sp>
    </p:spTree>
    <p:extLst>
      <p:ext uri="{BB962C8B-B14F-4D97-AF65-F5344CB8AC3E}">
        <p14:creationId xmlns:p14="http://schemas.microsoft.com/office/powerpoint/2010/main" val="40078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4B99-81B9-A52D-FA58-94401020FF8C}"/>
              </a:ext>
            </a:extLst>
          </p:cNvPr>
          <p:cNvSpPr txBox="1"/>
          <p:nvPr/>
        </p:nvSpPr>
        <p:spPr>
          <a:xfrm>
            <a:off x="181537" y="158216"/>
            <a:ext cx="13000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0AA008-9940-F9F2-68D9-52EDAEE44312}"/>
              </a:ext>
            </a:extLst>
          </p:cNvPr>
          <p:cNvGrpSpPr/>
          <p:nvPr/>
        </p:nvGrpSpPr>
        <p:grpSpPr>
          <a:xfrm>
            <a:off x="136787" y="1343341"/>
            <a:ext cx="11963510" cy="4510080"/>
            <a:chOff x="136786" y="1343341"/>
            <a:chExt cx="12260107" cy="46218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C0B8DF-5E50-8D7C-E731-DE23A00D3A2A}"/>
                </a:ext>
              </a:extLst>
            </p:cNvPr>
            <p:cNvSpPr txBox="1"/>
            <p:nvPr/>
          </p:nvSpPr>
          <p:spPr>
            <a:xfrm>
              <a:off x="3921041" y="4405480"/>
              <a:ext cx="3735320" cy="155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Broker : test.mosquitto.org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Mac address : D4:8A:FC:B7:1D:86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Topic out : i2r/b@gmail.com/out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Topic in : </a:t>
              </a:r>
              <a:r>
                <a:rPr lang="en-US" altLang="ko-KR" sz="1600" dirty="0"/>
                <a:t>i2r/b@gmail.com/in</a:t>
              </a:r>
              <a:endParaRPr lang="en-US" altLang="ko-KR" sz="1600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E7228A-7578-FD59-9CED-59E224F8D26D}"/>
                </a:ext>
              </a:extLst>
            </p:cNvPr>
            <p:cNvSpPr txBox="1"/>
            <p:nvPr/>
          </p:nvSpPr>
          <p:spPr>
            <a:xfrm>
              <a:off x="4787317" y="3863711"/>
              <a:ext cx="1714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IoT</a:t>
              </a:r>
              <a:r>
                <a:rPr lang="ko-KR" altLang="en-US" dirty="0">
                  <a:latin typeface="+mj-lt"/>
                </a:rPr>
                <a:t> 보드 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ko-KR" altLang="en-US" sz="1800" dirty="0">
                  <a:latin typeface="+mj-lt"/>
                </a:rPr>
                <a:t>주찬</a:t>
              </a:r>
              <a:r>
                <a:rPr lang="en-US" altLang="ko-KR" sz="1800" dirty="0">
                  <a:latin typeface="+mj-lt"/>
                </a:rPr>
                <a:t>) 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349254-21EB-34A6-2B81-0C7FCD0D59F6}"/>
                </a:ext>
              </a:extLst>
            </p:cNvPr>
            <p:cNvSpPr txBox="1"/>
            <p:nvPr/>
          </p:nvSpPr>
          <p:spPr>
            <a:xfrm>
              <a:off x="8330415" y="3863711"/>
              <a:ext cx="218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+mj-lt"/>
                </a:rPr>
                <a:t>IOT </a:t>
              </a:r>
              <a:r>
                <a:rPr lang="ko-KR" altLang="en-US" sz="1800" dirty="0">
                  <a:latin typeface="+mj-lt"/>
                </a:rPr>
                <a:t>보드 </a:t>
              </a:r>
              <a:r>
                <a:rPr lang="en-US" altLang="ko-KR" sz="1800" dirty="0">
                  <a:latin typeface="+mj-lt"/>
                </a:rPr>
                <a:t>(</a:t>
              </a:r>
              <a:r>
                <a:rPr lang="ko-KR" altLang="en-US" sz="1800" dirty="0">
                  <a:latin typeface="+mj-lt"/>
                </a:rPr>
                <a:t>범주</a:t>
              </a:r>
              <a:r>
                <a:rPr lang="en-US" altLang="ko-KR" sz="1800" dirty="0">
                  <a:latin typeface="+mj-lt"/>
                </a:rPr>
                <a:t>)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1AE79-A5EB-6E0B-9981-E2E5DE3C66DD}"/>
                </a:ext>
              </a:extLst>
            </p:cNvPr>
            <p:cNvSpPr txBox="1"/>
            <p:nvPr/>
          </p:nvSpPr>
          <p:spPr>
            <a:xfrm>
              <a:off x="7776792" y="4405480"/>
              <a:ext cx="4620101" cy="1522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Broker : ai.doowon.ac.kr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Mac address : 08:B6:1F:75:11:FE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Topic out : i2r/bombzoo78@gmail.com/out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Topic in : </a:t>
              </a:r>
              <a:r>
                <a:rPr lang="en-US" altLang="ko-KR" sz="1600" dirty="0"/>
                <a:t>i2r/bombzoo78@gmail.com/in</a:t>
              </a:r>
              <a:endParaRPr lang="en-US" altLang="ko-KR" sz="1600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46861E-30B6-4E07-A55A-D115FF9E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0247" y="1343341"/>
              <a:ext cx="3815392" cy="23479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12ED38-24C2-D4FC-8A0C-A6F3B52E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4878" y="1343341"/>
              <a:ext cx="3815392" cy="234793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E48285-217E-3245-5572-78B04A6D5ABE}"/>
                </a:ext>
              </a:extLst>
            </p:cNvPr>
            <p:cNvSpPr txBox="1"/>
            <p:nvPr/>
          </p:nvSpPr>
          <p:spPr>
            <a:xfrm>
              <a:off x="704364" y="3863711"/>
              <a:ext cx="21897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IoT </a:t>
              </a:r>
              <a:r>
                <a:rPr lang="ko-KR" altLang="en-US" dirty="0">
                  <a:latin typeface="+mj-lt"/>
                </a:rPr>
                <a:t>보드 </a:t>
              </a:r>
              <a:r>
                <a:rPr lang="en-US" altLang="ko-KR" dirty="0">
                  <a:latin typeface="+mj-lt"/>
                </a:rPr>
                <a:t>(</a:t>
              </a:r>
              <a:r>
                <a:rPr lang="ko-KR" altLang="en-US" sz="1800" dirty="0">
                  <a:latin typeface="+mj-lt"/>
                </a:rPr>
                <a:t>솔파</a:t>
              </a:r>
              <a:r>
                <a:rPr lang="en-US" altLang="ko-KR" dirty="0">
                  <a:latin typeface="+mj-lt"/>
                </a:rPr>
                <a:t>)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3E749C-E34B-3753-CED0-9EF2C6A132A4}"/>
                </a:ext>
              </a:extLst>
            </p:cNvPr>
            <p:cNvSpPr txBox="1"/>
            <p:nvPr/>
          </p:nvSpPr>
          <p:spPr>
            <a:xfrm>
              <a:off x="236826" y="4405480"/>
              <a:ext cx="4159848" cy="155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Broker : test.mosquitto.org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Mac address : D4:8A:FC:B5:34:66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Topic out : i2r/a@gmail.com/out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+mj-lt"/>
                </a:rPr>
                <a:t>Topic in : </a:t>
              </a:r>
              <a:r>
                <a:rPr lang="en-US" altLang="ko-KR" sz="1600" dirty="0"/>
                <a:t>i2r/a@gmail.com/in</a:t>
              </a:r>
              <a:endParaRPr lang="en-US" altLang="ko-KR" sz="1600" dirty="0">
                <a:latin typeface="+mj-lt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6B6FC3-1E99-BE39-D428-21E952F0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86" y="1343341"/>
              <a:ext cx="3815392" cy="234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91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C46F-66E3-405D-D778-B5E8A441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2CE12-C151-6327-0985-6C4A7580D51E}"/>
              </a:ext>
            </a:extLst>
          </p:cNvPr>
          <p:cNvSpPr txBox="1"/>
          <p:nvPr/>
        </p:nvSpPr>
        <p:spPr>
          <a:xfrm>
            <a:off x="4363478" y="620229"/>
            <a:ext cx="27924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해결 과제</a:t>
            </a: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ko-KR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노드레드</a:t>
            </a: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66B01-C83D-9C12-CAE5-A54D5A726D89}"/>
              </a:ext>
            </a:extLst>
          </p:cNvPr>
          <p:cNvSpPr txBox="1"/>
          <p:nvPr/>
        </p:nvSpPr>
        <p:spPr>
          <a:xfrm>
            <a:off x="1568783" y="1729119"/>
            <a:ext cx="794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1) IoT</a:t>
            </a:r>
            <a:r>
              <a:rPr lang="ko-KR" altLang="en-US" dirty="0">
                <a:latin typeface="+mn-ea"/>
              </a:rPr>
              <a:t>보드의 온도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습도값을 그래프와 차트로 웹에 표시하여라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CB6AB-50B0-3347-54D6-369F2B2D0A47}"/>
              </a:ext>
            </a:extLst>
          </p:cNvPr>
          <p:cNvSpPr txBox="1"/>
          <p:nvPr/>
        </p:nvSpPr>
        <p:spPr>
          <a:xfrm>
            <a:off x="1568782" y="3621108"/>
            <a:ext cx="55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온도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1EAE0-478E-2FB9-26C2-90C7335CA705}"/>
              </a:ext>
            </a:extLst>
          </p:cNvPr>
          <p:cNvSpPr txBox="1"/>
          <p:nvPr/>
        </p:nvSpPr>
        <p:spPr>
          <a:xfrm>
            <a:off x="1568783" y="2359782"/>
            <a:ext cx="908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2) IoT</a:t>
            </a:r>
            <a:r>
              <a:rPr lang="ko-KR" altLang="en-US" dirty="0">
                <a:latin typeface="+mn-ea"/>
              </a:rPr>
              <a:t>보드 각각의 릴레이 출력을 제어하는 </a:t>
            </a:r>
            <a:r>
              <a:rPr lang="en-US" altLang="ko-KR" dirty="0">
                <a:latin typeface="+mn-ea"/>
              </a:rPr>
              <a:t>(ON/OFF)</a:t>
            </a:r>
            <a:r>
              <a:rPr lang="ko-KR" altLang="en-US" dirty="0">
                <a:latin typeface="+mn-ea"/>
              </a:rPr>
              <a:t> 스위치 </a:t>
            </a:r>
            <a:r>
              <a:rPr lang="en-US" altLang="ko-KR" dirty="0">
                <a:latin typeface="+mn-ea"/>
              </a:rPr>
              <a:t>dashboard</a:t>
            </a:r>
            <a:r>
              <a:rPr lang="ko-KR" altLang="en-US" dirty="0">
                <a:latin typeface="+mn-ea"/>
              </a:rPr>
              <a:t>를 만들어라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30E1A-D640-7884-366F-CC0802829967}"/>
              </a:ext>
            </a:extLst>
          </p:cNvPr>
          <p:cNvSpPr txBox="1"/>
          <p:nvPr/>
        </p:nvSpPr>
        <p:spPr>
          <a:xfrm>
            <a:off x="1568783" y="2990445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습도 </a:t>
            </a:r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E0CF3-67E5-0667-5CD2-1E206CC1140E}"/>
              </a:ext>
            </a:extLst>
          </p:cNvPr>
          <p:cNvSpPr txBox="1"/>
          <p:nvPr/>
        </p:nvSpPr>
        <p:spPr>
          <a:xfrm>
            <a:off x="1568783" y="4251771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습도 </a:t>
            </a:r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IOT</a:t>
            </a:r>
            <a:r>
              <a:rPr lang="ko-KR" altLang="en-US" dirty="0">
                <a:latin typeface="+mn-ea"/>
              </a:rPr>
              <a:t>보드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범주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9B084-7E2C-0C70-1087-4C4C88E9C092}"/>
              </a:ext>
            </a:extLst>
          </p:cNvPr>
          <p:cNvSpPr txBox="1"/>
          <p:nvPr/>
        </p:nvSpPr>
        <p:spPr>
          <a:xfrm>
            <a:off x="1568783" y="4882434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정해진 시간에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하고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분뒤 </a:t>
            </a:r>
            <a:r>
              <a:rPr lang="en-US" altLang="ko-KR" dirty="0">
                <a:latin typeface="+mn-ea"/>
              </a:rPr>
              <a:t>OFF </a:t>
            </a:r>
            <a:r>
              <a:rPr lang="ko-KR" altLang="en-US" dirty="0">
                <a:latin typeface="+mn-ea"/>
              </a:rPr>
              <a:t>하여라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스케줄러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0AE63-3635-7767-E5C7-4D2E49B35FC8}"/>
              </a:ext>
            </a:extLst>
          </p:cNvPr>
          <p:cNvSpPr txBox="1"/>
          <p:nvPr/>
        </p:nvSpPr>
        <p:spPr>
          <a:xfrm>
            <a:off x="1568783" y="5513096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7) IoT</a:t>
            </a:r>
            <a:r>
              <a:rPr lang="ko-KR" altLang="en-US" dirty="0">
                <a:latin typeface="+mn-ea"/>
              </a:rPr>
              <a:t>보드 출력의 상태를 표시하는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표시등을 만들어라</a:t>
            </a:r>
          </a:p>
        </p:txBody>
      </p:sp>
    </p:spTree>
    <p:extLst>
      <p:ext uri="{BB962C8B-B14F-4D97-AF65-F5344CB8AC3E}">
        <p14:creationId xmlns:p14="http://schemas.microsoft.com/office/powerpoint/2010/main" val="13249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4C9AA-857D-7689-C5B9-0F7E0B1B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034" y="885552"/>
            <a:ext cx="2677699" cy="5267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B8C92-A546-B9F4-258E-FAEC720344FB}"/>
              </a:ext>
            </a:extLst>
          </p:cNvPr>
          <p:cNvSpPr txBox="1"/>
          <p:nvPr/>
        </p:nvSpPr>
        <p:spPr>
          <a:xfrm>
            <a:off x="367338" y="313524"/>
            <a:ext cx="7591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1) IoT</a:t>
            </a:r>
            <a:r>
              <a:rPr lang="ko-KR" altLang="en-US" dirty="0">
                <a:latin typeface="+mn-ea"/>
              </a:rPr>
              <a:t>보드의 온도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습도값을 그래프와 차트로 웹에 표시하여라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EDE47-09B2-C776-F984-B856B7B9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41" y="2081480"/>
            <a:ext cx="6870049" cy="26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2E6C0-7B81-27A7-65BB-135212F386DC}"/>
              </a:ext>
            </a:extLst>
          </p:cNvPr>
          <p:cNvSpPr txBox="1"/>
          <p:nvPr/>
        </p:nvSpPr>
        <p:spPr>
          <a:xfrm>
            <a:off x="376910" y="233222"/>
            <a:ext cx="908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2) IoT</a:t>
            </a:r>
            <a:r>
              <a:rPr lang="ko-KR" altLang="en-US" dirty="0">
                <a:latin typeface="+mn-ea"/>
              </a:rPr>
              <a:t>보드 각각의 릴레이 출력을 제어하는 </a:t>
            </a:r>
            <a:r>
              <a:rPr lang="en-US" altLang="ko-KR" dirty="0">
                <a:latin typeface="+mn-ea"/>
              </a:rPr>
              <a:t>(ON/OFF)</a:t>
            </a:r>
            <a:r>
              <a:rPr lang="ko-KR" altLang="en-US" dirty="0">
                <a:latin typeface="+mn-ea"/>
              </a:rPr>
              <a:t> 스위치 </a:t>
            </a:r>
            <a:r>
              <a:rPr lang="en-US" altLang="ko-KR" dirty="0">
                <a:latin typeface="+mn-ea"/>
              </a:rPr>
              <a:t>dashboard</a:t>
            </a:r>
            <a:r>
              <a:rPr lang="ko-KR" altLang="en-US" dirty="0">
                <a:latin typeface="+mn-ea"/>
              </a:rPr>
              <a:t>를 만들어라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61C51-DE41-2FED-5AA8-45723378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2" y="2481681"/>
            <a:ext cx="5657966" cy="25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C3CBE-4108-B45B-92FE-F39B126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37" y="1943135"/>
            <a:ext cx="3974587" cy="34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7FEF7-3B65-2BAC-A7C6-FD9B8EA1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18396-924D-2B5F-F029-56C0A65B8E5C}"/>
              </a:ext>
            </a:extLst>
          </p:cNvPr>
          <p:cNvSpPr txBox="1"/>
          <p:nvPr/>
        </p:nvSpPr>
        <p:spPr>
          <a:xfrm>
            <a:off x="266678" y="277245"/>
            <a:ext cx="81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습도 </a:t>
            </a:r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4E61C-7388-B5DA-077F-EC1EDDF0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61" y="900208"/>
            <a:ext cx="8399908" cy="2195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8B181-7051-96DC-4C1C-32E48527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34" y="3143226"/>
            <a:ext cx="4099866" cy="3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8446-0015-237D-25F8-EBDDBC07C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78DF0-E1A2-DCB2-45A7-72CCDECEE2D4}"/>
              </a:ext>
            </a:extLst>
          </p:cNvPr>
          <p:cNvSpPr txBox="1"/>
          <p:nvPr/>
        </p:nvSpPr>
        <p:spPr>
          <a:xfrm>
            <a:off x="323434" y="383765"/>
            <a:ext cx="55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온도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이상시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 릴레이를 </a:t>
            </a:r>
            <a:r>
              <a:rPr lang="en-US" altLang="ko-KR" dirty="0">
                <a:latin typeface="+mn-ea"/>
              </a:rPr>
              <a:t>ON</a:t>
            </a:r>
            <a:r>
              <a:rPr lang="ko-KR" altLang="en-US" dirty="0">
                <a:latin typeface="+mn-ea"/>
              </a:rPr>
              <a:t>하여라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4D54B-56BD-A6D5-69B8-F6F51A84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61" y="1181960"/>
            <a:ext cx="8399908" cy="1611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0CEFB-0FC5-8005-8E1A-3581D1FC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29" y="2898238"/>
            <a:ext cx="3787071" cy="36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4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1298</Words>
  <Application>Microsoft Office PowerPoint</Application>
  <PresentationFormat>Widescreen</PresentationFormat>
  <Paragraphs>181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Helvetica Neue</vt:lpstr>
      <vt:lpstr>맑은 고딕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Bumju Ahn</dc:creator>
  <cp:lastModifiedBy>Bumju Ahn</cp:lastModifiedBy>
  <cp:revision>1221</cp:revision>
  <dcterms:created xsi:type="dcterms:W3CDTF">2024-09-23T08:20:02Z</dcterms:created>
  <dcterms:modified xsi:type="dcterms:W3CDTF">2024-10-24T03:26:22Z</dcterms:modified>
</cp:coreProperties>
</file>