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727EFCC-FD95-44F9-888C-E9434EE08BCC}" type="datetime1">
              <a:rPr b="0" lang="de-DE" sz="1200" spc="-1" strike="noStrike">
                <a:solidFill>
                  <a:srgbClr val="8b8b8b"/>
                </a:solidFill>
                <a:latin typeface="Calibri"/>
              </a:rPr>
              <a:t>17.02.2021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3E8BF3D-B1EC-4162-8FCC-44561CA5A44E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Mastertextformat bearbeiten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Zweite Ebene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Dritte 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Vierte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Fünfte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EE4B6EA-4CD7-4721-BEE2-4A2FBC4E85B5}" type="datetime1">
              <a:rPr b="0" lang="de-DE" sz="1200" spc="-1" strike="noStrike">
                <a:solidFill>
                  <a:srgbClr val="8b8b8b"/>
                </a:solidFill>
                <a:latin typeface="Calibri"/>
              </a:rPr>
              <a:t>17.02.2021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19F4278-348B-4300-808E-50D9B28C29D7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5320" spc="-1" strike="noStrike">
                <a:latin typeface="Arial"/>
              </a:rPr>
              <a:t>Format des Titeltextes durch Klicken bearbeiten</a:t>
            </a:r>
            <a:endParaRPr b="0" lang="de-DE" sz="532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870" spc="-1" strike="noStrike">
                <a:latin typeface="Arial"/>
              </a:rPr>
              <a:t>Format des Gliederungstextes durch Klicken bearbeiten</a:t>
            </a:r>
            <a:endParaRPr b="0" lang="de-DE" sz="3870" spc="-1" strike="noStrike">
              <a:latin typeface="Arial"/>
            </a:endParaRPr>
          </a:p>
          <a:p>
            <a:pPr lvl="1" marL="864000" indent="-324000">
              <a:spcBef>
                <a:spcPts val="136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380" spc="-1" strike="noStrike">
                <a:latin typeface="Arial"/>
              </a:rPr>
              <a:t>Zweite Gliederungsebene</a:t>
            </a:r>
            <a:endParaRPr b="0" lang="de-DE" sz="3380" spc="-1" strike="noStrike">
              <a:latin typeface="Arial"/>
            </a:endParaRPr>
          </a:p>
          <a:p>
            <a:pPr lvl="2" marL="1296000" indent="-288000">
              <a:spcBef>
                <a:spcPts val="102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900" spc="-1" strike="noStrike">
                <a:latin typeface="Arial"/>
              </a:rPr>
              <a:t>Dritte Gliederungsebene</a:t>
            </a:r>
            <a:endParaRPr b="0" lang="de-DE" sz="2900" spc="-1" strike="noStrike">
              <a:latin typeface="Arial"/>
            </a:endParaRPr>
          </a:p>
          <a:p>
            <a:pPr lvl="3" marL="1728000" indent="-216000">
              <a:spcBef>
                <a:spcPts val="68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420" spc="-1" strike="noStrike">
                <a:latin typeface="Arial"/>
              </a:rPr>
              <a:t>Vierte Gliederungsebene</a:t>
            </a:r>
            <a:endParaRPr b="0" lang="de-DE" sz="2420" spc="-1" strike="noStrike">
              <a:latin typeface="Arial"/>
            </a:endParaRPr>
          </a:p>
          <a:p>
            <a:pPr lvl="4" marL="2160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20" spc="-1" strike="noStrike">
                <a:latin typeface="Arial"/>
              </a:rPr>
              <a:t>Fünfte Gliederungsebene</a:t>
            </a:r>
            <a:endParaRPr b="0" lang="de-DE" sz="2420" spc="-1" strike="noStrike">
              <a:latin typeface="Arial"/>
            </a:endParaRPr>
          </a:p>
          <a:p>
            <a:pPr lvl="5" marL="2592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20" spc="-1" strike="noStrike">
                <a:latin typeface="Arial"/>
              </a:rPr>
              <a:t>Sechste Gliederungsebene</a:t>
            </a:r>
            <a:endParaRPr b="0" lang="de-DE" sz="2420" spc="-1" strike="noStrike">
              <a:latin typeface="Arial"/>
            </a:endParaRPr>
          </a:p>
          <a:p>
            <a:pPr lvl="6" marL="3024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20" spc="-1" strike="noStrike">
                <a:latin typeface="Arial"/>
              </a:rPr>
              <a:t>Siebte Gliederungsebene</a:t>
            </a:r>
            <a:endParaRPr b="0" lang="de-DE" sz="242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609480" y="6247440"/>
            <a:ext cx="2840400" cy="472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DE" sz="1400" spc="-1" strike="noStrike">
                <a:latin typeface="Times New Roman"/>
              </a:rPr>
              <a:t>&lt;Datum/Uhrzeit&gt;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69520" y="6247440"/>
            <a:ext cx="3864600" cy="472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DE" sz="1400" spc="-1" strike="noStrike">
                <a:latin typeface="Times New Roman"/>
              </a:rPr>
              <a:t>&lt;Fußzeile&gt;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741520" y="6247440"/>
            <a:ext cx="2840400" cy="472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A7436C7-19D6-489A-AD04-63EB8688EE13}" type="slidenum">
              <a:rPr b="0" lang="de-DE" sz="1400" spc="-1" strike="noStrike">
                <a:latin typeface="Times New Roman"/>
              </a:rPr>
              <a:t>&lt;Foliennummer&gt;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el 1"/>
          <p:cNvSpPr txBox="1"/>
          <p:nvPr/>
        </p:nvSpPr>
        <p:spPr>
          <a:xfrm>
            <a:off x="1523880" y="465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Patterns &amp; Frameworks</a:t>
            </a:r>
            <a:endParaRPr b="0" lang="zxx" sz="6000" spc="-1" strike="noStrike">
              <a:latin typeface="Arial"/>
            </a:endParaRPr>
          </a:p>
        </p:txBody>
      </p:sp>
      <p:sp>
        <p:nvSpPr>
          <p:cNvPr id="124" name="Untertitel 2"/>
          <p:cNvSpPr txBox="1"/>
          <p:nvPr/>
        </p:nvSpPr>
        <p:spPr>
          <a:xfrm>
            <a:off x="1523880" y="2945160"/>
            <a:ext cx="9143640" cy="31003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SnakeCore, SnakeFX, SnakeServer, SnakeTest</a:t>
            </a:r>
            <a:endParaRPr b="0" lang="zxx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zxx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Calibri Light"/>
                <a:ea typeface="Calibri"/>
              </a:rPr>
              <a:t>Ostfalia Fachhochschule für angewandte Wissenschaften</a:t>
            </a:r>
            <a:endParaRPr b="0" lang="zxx" sz="16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Calibri Light"/>
                <a:ea typeface="Calibri"/>
              </a:rPr>
              <a:t>Benjamin Wulfert (b.wulfert@ostfalia.de) | Mat.-Nr.: 70454350</a:t>
            </a:r>
            <a:endParaRPr b="0" lang="zxx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Calibri Light"/>
                <a:ea typeface="Calibri"/>
              </a:rPr>
              <a:t>Leonard Reidel (@ostfalia.de) | Mat.-Nr.: 70468602</a:t>
            </a:r>
            <a:endParaRPr b="0" lang="zxx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zxx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Calibri Light"/>
                <a:ea typeface="Calibri"/>
              </a:rPr>
              <a:t>Vorgelegt bei: Dipl.-Inform. Bettina Meiners</a:t>
            </a:r>
            <a:endParaRPr b="0" lang="zxx" sz="1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Calibri Light"/>
                <a:ea typeface="Calibri"/>
              </a:rPr>
              <a:t>Semester: Wintersemester 2020 </a:t>
            </a:r>
            <a:endParaRPr b="0" lang="zxx" sz="1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zxx" sz="1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Calibri Light"/>
                <a:ea typeface="Calibri"/>
              </a:rPr>
              <a:t>19.02.2020</a:t>
            </a:r>
            <a:endParaRPr b="0" lang="zxx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el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Snake Implementierung</a:t>
            </a:r>
            <a:endParaRPr b="0" lang="zxx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Inhaltsplatzhalter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Update Loop</a:t>
            </a:r>
            <a:endParaRPr b="0" lang="zxx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Rendering</a:t>
            </a:r>
            <a:endParaRPr b="0" lang="zxx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Synchronisierung der Spielereingaben</a:t>
            </a:r>
            <a:endParaRPr b="0" lang="zx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Foliennummernplatzhalter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C0339CE-9434-4DF1-9691-1E3838F3E260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zxx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el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Agenda</a:t>
            </a:r>
            <a:endParaRPr b="0" lang="zxx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Inhaltsplatzhalter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600" spc="-1" strike="noStrike">
                <a:solidFill>
                  <a:srgbClr val="000000"/>
                </a:solidFill>
                <a:latin typeface="Calibri"/>
              </a:rPr>
              <a:t>Projekt-Architektur</a:t>
            </a:r>
            <a:endParaRPr b="0" lang="zxx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600" spc="-1" strike="noStrike">
                <a:solidFill>
                  <a:srgbClr val="000000"/>
                </a:solidFill>
                <a:latin typeface="Calibri"/>
              </a:rPr>
              <a:t>Core/Common</a:t>
            </a:r>
            <a:endParaRPr b="0" lang="zxx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600" spc="-1" strike="noStrike">
                <a:solidFill>
                  <a:srgbClr val="000000"/>
                </a:solidFill>
                <a:latin typeface="Calibri"/>
              </a:rPr>
              <a:t>Backend</a:t>
            </a:r>
            <a:endParaRPr b="0" lang="zxx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600" spc="-1" strike="noStrike">
                <a:solidFill>
                  <a:srgbClr val="000000"/>
                </a:solidFill>
                <a:latin typeface="Calibri"/>
              </a:rPr>
              <a:t>Frontend</a:t>
            </a:r>
            <a:endParaRPr b="0" lang="zxx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600" spc="-1" strike="noStrike">
                <a:solidFill>
                  <a:srgbClr val="000000"/>
                </a:solidFill>
                <a:latin typeface="Calibri"/>
              </a:rPr>
              <a:t>Hands-On</a:t>
            </a:r>
            <a:endParaRPr b="0" lang="zxx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600" spc="-1" strike="noStrike">
                <a:solidFill>
                  <a:srgbClr val="000000"/>
                </a:solidFill>
                <a:latin typeface="Calibri"/>
              </a:rPr>
              <a:t>...</a:t>
            </a:r>
            <a:endParaRPr b="0" lang="zxx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zxx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Foliennummernplatzhalter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FAC5E62-6D1E-4063-84F5-237E92B1C8A4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zxx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el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Projekt-Architektur</a:t>
            </a:r>
            <a:endParaRPr b="0" lang="zxx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Inhaltsplatzhalter 3"/>
          <p:cNvSpPr txBox="1"/>
          <p:nvPr/>
        </p:nvSpPr>
        <p:spPr>
          <a:xfrm>
            <a:off x="838080" y="1825560"/>
            <a:ext cx="780192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2400" spc="-1" strike="noStrike">
                <a:solidFill>
                  <a:srgbClr val="000000"/>
                </a:solidFill>
                <a:latin typeface="Calibri"/>
              </a:rPr>
              <a:t>SnakeCore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Enthält grundlegende &amp; gemeinsame Aspekte des Projekts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zxx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2400" spc="-1" strike="noStrike">
                <a:solidFill>
                  <a:srgbClr val="000000"/>
                </a:solidFill>
                <a:latin typeface="Calibri"/>
              </a:rPr>
              <a:t>SnakeFX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Frontend-Modul - das User-Interface (GUI)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zxx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2400" spc="-1" strike="noStrike">
                <a:solidFill>
                  <a:srgbClr val="000000"/>
                </a:solidFill>
                <a:latin typeface="Calibri"/>
              </a:rPr>
              <a:t>SnakeServer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Backend-Modul - der Application-Server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zxx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2400" spc="-1" strike="noStrike">
                <a:solidFill>
                  <a:srgbClr val="000000"/>
                </a:solidFill>
                <a:latin typeface="Calibri"/>
              </a:rPr>
              <a:t>SnakeTest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Test-Modul  - Test-Fälle für verschiedene Szenarien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(z.B. Start des Backends &amp; zweier Clients, auto. Login, auto. Play, etc.)</a:t>
            </a:r>
            <a:endParaRPr b="0" lang="zxx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Foliennummernplatzhalter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042BE77-F96C-4C2D-8D28-8C49FE00D91D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3</a:t>
            </a:fld>
            <a:endParaRPr b="0" lang="zxx" sz="1200" spc="-1" strike="noStrike">
              <a:latin typeface="Times New Roman"/>
            </a:endParaRPr>
          </a:p>
        </p:txBody>
      </p:sp>
      <p:grpSp>
        <p:nvGrpSpPr>
          <p:cNvPr id="131" name="Zeichenbereich 1"/>
          <p:cNvGrpSpPr/>
          <p:nvPr/>
        </p:nvGrpSpPr>
        <p:grpSpPr>
          <a:xfrm>
            <a:off x="6120000" y="1980000"/>
            <a:ext cx="5486760" cy="3424320"/>
            <a:chOff x="6120000" y="1980000"/>
            <a:chExt cx="5486760" cy="3424320"/>
          </a:xfrm>
        </p:grpSpPr>
        <p:sp>
          <p:nvSpPr>
            <p:cNvPr id="132" name=""/>
            <p:cNvSpPr/>
            <p:nvPr/>
          </p:nvSpPr>
          <p:spPr>
            <a:xfrm>
              <a:off x="6120000" y="2585880"/>
              <a:ext cx="5486760" cy="1419480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Textfeld 2_1"/>
            <p:cNvSpPr txBox="1"/>
            <p:nvPr/>
          </p:nvSpPr>
          <p:spPr>
            <a:xfrm>
              <a:off x="8063280" y="1980000"/>
              <a:ext cx="1610640" cy="536040"/>
            </a:xfrm>
            <a:prstGeom prst="rect">
              <a:avLst/>
            </a:prstGeom>
            <a:solidFill>
              <a:srgbClr val="ffffff"/>
            </a:solidFill>
            <a:ln w="6480">
              <a:solidFill>
                <a:srgbClr val="000000"/>
              </a:solidFill>
              <a:miter/>
            </a:ln>
          </p:spPr>
          <p:txBody>
            <a:bodyPr anchor="ctr">
              <a:noAutofit/>
            </a:bodyPr>
            <a:p>
              <a:pPr algn="ctr"/>
              <a:r>
                <a:rPr b="0" lang="zxx" sz="1400" spc="-1" strike="noStrike">
                  <a:latin typeface="Calibri"/>
                </a:rPr>
                <a:t>SnakeCore</a:t>
              </a:r>
              <a:endParaRPr b="0" lang="zxx" sz="1400" spc="-1" strike="noStrike">
                <a:latin typeface="Arial"/>
              </a:endParaRPr>
            </a:p>
          </p:txBody>
        </p:sp>
        <p:sp>
          <p:nvSpPr>
            <p:cNvPr id="134" name="Textfeld 3_2"/>
            <p:cNvSpPr txBox="1"/>
            <p:nvPr/>
          </p:nvSpPr>
          <p:spPr>
            <a:xfrm>
              <a:off x="9909000" y="3063960"/>
              <a:ext cx="1611000" cy="536040"/>
            </a:xfrm>
            <a:prstGeom prst="rect">
              <a:avLst/>
            </a:prstGeom>
            <a:solidFill>
              <a:srgbClr val="ffffff"/>
            </a:solidFill>
            <a:ln w="6480">
              <a:solidFill>
                <a:srgbClr val="000000"/>
              </a:solidFill>
              <a:miter/>
            </a:ln>
          </p:spPr>
          <p:txBody>
            <a:bodyPr anchor="ctr">
              <a:noAutofit/>
            </a:bodyPr>
            <a:p>
              <a:pPr algn="ctr"/>
              <a:r>
                <a:rPr b="0" lang="zxx" sz="1400" spc="-1" strike="noStrike">
                  <a:latin typeface="Calibri"/>
                </a:rPr>
                <a:t>SnakeFX</a:t>
              </a:r>
              <a:endParaRPr b="0" lang="zxx" sz="1400" spc="-1" strike="noStrike">
                <a:latin typeface="Arial"/>
              </a:endParaRPr>
            </a:p>
            <a:p>
              <a:pPr algn="ctr"/>
              <a:r>
                <a:rPr b="0" lang="zxx" sz="1400" spc="-1" strike="noStrike">
                  <a:latin typeface="Calibri"/>
                </a:rPr>
                <a:t>Front-End</a:t>
              </a:r>
              <a:endParaRPr b="0" lang="zxx" sz="1400" spc="-1" strike="noStrike">
                <a:latin typeface="Arial"/>
              </a:endParaRPr>
            </a:p>
          </p:txBody>
        </p:sp>
        <p:sp>
          <p:nvSpPr>
            <p:cNvPr id="135" name="Textfeld 4_1"/>
            <p:cNvSpPr txBox="1"/>
            <p:nvPr/>
          </p:nvSpPr>
          <p:spPr>
            <a:xfrm>
              <a:off x="9903960" y="3955680"/>
              <a:ext cx="1616040" cy="544320"/>
            </a:xfrm>
            <a:prstGeom prst="rect">
              <a:avLst/>
            </a:prstGeom>
            <a:solidFill>
              <a:srgbClr val="ffffff"/>
            </a:solidFill>
            <a:ln w="6480">
              <a:solidFill>
                <a:srgbClr val="000000"/>
              </a:solidFill>
              <a:miter/>
            </a:ln>
          </p:spPr>
          <p:txBody>
            <a:bodyPr anchor="ctr">
              <a:noAutofit/>
            </a:bodyPr>
            <a:p>
              <a:pPr algn="ctr"/>
              <a:r>
                <a:rPr b="0" lang="zxx" sz="1400" spc="-1" strike="noStrike">
                  <a:latin typeface="Calibri"/>
                </a:rPr>
                <a:t>SnakeServer</a:t>
              </a:r>
              <a:endParaRPr b="0" lang="zxx" sz="1400" spc="-1" strike="noStrike">
                <a:latin typeface="Arial"/>
              </a:endParaRPr>
            </a:p>
            <a:p>
              <a:pPr algn="ctr"/>
              <a:r>
                <a:rPr b="0" lang="zxx" sz="1400" spc="-1" strike="noStrike">
                  <a:latin typeface="Calibri"/>
                </a:rPr>
                <a:t>Back-End</a:t>
              </a:r>
              <a:endParaRPr b="0" lang="zxx" sz="1400" spc="-1" strike="noStrike">
                <a:latin typeface="Arial"/>
              </a:endParaRPr>
            </a:p>
          </p:txBody>
        </p:sp>
        <p:sp>
          <p:nvSpPr>
            <p:cNvPr id="136" name="Textfeld 3_3"/>
            <p:cNvSpPr txBox="1"/>
            <p:nvPr/>
          </p:nvSpPr>
          <p:spPr>
            <a:xfrm>
              <a:off x="9898920" y="4860000"/>
              <a:ext cx="1616040" cy="544320"/>
            </a:xfrm>
            <a:prstGeom prst="rect">
              <a:avLst/>
            </a:prstGeom>
            <a:solidFill>
              <a:srgbClr val="ffffff"/>
            </a:solidFill>
            <a:ln w="6480">
              <a:solidFill>
                <a:srgbClr val="000000"/>
              </a:solidFill>
              <a:miter/>
            </a:ln>
          </p:spPr>
          <p:txBody>
            <a:bodyPr anchor="ctr">
              <a:noAutofit/>
            </a:bodyPr>
            <a:p>
              <a:pPr algn="ctr"/>
              <a:r>
                <a:rPr b="0" lang="zxx" sz="1400" spc="-1" strike="noStrike">
                  <a:latin typeface="Calibri"/>
                  <a:ea typeface="Calibri"/>
                </a:rPr>
                <a:t>SnakeTest</a:t>
              </a:r>
              <a:endParaRPr b="0" lang="zxx" sz="1400" spc="-1" strike="noStrike">
                <a:latin typeface="Arial"/>
              </a:endParaRPr>
            </a:p>
          </p:txBody>
        </p:sp>
        <p:cxnSp>
          <p:nvCxnSpPr>
            <p:cNvPr id="137" name=""/>
            <p:cNvCxnSpPr/>
            <p:nvPr/>
          </p:nvCxnSpPr>
          <p:spPr>
            <a:xfrm>
              <a:off x="0" y="0"/>
              <a:ext cx="360" cy="360"/>
            </a:xfrm>
            <a:prstGeom prst="line">
              <a:avLst/>
            </a:prstGeom>
            <a:ln w="0">
              <a:solidFill>
                <a:srgbClr val="3465a4"/>
              </a:solidFill>
              <a:headEnd len="med" type="triangle" w="med"/>
              <a:tailEnd len="med" type="triangle" w="med"/>
            </a:ln>
          </p:spPr>
        </p:cxnSp>
        <p:cxnSp>
          <p:nvCxnSpPr>
            <p:cNvPr id="138" name=""/>
            <p:cNvCxnSpPr/>
            <p:nvPr/>
          </p:nvCxnSpPr>
          <p:spPr>
            <a:xfrm>
              <a:off x="0" y="0"/>
              <a:ext cx="360" cy="360"/>
            </a:xfrm>
            <a:prstGeom prst="line">
              <a:avLst/>
            </a:prstGeom>
            <a:ln w="0">
              <a:solidFill>
                <a:srgbClr val="3465a4"/>
              </a:solidFill>
              <a:headEnd len="med" type="triangle" w="med"/>
              <a:tailEnd len="med" type="triangle" w="med"/>
            </a:ln>
          </p:spPr>
        </p:cxnSp>
        <p:cxnSp>
          <p:nvCxnSpPr>
            <p:cNvPr id="139" name=""/>
            <p:cNvCxnSpPr/>
            <p:nvPr/>
          </p:nvCxnSpPr>
          <p:spPr>
            <a:xfrm>
              <a:off x="0" y="0"/>
              <a:ext cx="360" cy="360"/>
            </a:xfrm>
            <a:prstGeom prst="line">
              <a:avLst/>
            </a:prstGeom>
            <a:ln w="0">
              <a:solidFill>
                <a:srgbClr val="3465a4"/>
              </a:solidFill>
              <a:headEnd len="med" type="triangle" w="med"/>
              <a:tailEnd len="med" type="triangle" w="med"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el 1_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Projekt-Setup</a:t>
            </a:r>
            <a:endParaRPr b="0" lang="zxx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Inhaltsplatzhalter 3_2"/>
          <p:cNvSpPr txBox="1"/>
          <p:nvPr/>
        </p:nvSpPr>
        <p:spPr>
          <a:xfrm>
            <a:off x="838080" y="1825560"/>
            <a:ext cx="780192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Projekt nutzt Build-Management-System </a:t>
            </a:r>
            <a:endParaRPr b="0" lang="zxx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Apache Maven</a:t>
            </a:r>
            <a:endParaRPr b="0" lang="zxx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zxx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zx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Foliennummernplatzhalter 2_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657E137-79A5-4612-ADA6-95D99A5446EB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4</a:t>
            </a:fld>
            <a:endParaRPr b="0" lang="zxx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el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Core / Common  - SnakeCore</a:t>
            </a:r>
            <a:endParaRPr b="0" lang="zxx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Inhaltsplatzhalter 3"/>
          <p:cNvSpPr txBox="1"/>
          <p:nvPr/>
        </p:nvSpPr>
        <p:spPr>
          <a:xfrm>
            <a:off x="838080" y="1825560"/>
            <a:ext cx="780192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latin typeface="Calibri"/>
              </a:rPr>
              <a:t>ApplicationConstants / ProjectEndpoints</a:t>
            </a:r>
            <a:endParaRPr b="0" lang="de-DE" sz="26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String-Konstanten 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latin typeface="Calibri"/>
              </a:rPr>
              <a:t>model</a:t>
            </a:r>
            <a:endParaRPr b="0" lang="de-DE" sz="26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Entitäten der Projektlandschaft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latin typeface="Calibri"/>
              </a:rPr>
              <a:t>game</a:t>
            </a:r>
            <a:endParaRPr b="0" lang="de-DE" sz="26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Entitäten bzgl. der Spiel-Laufzeit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latin typeface="Calibri"/>
              </a:rPr>
              <a:t>math</a:t>
            </a:r>
            <a:endParaRPr b="0" lang="de-DE" sz="26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Implementierung von gängigen (2d) Vektor-Operationen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Foliennummernplatzhalter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5217DAC-0690-436C-826E-8007CF02F717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4</a:t>
            </a:fld>
            <a:endParaRPr b="0" lang="zxx" sz="1200" spc="-1" strike="noStrike">
              <a:latin typeface="Times New Roman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rcRect l="21683" t="10122" r="0" b="46648"/>
          <a:stretch/>
        </p:blipFill>
        <p:spPr>
          <a:xfrm>
            <a:off x="8806680" y="1825560"/>
            <a:ext cx="2893320" cy="430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el 1_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Core / Common  - SnakeCore</a:t>
            </a:r>
            <a:endParaRPr b="0" lang="zxx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Inhaltsplatzhalter 3_1"/>
          <p:cNvSpPr txBox="1"/>
          <p:nvPr/>
        </p:nvSpPr>
        <p:spPr>
          <a:xfrm>
            <a:off x="838080" y="1825560"/>
            <a:ext cx="81619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latin typeface="Calibri"/>
              </a:rPr>
              <a:t>Pattern</a:t>
            </a:r>
            <a:endParaRPr b="0" lang="de-DE" sz="26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Implementierung der Design-Pattern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latin typeface="Calibri"/>
              </a:rPr>
              <a:t>Util</a:t>
            </a:r>
            <a:endParaRPr b="0" lang="de-DE" sz="26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Hilfsklassen: GameResources verwaltet Bilder &amp; Sounds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RNG (Random Number Generator): Klasse zur Erzeugung von Zufallszahlen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latin typeface="Calibri"/>
              </a:rPr>
              <a:t>ws.client</a:t>
            </a:r>
            <a:endParaRPr b="0" lang="de-DE" sz="26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Implementierung des Stomp-Clients, TestApp, ...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ws.model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Entitäten d. Nachrichtenaustauschs 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Foliennummernplatzhalter 2_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70157C3-FEB8-42AE-98FB-7CFDA30B6191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6</a:t>
            </a:fld>
            <a:endParaRPr b="0" lang="zxx" sz="1200" spc="-1" strike="noStrike">
              <a:latin typeface="Times New Roman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rcRect l="21683" t="53269" r="0" b="5126"/>
          <a:stretch/>
        </p:blipFill>
        <p:spPr>
          <a:xfrm>
            <a:off x="8820000" y="1800360"/>
            <a:ext cx="2893320" cy="413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el 1_0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Backend  - SnakeServer</a:t>
            </a:r>
            <a:endParaRPr b="0" lang="zxx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Inhaltsplatzhalter 3_0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</a:rPr>
              <a:t>Spring Boot</a:t>
            </a:r>
            <a:br/>
            <a:r>
              <a:rPr b="0" lang="de-DE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</a:rPr>
              <a:t>Spring Data JPA (h2, Hibernate)</a:t>
            </a:r>
            <a:br/>
            <a:r>
              <a:rPr b="0" lang="de-DE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</a:rPr>
              <a:t>Spring Messaging (STOMP, Websockets)</a:t>
            </a:r>
            <a:br/>
            <a:r>
              <a:rPr b="0" lang="de-DE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</a:rPr>
              <a:t>Spring Web (HTTP, RESTful Webservices, …)</a:t>
            </a:r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Foliennummernplatzhalter 2_0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0986C2A-0A1F-4DCC-914F-45F1E000C499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7</a:t>
            </a:fld>
            <a:endParaRPr b="0" lang="zxx" sz="1200" spc="-1" strike="noStrike">
              <a:latin typeface="Times New Roman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8623440" y="1541880"/>
            <a:ext cx="3015360" cy="978120"/>
          </a:xfrm>
          <a:prstGeom prst="rect">
            <a:avLst/>
          </a:prstGeom>
          <a:ln w="0">
            <a:noFill/>
          </a:ln>
        </p:spPr>
      </p:pic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10800000" y="2805840"/>
            <a:ext cx="1121760" cy="614160"/>
          </a:xfrm>
          <a:prstGeom prst="rect">
            <a:avLst/>
          </a:prstGeom>
          <a:ln w="0">
            <a:noFill/>
          </a:ln>
        </p:spPr>
      </p:pic>
      <p:pic>
        <p:nvPicPr>
          <p:cNvPr id="156" name="" descr=""/>
          <p:cNvPicPr/>
          <p:nvPr/>
        </p:nvPicPr>
        <p:blipFill>
          <a:blip r:embed="rId3"/>
          <a:stretch/>
        </p:blipFill>
        <p:spPr>
          <a:xfrm>
            <a:off x="8674920" y="3798360"/>
            <a:ext cx="3025080" cy="701640"/>
          </a:xfrm>
          <a:prstGeom prst="rect">
            <a:avLst/>
          </a:prstGeom>
          <a:ln w="0">
            <a:noFill/>
          </a:ln>
        </p:spPr>
      </p:pic>
      <p:pic>
        <p:nvPicPr>
          <p:cNvPr id="157" name="" descr=""/>
          <p:cNvPicPr/>
          <p:nvPr/>
        </p:nvPicPr>
        <p:blipFill>
          <a:blip r:embed="rId4"/>
          <a:stretch/>
        </p:blipFill>
        <p:spPr>
          <a:xfrm>
            <a:off x="7587360" y="2805840"/>
            <a:ext cx="3032640" cy="65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el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Kommunikation</a:t>
            </a:r>
            <a:endParaRPr b="0" lang="zxx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Inhaltsplatzhalter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HTTP &lt;-&gt; RESTful Webservices</a:t>
            </a:r>
            <a:endParaRPr b="0" lang="zxx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STOMP &lt;-&gt; WebSockets</a:t>
            </a:r>
            <a:endParaRPr b="0" lang="zxx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Spring Data Messaging</a:t>
            </a:r>
            <a:endParaRPr b="0" lang="zx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Foliennummernplatzhalter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8ECE22C-7D64-406C-B284-71A71B517490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zxx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el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Frontend  - SnakeFX</a:t>
            </a:r>
            <a:endParaRPr b="0" lang="zxx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Inhaltsplatzhalter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In JavaFX implementiert</a:t>
            </a:r>
            <a:endParaRPr b="0" lang="zxx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Vererbungshierarchien zwischen Controller</a:t>
            </a:r>
            <a:endParaRPr b="0" lang="zxx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Nutzt Dependency Injection (DI) für Views in Controllern</a:t>
            </a:r>
            <a:endParaRPr b="0" lang="zxx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Besitzt Zugriff auf STOMP-Client Impl.</a:t>
            </a:r>
            <a:endParaRPr b="0" lang="zxx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Dadurch Subscribe auf Endpoints möglich, sowie Listener um auch Nachrichten zu reagieren</a:t>
            </a:r>
            <a:endParaRPr b="0" lang="zxx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Message-Transport um Daten an das Backend zu senden</a:t>
            </a:r>
            <a:endParaRPr b="0" lang="zxx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Besitzt Zugriff auf HTTP-Client Impl.</a:t>
            </a:r>
            <a:endParaRPr b="0" lang="zxx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Dadurch können Daten an das Backend übertragen werden,</a:t>
            </a:r>
            <a:br/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wie z.B. bei Login, Register Operationen oder Polling für HTTP</a:t>
            </a:r>
            <a:endParaRPr b="0" lang="zxx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Foliennummernplatzhalter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6CFB0C8-1DED-4B42-89D1-ED56CD4B1E59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zxx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Application>LibreOffice/7.1.0.3$Windows_X86_64 LibreOffice_project/f6099ecf3d29644b5008cc8f48f42f4a40986e4c</Application>
  <AppVersion>15.0000</AppVersion>
  <Words>294</Words>
  <Paragraphs>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2020-10-27T09:16:05Z</dcterms:created>
  <dc:creator>Codeularity_Laptop_B</dc:creator>
  <dc:description/>
  <dc:language>de-DE</dc:language>
  <cp:lastModifiedBy/>
  <dcterms:modified xsi:type="dcterms:W3CDTF">2021-02-17T15:35:13Z</dcterms:modified>
  <cp:revision>67</cp:revision>
  <dc:subject/>
  <dc:title>Benjamin Wulfert - Referat - Informationsmanagement - ESA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7</vt:i4>
  </property>
</Properties>
</file>