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3" r:id="rId13"/>
    <p:sldId id="268" r:id="rId14"/>
    <p:sldId id="269" r:id="rId15"/>
    <p:sldId id="270" r:id="rId16"/>
    <p:sldId id="266" r:id="rId17"/>
    <p:sldId id="267" r:id="rId18"/>
    <p:sldId id="271" r:id="rId19"/>
    <p:sldId id="272" r:id="rId20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1" autoAdjust="0"/>
    <p:restoredTop sz="94660"/>
  </p:normalViewPr>
  <p:slideViewPr>
    <p:cSldViewPr snapToGrid="0">
      <p:cViewPr>
        <p:scale>
          <a:sx n="75" d="100"/>
          <a:sy n="75" d="100"/>
        </p:scale>
        <p:origin x="141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1CC6C3-2199-48E5-B81B-DE156D105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E88AC3-8DD2-4493-BABD-445B17255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B49D6-155F-474A-8CA7-DDDEFC0D4A64}" type="datetime1">
              <a:rPr lang="de-DE" smtClean="0"/>
              <a:t>18.02.2021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0EC2ED-BBF4-4FA7-944B-944B05BA3D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2ACE5-E90F-49CA-AEA0-7328D0793C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D9EFF-E8CA-4B48-BCE3-8E93DBCBE4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392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C6710-CBD3-4EAE-9584-9F9790AF3385}" type="datetime1">
              <a:rPr lang="de-DE" smtClean="0"/>
              <a:t>18.02.2021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A64B0-F296-4F74-8813-8E1AEE8493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18632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Gezeichnet auf einem </a:t>
            </a:r>
            <a:r>
              <a:rPr lang="de-DE" dirty="0" err="1"/>
              <a:t>canvas</a:t>
            </a:r>
            <a:r>
              <a:rPr lang="de-DE" dirty="0"/>
              <a:t>: </a:t>
            </a:r>
            <a:r>
              <a:rPr lang="en-US" dirty="0"/>
              <a:t>Canvas is an image that can be drawn on using a set of graphics commands provided by a </a:t>
            </a:r>
            <a:r>
              <a:rPr lang="en-US" dirty="0" err="1"/>
              <a:t>GraphicsContext</a:t>
            </a:r>
            <a:r>
              <a:rPr lang="en-US" dirty="0"/>
              <a:t>.</a:t>
            </a:r>
          </a:p>
          <a:p>
            <a:r>
              <a:rPr lang="en-US" dirty="0"/>
              <a:t>A Canvas node is constructed with a width and height that specifies the size of the image into which the canvas drawing commands are rendered.</a:t>
            </a:r>
          </a:p>
          <a:p>
            <a:endParaRPr lang="en-US" dirty="0"/>
          </a:p>
          <a:p>
            <a:r>
              <a:rPr lang="en-US" dirty="0"/>
              <a:t>Columns und rows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koordinatensystem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3EB33-234A-4C68-AABD-E715EFADB5F8}" type="slidenum">
              <a:rPr lang="de-DE" smtClean="0"/>
              <a:t>11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C0C0A-2CA2-445E-B048-401F352152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D712434-7C3E-4BA2-AADD-DEBC64A3D8D7}" type="datetime1">
              <a:rPr lang="de-DE" smtClean="0"/>
              <a:t>18.02.2021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12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IsPredator</a:t>
            </a:r>
            <a:r>
              <a:rPr lang="de-DE" dirty="0"/>
              <a:t> </a:t>
            </a:r>
            <a:r>
              <a:rPr lang="de-DE" dirty="0" err="1"/>
              <a:t>bruachen</a:t>
            </a:r>
            <a:r>
              <a:rPr lang="de-DE" dirty="0"/>
              <a:t> wir für die power </a:t>
            </a:r>
            <a:r>
              <a:rPr lang="de-DE" dirty="0" err="1"/>
              <a:t>ups</a:t>
            </a:r>
            <a:r>
              <a:rPr lang="de-DE" dirty="0"/>
              <a:t> später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3EB33-234A-4C68-AABD-E715EFADB5F8}" type="slidenum">
              <a:rPr lang="de-DE" smtClean="0"/>
              <a:t>12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AEC73-5DDE-4E24-8398-C3A64C89D9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C45E58B-9964-4D88-A76B-B49ADD9364A4}" type="datetime1">
              <a:rPr lang="de-DE" smtClean="0"/>
              <a:t>18.02.2021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86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5A03B-EFD4-4B9F-B31A-BD625348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3F87C-E92C-4FE3-94B7-BE12F4E2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0A09C6-6C8F-4443-B0DB-EA9B8494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75AB41-C889-4002-9FCD-D2A39B1E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4A95EB-4392-4FA7-87D1-1575854B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899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de-DE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3E8BF3D-B1EC-4162-8FCC-44561CA5A44E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de-DE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19F4278-348B-4300-808E-50D9B28C29D7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532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87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38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9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2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2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2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20" b="0" strike="noStrike" spc="-1">
                <a:latin typeface="Arial"/>
              </a:rPr>
              <a:t>Siebte Gliederungsebene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1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endParaRPr lang="de-DE" sz="1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7A7436C7-19D6-489A-AD04-63EB8688EE13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el 1"/>
          <p:cNvSpPr txBox="1"/>
          <p:nvPr/>
        </p:nvSpPr>
        <p:spPr>
          <a:xfrm>
            <a:off x="1523880" y="465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Patterns &amp; Frameworks</a:t>
            </a:r>
            <a:endParaRPr lang="zxx" sz="6000" b="0" strike="noStrike" spc="-1">
              <a:latin typeface="Arial"/>
            </a:endParaRPr>
          </a:p>
        </p:txBody>
      </p:sp>
      <p:sp>
        <p:nvSpPr>
          <p:cNvPr id="124" name="Untertitel 2"/>
          <p:cNvSpPr txBox="1"/>
          <p:nvPr/>
        </p:nvSpPr>
        <p:spPr>
          <a:xfrm>
            <a:off x="1523880" y="2945160"/>
            <a:ext cx="9143640" cy="3100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SnakeCore, SnakeFX, SnakeServer, SnakeTest</a:t>
            </a:r>
            <a:endParaRPr lang="zxx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zxx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Ostfalia Fachhochschule für angewandte Wissenschaften</a:t>
            </a:r>
            <a:endParaRPr lang="zxx" sz="1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Benjamin Wulfert (b.wulfert@ostfalia.de) | Mat.-Nr.: 70454350</a:t>
            </a:r>
            <a:endParaRPr lang="zxx" sz="1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Leonard Reidel (@ostfalia.de) | Mat.-Nr.: 70468602</a:t>
            </a:r>
            <a:endParaRPr lang="zxx" sz="1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zxx" sz="1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Vorgelegt bei: Dipl.-Inform. Bettina Meiners</a:t>
            </a:r>
            <a:endParaRPr lang="zxx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Semester: Wintersemester 2020 </a:t>
            </a:r>
            <a:endParaRPr lang="zxx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zxx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19.02.2020</a:t>
            </a:r>
            <a:endParaRPr lang="zxx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Snake Implementierung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Feldbeschaffenheit</a:t>
            </a:r>
          </a:p>
          <a:p>
            <a:r>
              <a:rPr lang="de-DE" dirty="0"/>
              <a:t>Schlangenbeschaffenheit</a:t>
            </a:r>
          </a:p>
          <a:p>
            <a:r>
              <a:rPr lang="de-DE" dirty="0"/>
              <a:t>Power </a:t>
            </a:r>
            <a:r>
              <a:rPr lang="de-DE" dirty="0" err="1"/>
              <a:t>Ups</a:t>
            </a:r>
            <a:endParaRPr lang="de-DE" dirty="0"/>
          </a:p>
          <a:p>
            <a:r>
              <a:rPr lang="de-DE" dirty="0"/>
              <a:t>Aktionen (ohne Power </a:t>
            </a:r>
            <a:r>
              <a:rPr lang="de-DE" dirty="0" err="1"/>
              <a:t>Ups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Schlange trifft Wand</a:t>
            </a:r>
          </a:p>
          <a:p>
            <a:pPr lvl="1"/>
            <a:r>
              <a:rPr lang="de-DE" dirty="0"/>
              <a:t>Schlange trifft andere Schlange</a:t>
            </a:r>
          </a:p>
          <a:p>
            <a:pPr lvl="1"/>
            <a:r>
              <a:rPr lang="de-DE" dirty="0"/>
              <a:t>Schlange trifft sich selbst</a:t>
            </a:r>
          </a:p>
        </p:txBody>
      </p:sp>
      <p:sp>
        <p:nvSpPr>
          <p:cNvPr id="8" name="Foliennummernplatzhalter 2">
            <a:extLst>
              <a:ext uri="{FF2B5EF4-FFF2-40B4-BE49-F238E27FC236}">
                <a16:creationId xmlns:a16="http://schemas.microsoft.com/office/drawing/2014/main" id="{814F6BB6-57D0-409F-A6BB-B2209D2DC24D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6CFB0C8-1DED-4B42-89D1-ED56CD4B1E59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zxx" sz="1200" b="0" strike="noStrike" spc="-1">
              <a:latin typeface="Times New Roman"/>
            </a:endParaRPr>
          </a:p>
        </p:txBody>
      </p:sp>
      <p:sp>
        <p:nvSpPr>
          <p:cNvPr id="9" name="Foliennummernplatzhalter 2">
            <a:extLst>
              <a:ext uri="{FF2B5EF4-FFF2-40B4-BE49-F238E27FC236}">
                <a16:creationId xmlns:a16="http://schemas.microsoft.com/office/drawing/2014/main" id="{2FBD4D1B-A205-4467-AEC0-DD868AA572DB}"/>
              </a:ext>
            </a:extLst>
          </p:cNvPr>
          <p:cNvSpPr txBox="1"/>
          <p:nvPr/>
        </p:nvSpPr>
        <p:spPr>
          <a:xfrm>
            <a:off x="4408595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Patterns &amp; Frameworks (WS 20/21)</a:t>
            </a:r>
            <a:endParaRPr lang="zxx" sz="1200" b="0" strike="noStrike" spc="-1" dirty="0">
              <a:latin typeface="Times New Roman"/>
            </a:endParaRP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905D0F26-5827-4DE9-B19B-355982DDB694}"/>
              </a:ext>
            </a:extLst>
          </p:cNvPr>
          <p:cNvSpPr txBox="1"/>
          <p:nvPr/>
        </p:nvSpPr>
        <p:spPr>
          <a:xfrm>
            <a:off x="-489981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Projekt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Calibri"/>
              </a:rPr>
              <a:t>SnakeFX</a:t>
            </a:r>
            <a:endParaRPr lang="zxx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842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Feldbeschaffenheit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Ein Koordinaten System, gezeichnet auf einer Canvas mit der Größe übergeben von der Spielerstellungsmaske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AB2CB7-F1F5-446C-A18C-71B61CB7B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39" y="2700969"/>
            <a:ext cx="8542952" cy="1792966"/>
          </a:xfrm>
          <a:prstGeom prst="rect">
            <a:avLst/>
          </a:prstGeom>
        </p:spPr>
      </p:pic>
      <p:sp>
        <p:nvSpPr>
          <p:cNvPr id="9" name="Foliennummernplatzhalter 2">
            <a:extLst>
              <a:ext uri="{FF2B5EF4-FFF2-40B4-BE49-F238E27FC236}">
                <a16:creationId xmlns:a16="http://schemas.microsoft.com/office/drawing/2014/main" id="{30C0A38D-E593-4D07-BE19-5213F89A4F89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6CFB0C8-1DED-4B42-89D1-ED56CD4B1E59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zxx" sz="1200" b="0" strike="noStrike" spc="-1">
              <a:latin typeface="Times New Roman"/>
            </a:endParaRP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BD92E55C-B3F3-4FFA-A10E-0C0B12A82826}"/>
              </a:ext>
            </a:extLst>
          </p:cNvPr>
          <p:cNvSpPr txBox="1"/>
          <p:nvPr/>
        </p:nvSpPr>
        <p:spPr>
          <a:xfrm>
            <a:off x="4408595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Patterns &amp; Frameworks (WS 20/21)</a:t>
            </a:r>
            <a:endParaRPr lang="zxx" sz="1200" b="0" strike="noStrike" spc="-1" dirty="0">
              <a:latin typeface="Times New Roman"/>
            </a:endParaRPr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845C9BA1-1877-40BE-8576-AB4EDA11857C}"/>
              </a:ext>
            </a:extLst>
          </p:cNvPr>
          <p:cNvSpPr txBox="1"/>
          <p:nvPr/>
        </p:nvSpPr>
        <p:spPr>
          <a:xfrm>
            <a:off x="-489981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Projekt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Calibri"/>
              </a:rPr>
              <a:t>SnakeFX</a:t>
            </a:r>
            <a:endParaRPr lang="zxx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226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Schlangenbeschaffenheit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80" y="1825560"/>
            <a:ext cx="10515240" cy="435096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Schlange: Liste mit dem Kopf als erstes Listenelement </a:t>
            </a:r>
            <a:r>
              <a:rPr lang="de-DE" i="1" dirty="0" err="1"/>
              <a:t>snake.head</a:t>
            </a:r>
            <a:r>
              <a:rPr lang="de-DE" i="1" dirty="0"/>
              <a:t> = </a:t>
            </a:r>
            <a:r>
              <a:rPr lang="de-DE" i="1" dirty="0" err="1"/>
              <a:t>snake.body</a:t>
            </a:r>
            <a:r>
              <a:rPr lang="de-DE" i="1" dirty="0"/>
              <a:t>(0)</a:t>
            </a:r>
            <a:endParaRPr lang="de-DE" sz="1800" i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Initialisierung: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3B530BC-00A6-4950-9624-F15F271ED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39" y="3788267"/>
            <a:ext cx="3730171" cy="2309897"/>
          </a:xfrm>
          <a:prstGeom prst="rect">
            <a:avLst/>
          </a:prstGeom>
        </p:spPr>
      </p:pic>
      <p:sp>
        <p:nvSpPr>
          <p:cNvPr id="9" name="Foliennummernplatzhalter 2">
            <a:extLst>
              <a:ext uri="{FF2B5EF4-FFF2-40B4-BE49-F238E27FC236}">
                <a16:creationId xmlns:a16="http://schemas.microsoft.com/office/drawing/2014/main" id="{1D7D5C12-B168-45EE-A987-88EA4759241D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6CFB0C8-1DED-4B42-89D1-ED56CD4B1E59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zxx" sz="1200" b="0" strike="noStrike" spc="-1">
              <a:latin typeface="Times New Roman"/>
            </a:endParaRP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61B70D6B-CF50-4CDA-B652-4D7E340D23C4}"/>
              </a:ext>
            </a:extLst>
          </p:cNvPr>
          <p:cNvSpPr txBox="1"/>
          <p:nvPr/>
        </p:nvSpPr>
        <p:spPr>
          <a:xfrm>
            <a:off x="4408595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Patterns &amp; Frameworks (WS 20/21)</a:t>
            </a:r>
            <a:endParaRPr lang="zxx" sz="1200" b="0" strike="noStrike" spc="-1" dirty="0">
              <a:latin typeface="Times New Roman"/>
            </a:endParaRPr>
          </a:p>
        </p:txBody>
      </p:sp>
      <p:sp>
        <p:nvSpPr>
          <p:cNvPr id="12" name="Foliennummernplatzhalter 2">
            <a:extLst>
              <a:ext uri="{FF2B5EF4-FFF2-40B4-BE49-F238E27FC236}">
                <a16:creationId xmlns:a16="http://schemas.microsoft.com/office/drawing/2014/main" id="{2CE88155-A922-40FA-B1B2-6DC7FE996E90}"/>
              </a:ext>
            </a:extLst>
          </p:cNvPr>
          <p:cNvSpPr txBox="1"/>
          <p:nvPr/>
        </p:nvSpPr>
        <p:spPr>
          <a:xfrm>
            <a:off x="-489981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Projekt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Calibri"/>
              </a:rPr>
              <a:t>SnakeFX</a:t>
            </a:r>
            <a:endParaRPr lang="zxx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977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Schlangenbeschaffenheit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Schlangenbewegung</a:t>
            </a:r>
          </a:p>
          <a:p>
            <a:r>
              <a:rPr lang="de-DE" dirty="0"/>
              <a:t>Spieler Eingabe wird in Richtungsvektor gewandelt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Richtungsvektor und Koordinaten von </a:t>
            </a:r>
            <a:r>
              <a:rPr lang="de-DE" dirty="0" err="1"/>
              <a:t>snake.head</a:t>
            </a:r>
            <a:r>
              <a:rPr lang="de-DE" dirty="0"/>
              <a:t> ergeben Position des neuen Schlangenkopfes</a:t>
            </a:r>
          </a:p>
          <a:p>
            <a:r>
              <a:rPr lang="de-DE" dirty="0"/>
              <a:t>Jedes Listenelement nimmt den Wert des vorangehenden Listenelements an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8331ED5-F1EE-4355-AC0A-254BE757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39" y="2797895"/>
            <a:ext cx="4906060" cy="1352739"/>
          </a:xfrm>
          <a:prstGeom prst="rect">
            <a:avLst/>
          </a:prstGeom>
        </p:spPr>
      </p:pic>
      <p:sp>
        <p:nvSpPr>
          <p:cNvPr id="9" name="Foliennummernplatzhalter 2">
            <a:extLst>
              <a:ext uri="{FF2B5EF4-FFF2-40B4-BE49-F238E27FC236}">
                <a16:creationId xmlns:a16="http://schemas.microsoft.com/office/drawing/2014/main" id="{C55A0331-0B76-432E-8AEE-2FB2726278C7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6CFB0C8-1DED-4B42-89D1-ED56CD4B1E59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zxx" sz="1200" b="0" strike="noStrike" spc="-1">
              <a:latin typeface="Times New Roman"/>
            </a:endParaRPr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A60DA9AC-2D39-452E-85D6-A2126AFF2C6B}"/>
              </a:ext>
            </a:extLst>
          </p:cNvPr>
          <p:cNvSpPr txBox="1"/>
          <p:nvPr/>
        </p:nvSpPr>
        <p:spPr>
          <a:xfrm>
            <a:off x="4408595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Patterns &amp; Frameworks (WS 20/21)</a:t>
            </a:r>
            <a:endParaRPr lang="zxx" sz="1200" b="0" strike="noStrike" spc="-1" dirty="0">
              <a:latin typeface="Times New Roman"/>
            </a:endParaRPr>
          </a:p>
        </p:txBody>
      </p:sp>
      <p:sp>
        <p:nvSpPr>
          <p:cNvPr id="12" name="Foliennummernplatzhalter 2">
            <a:extLst>
              <a:ext uri="{FF2B5EF4-FFF2-40B4-BE49-F238E27FC236}">
                <a16:creationId xmlns:a16="http://schemas.microsoft.com/office/drawing/2014/main" id="{F4E753F2-018D-4BCC-A2A5-F998B99A04BF}"/>
              </a:ext>
            </a:extLst>
          </p:cNvPr>
          <p:cNvSpPr txBox="1"/>
          <p:nvPr/>
        </p:nvSpPr>
        <p:spPr>
          <a:xfrm>
            <a:off x="-489981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Projekt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Calibri"/>
              </a:rPr>
              <a:t>SnakeFX</a:t>
            </a:r>
            <a:endParaRPr lang="zxx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509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 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Drei verschiedene </a:t>
            </a:r>
            <a:r>
              <a:rPr lang="de-DE" dirty="0" err="1"/>
              <a:t>PowerUp</a:t>
            </a:r>
            <a:r>
              <a:rPr lang="de-DE" dirty="0"/>
              <a:t> typen durch Factory Patterns als MAP_ENTITIES umgesetzt Umgesetzt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Koordinatenabgleich der Schlangenköpfe und der </a:t>
            </a:r>
            <a:r>
              <a:rPr lang="de-DE" dirty="0" err="1"/>
              <a:t>Foodpositionen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B1F6FC-C532-44DD-A3FC-39B989E10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2771683"/>
            <a:ext cx="5868219" cy="65731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E72F62E-3579-4E2D-BA66-1255BBE08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39" y="4575739"/>
            <a:ext cx="3898791" cy="1595963"/>
          </a:xfrm>
          <a:prstGeom prst="rect">
            <a:avLst/>
          </a:prstGeom>
        </p:spPr>
      </p:pic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AF2B2FC3-679F-4456-88E8-20187D02B7BE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6CFB0C8-1DED-4B42-89D1-ED56CD4B1E59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zxx" sz="1200" b="0" strike="noStrike" spc="-1">
              <a:latin typeface="Times New Roman"/>
            </a:endParaRPr>
          </a:p>
        </p:txBody>
      </p:sp>
      <p:sp>
        <p:nvSpPr>
          <p:cNvPr id="12" name="Foliennummernplatzhalter 2">
            <a:extLst>
              <a:ext uri="{FF2B5EF4-FFF2-40B4-BE49-F238E27FC236}">
                <a16:creationId xmlns:a16="http://schemas.microsoft.com/office/drawing/2014/main" id="{237AD195-CBE8-4285-BCBC-6F68C532FEEF}"/>
              </a:ext>
            </a:extLst>
          </p:cNvPr>
          <p:cNvSpPr txBox="1"/>
          <p:nvPr/>
        </p:nvSpPr>
        <p:spPr>
          <a:xfrm>
            <a:off x="4408595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Patterns &amp; Frameworks (WS 20/21)</a:t>
            </a:r>
            <a:endParaRPr lang="zxx" sz="1200" b="0" strike="noStrike" spc="-1" dirty="0">
              <a:latin typeface="Times New Roman"/>
            </a:endParaRPr>
          </a:p>
        </p:txBody>
      </p:sp>
      <p:sp>
        <p:nvSpPr>
          <p:cNvPr id="13" name="Foliennummernplatzhalter 2">
            <a:extLst>
              <a:ext uri="{FF2B5EF4-FFF2-40B4-BE49-F238E27FC236}">
                <a16:creationId xmlns:a16="http://schemas.microsoft.com/office/drawing/2014/main" id="{F3EF7576-CAAD-4A3D-A50D-814540073753}"/>
              </a:ext>
            </a:extLst>
          </p:cNvPr>
          <p:cNvSpPr txBox="1"/>
          <p:nvPr/>
        </p:nvSpPr>
        <p:spPr>
          <a:xfrm>
            <a:off x="-489981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Projekt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Calibri"/>
              </a:rPr>
              <a:t>SnakeFX</a:t>
            </a:r>
            <a:endParaRPr lang="zxx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16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Aktionen (ohne Power </a:t>
            </a:r>
            <a:r>
              <a:rPr lang="de-DE" dirty="0" err="1"/>
              <a:t>Ups</a:t>
            </a:r>
            <a:r>
              <a:rPr lang="de-DE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Schlange trifft andere Schlange</a:t>
            </a:r>
          </a:p>
          <a:p>
            <a:r>
              <a:rPr lang="de-DE" dirty="0"/>
              <a:t>Abfrage ob die Schlange durch ein vorheriges </a:t>
            </a:r>
            <a:r>
              <a:rPr lang="de-DE" dirty="0" err="1"/>
              <a:t>PowerUp</a:t>
            </a:r>
            <a:r>
              <a:rPr lang="de-DE" dirty="0"/>
              <a:t> Predator ist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GameOver</a:t>
            </a:r>
            <a:r>
              <a:rPr lang="de-DE" dirty="0"/>
              <a:t> falls nicht</a:t>
            </a:r>
          </a:p>
          <a:p>
            <a:r>
              <a:rPr lang="de-DE" dirty="0"/>
              <a:t>Falls schon, anhängen der anderen an Eigene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3043C0A-1A56-4563-9C20-7D66EE6077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3654472"/>
            <a:ext cx="3873620" cy="2522047"/>
          </a:xfrm>
          <a:prstGeom prst="rect">
            <a:avLst/>
          </a:prstGeom>
        </p:spPr>
      </p:pic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EBEE6D6F-B747-4138-973E-7742F46AAD5A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6CFB0C8-1DED-4B42-89D1-ED56CD4B1E59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zxx" sz="1200" b="0" strike="noStrike" spc="-1">
              <a:latin typeface="Times New Roman"/>
            </a:endParaRPr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7FEF3BE3-CEFF-4C43-BCC8-71B4640F7D02}"/>
              </a:ext>
            </a:extLst>
          </p:cNvPr>
          <p:cNvSpPr txBox="1"/>
          <p:nvPr/>
        </p:nvSpPr>
        <p:spPr>
          <a:xfrm>
            <a:off x="4408595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Patterns &amp; Frameworks (WS 20/21)</a:t>
            </a:r>
            <a:endParaRPr lang="zxx" sz="1200" b="0" strike="noStrike" spc="-1" dirty="0">
              <a:latin typeface="Times New Roman"/>
            </a:endParaRPr>
          </a:p>
        </p:txBody>
      </p:sp>
      <p:sp>
        <p:nvSpPr>
          <p:cNvPr id="12" name="Foliennummernplatzhalter 2">
            <a:extLst>
              <a:ext uri="{FF2B5EF4-FFF2-40B4-BE49-F238E27FC236}">
                <a16:creationId xmlns:a16="http://schemas.microsoft.com/office/drawing/2014/main" id="{E149E831-82D8-46E1-BAEB-1CB372580C1D}"/>
              </a:ext>
            </a:extLst>
          </p:cNvPr>
          <p:cNvSpPr txBox="1"/>
          <p:nvPr/>
        </p:nvSpPr>
        <p:spPr>
          <a:xfrm>
            <a:off x="-489981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Projekt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Calibri"/>
              </a:rPr>
              <a:t>SnakeFX</a:t>
            </a:r>
            <a:endParaRPr lang="zxx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801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Aktionen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Schlange trifft Wand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28A064-ED42-4DB7-B6A4-E2952872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39" y="2251992"/>
            <a:ext cx="5506708" cy="3762009"/>
          </a:xfrm>
          <a:prstGeom prst="rect">
            <a:avLst/>
          </a:prstGeom>
        </p:spPr>
      </p:pic>
      <p:sp>
        <p:nvSpPr>
          <p:cNvPr id="9" name="Foliennummernplatzhalter 2">
            <a:extLst>
              <a:ext uri="{FF2B5EF4-FFF2-40B4-BE49-F238E27FC236}">
                <a16:creationId xmlns:a16="http://schemas.microsoft.com/office/drawing/2014/main" id="{ABDC9C53-0EC3-4CB9-9F51-881C95194683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6CFB0C8-1DED-4B42-89D1-ED56CD4B1E59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zxx" sz="1200" b="0" strike="noStrike" spc="-1">
              <a:latin typeface="Times New Roman"/>
            </a:endParaRP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5DE131A0-2F58-47A7-8893-28DA4262A013}"/>
              </a:ext>
            </a:extLst>
          </p:cNvPr>
          <p:cNvSpPr txBox="1"/>
          <p:nvPr/>
        </p:nvSpPr>
        <p:spPr>
          <a:xfrm>
            <a:off x="4408595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Patterns &amp; Frameworks (WS 20/21)</a:t>
            </a:r>
            <a:endParaRPr lang="zxx" sz="1200" b="0" strike="noStrike" spc="-1" dirty="0">
              <a:latin typeface="Times New Roman"/>
            </a:endParaRPr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4AB9B7C2-6A3B-4D79-B2AC-3EE2749A4357}"/>
              </a:ext>
            </a:extLst>
          </p:cNvPr>
          <p:cNvSpPr txBox="1"/>
          <p:nvPr/>
        </p:nvSpPr>
        <p:spPr>
          <a:xfrm>
            <a:off x="-489981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Projekt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Calibri"/>
              </a:rPr>
              <a:t>SnakeFX</a:t>
            </a:r>
            <a:endParaRPr lang="zxx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497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Aktionen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Schlange trifft sich selbst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77CEA1-D01E-46AF-8727-DA1FAFEF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2301084"/>
            <a:ext cx="9713770" cy="2934605"/>
          </a:xfrm>
          <a:prstGeom prst="rect">
            <a:avLst/>
          </a:prstGeom>
        </p:spPr>
      </p:pic>
      <p:sp>
        <p:nvSpPr>
          <p:cNvPr id="9" name="Foliennummernplatzhalter 2">
            <a:extLst>
              <a:ext uri="{FF2B5EF4-FFF2-40B4-BE49-F238E27FC236}">
                <a16:creationId xmlns:a16="http://schemas.microsoft.com/office/drawing/2014/main" id="{3466EB4C-3EF0-40CD-BF2F-9FFD904928F4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6CFB0C8-1DED-4B42-89D1-ED56CD4B1E59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zxx" sz="1200" b="0" strike="noStrike" spc="-1">
              <a:latin typeface="Times New Roman"/>
            </a:endParaRPr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80F1DC65-469A-4539-AFBD-FBD584681123}"/>
              </a:ext>
            </a:extLst>
          </p:cNvPr>
          <p:cNvSpPr txBox="1"/>
          <p:nvPr/>
        </p:nvSpPr>
        <p:spPr>
          <a:xfrm>
            <a:off x="4408595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Patterns &amp; Frameworks (WS 20/21)</a:t>
            </a:r>
            <a:endParaRPr lang="zxx" sz="1200" b="0" strike="noStrike" spc="-1" dirty="0">
              <a:latin typeface="Times New Roman"/>
            </a:endParaRPr>
          </a:p>
        </p:txBody>
      </p:sp>
      <p:sp>
        <p:nvSpPr>
          <p:cNvPr id="12" name="Foliennummernplatzhalter 2">
            <a:extLst>
              <a:ext uri="{FF2B5EF4-FFF2-40B4-BE49-F238E27FC236}">
                <a16:creationId xmlns:a16="http://schemas.microsoft.com/office/drawing/2014/main" id="{77E8AA58-DF25-48A7-B0E3-0C4BED58DDDD}"/>
              </a:ext>
            </a:extLst>
          </p:cNvPr>
          <p:cNvSpPr txBox="1"/>
          <p:nvPr/>
        </p:nvSpPr>
        <p:spPr>
          <a:xfrm>
            <a:off x="-489981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Projekt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Calibri"/>
              </a:rPr>
              <a:t>SnakeFX</a:t>
            </a:r>
            <a:endParaRPr lang="zxx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340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Agenda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Inhaltsplatzhalter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Projekt-Architektur</a:t>
            </a:r>
            <a:endParaRPr lang="zxx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Core/Common</a:t>
            </a:r>
            <a:endParaRPr lang="zxx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Backend</a:t>
            </a:r>
            <a:endParaRPr lang="zxx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Frontend</a:t>
            </a:r>
            <a:endParaRPr lang="zxx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Hands-On</a:t>
            </a:r>
            <a:endParaRPr lang="zxx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...</a:t>
            </a:r>
            <a:endParaRPr lang="zxx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xx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FAC5E62-6D1E-4063-84F5-237E92B1C8A4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zxx" sz="1200" b="0" strike="noStrike" spc="-1">
              <a:latin typeface="Times New Roman"/>
            </a:endParaRP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03278B3E-9333-4EAF-B27D-4BCE5D192D38}"/>
              </a:ext>
            </a:extLst>
          </p:cNvPr>
          <p:cNvSpPr txBox="1"/>
          <p:nvPr/>
        </p:nvSpPr>
        <p:spPr>
          <a:xfrm>
            <a:off x="4408595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Patterns &amp; Frameworks (WS 20/21)</a:t>
            </a:r>
            <a:endParaRPr lang="zxx" sz="1200" b="0" strike="noStrike" spc="-1" dirty="0">
              <a:latin typeface="Times New Roman"/>
            </a:endParaRP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8BED1560-08F5-4EA5-8BB6-0C6ED0C36AE5}"/>
              </a:ext>
            </a:extLst>
          </p:cNvPr>
          <p:cNvSpPr txBox="1"/>
          <p:nvPr/>
        </p:nvSpPr>
        <p:spPr>
          <a:xfrm>
            <a:off x="-489981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Projekt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Calibri"/>
              </a:rPr>
              <a:t>SnakeFX</a:t>
            </a:r>
            <a:endParaRPr lang="zxx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Projekt-Architektur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Inhaltsplatzhalter 3"/>
          <p:cNvSpPr txBox="1"/>
          <p:nvPr/>
        </p:nvSpPr>
        <p:spPr>
          <a:xfrm>
            <a:off x="838080" y="1825560"/>
            <a:ext cx="78019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00000"/>
                </a:solidFill>
                <a:latin typeface="Calibri"/>
              </a:rPr>
              <a:t>SnakeCore</a:t>
            </a: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Enthält grundlegende &amp; gemeinsame Aspekte des Projekts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zxx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00000"/>
                </a:solidFill>
                <a:latin typeface="Calibri"/>
              </a:rPr>
              <a:t>SnakeFX</a:t>
            </a: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Frontend-Modul - das User-Interface (GUI)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zxx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00000"/>
                </a:solidFill>
                <a:latin typeface="Calibri"/>
              </a:rPr>
              <a:t>SnakeServer</a:t>
            </a: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Backend-Modul - der Application-Server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zxx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>
                <a:solidFill>
                  <a:srgbClr val="000000"/>
                </a:solidFill>
                <a:latin typeface="Calibri"/>
              </a:rPr>
              <a:t>SnakeTest</a:t>
            </a: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Test-Modul  - Test-Fälle für verschiedene Szenarien</a:t>
            </a:r>
            <a:br/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(z.B. Start des Backends &amp; zweier Clients, auto. Login, auto. Play, etc.)</a:t>
            </a:r>
            <a:endParaRPr lang="zxx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042BE77-F96C-4C2D-8D28-8C49FE00D91D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zxx" sz="1200" b="0" strike="noStrike" spc="-1">
              <a:latin typeface="Times New Roman"/>
            </a:endParaRPr>
          </a:p>
        </p:txBody>
      </p:sp>
      <p:grpSp>
        <p:nvGrpSpPr>
          <p:cNvPr id="131" name="Zeichenbereich 1"/>
          <p:cNvGrpSpPr/>
          <p:nvPr/>
        </p:nvGrpSpPr>
        <p:grpSpPr>
          <a:xfrm>
            <a:off x="6120000" y="1980000"/>
            <a:ext cx="5486760" cy="3424320"/>
            <a:chOff x="6120000" y="1980000"/>
            <a:chExt cx="5486760" cy="3424320"/>
          </a:xfrm>
        </p:grpSpPr>
        <p:sp>
          <p:nvSpPr>
            <p:cNvPr id="132" name="Rechteck 131"/>
            <p:cNvSpPr/>
            <p:nvPr/>
          </p:nvSpPr>
          <p:spPr>
            <a:xfrm>
              <a:off x="6120000" y="2585880"/>
              <a:ext cx="5486760" cy="141948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Textfeld 2_1"/>
            <p:cNvSpPr txBox="1"/>
            <p:nvPr/>
          </p:nvSpPr>
          <p:spPr>
            <a:xfrm>
              <a:off x="8063280" y="1980000"/>
              <a:ext cx="1610640" cy="53604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zxx" sz="1400" b="0" strike="noStrike" spc="-1">
                  <a:latin typeface="Calibri"/>
                </a:rPr>
                <a:t>SnakeCore</a:t>
              </a:r>
              <a:endParaRPr lang="zxx" sz="1400" b="0" strike="noStrike" spc="-1">
                <a:latin typeface="Arial"/>
              </a:endParaRPr>
            </a:p>
          </p:txBody>
        </p:sp>
        <p:sp>
          <p:nvSpPr>
            <p:cNvPr id="134" name="Textfeld 3_2"/>
            <p:cNvSpPr txBox="1"/>
            <p:nvPr/>
          </p:nvSpPr>
          <p:spPr>
            <a:xfrm>
              <a:off x="9909000" y="3063960"/>
              <a:ext cx="1611000" cy="53604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zxx" sz="1400" b="0" strike="noStrike" spc="-1">
                  <a:latin typeface="Calibri"/>
                </a:rPr>
                <a:t>SnakeFX</a:t>
              </a:r>
              <a:endParaRPr lang="zxx" sz="1400" b="0" strike="noStrike" spc="-1">
                <a:latin typeface="Arial"/>
              </a:endParaRPr>
            </a:p>
            <a:p>
              <a:pPr algn="ctr"/>
              <a:r>
                <a:rPr lang="zxx" sz="1400" b="0" strike="noStrike" spc="-1">
                  <a:latin typeface="Calibri"/>
                </a:rPr>
                <a:t>Front-End</a:t>
              </a:r>
              <a:endParaRPr lang="zxx" sz="1400" b="0" strike="noStrike" spc="-1">
                <a:latin typeface="Arial"/>
              </a:endParaRPr>
            </a:p>
          </p:txBody>
        </p:sp>
        <p:sp>
          <p:nvSpPr>
            <p:cNvPr id="135" name="Textfeld 4_1"/>
            <p:cNvSpPr txBox="1"/>
            <p:nvPr/>
          </p:nvSpPr>
          <p:spPr>
            <a:xfrm>
              <a:off x="9903960" y="3955680"/>
              <a:ext cx="1616040" cy="54432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zxx" sz="1400" b="0" strike="noStrike" spc="-1">
                  <a:latin typeface="Calibri"/>
                </a:rPr>
                <a:t>SnakeServer</a:t>
              </a:r>
              <a:endParaRPr lang="zxx" sz="1400" b="0" strike="noStrike" spc="-1">
                <a:latin typeface="Arial"/>
              </a:endParaRPr>
            </a:p>
            <a:p>
              <a:pPr algn="ctr"/>
              <a:r>
                <a:rPr lang="zxx" sz="1400" b="0" strike="noStrike" spc="-1">
                  <a:latin typeface="Calibri"/>
                </a:rPr>
                <a:t>Back-End</a:t>
              </a:r>
              <a:endParaRPr lang="zxx" sz="1400" b="0" strike="noStrike" spc="-1">
                <a:latin typeface="Arial"/>
              </a:endParaRPr>
            </a:p>
          </p:txBody>
        </p:sp>
        <p:sp>
          <p:nvSpPr>
            <p:cNvPr id="136" name="Textfeld 3_3"/>
            <p:cNvSpPr txBox="1"/>
            <p:nvPr/>
          </p:nvSpPr>
          <p:spPr>
            <a:xfrm>
              <a:off x="9898920" y="4860000"/>
              <a:ext cx="1616040" cy="544320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000000"/>
              </a:solidFill>
              <a:miter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zxx" sz="1400" b="0" strike="noStrike" spc="-1">
                  <a:latin typeface="Calibri"/>
                  <a:ea typeface="Calibri"/>
                </a:rPr>
                <a:t>SnakeTest</a:t>
              </a:r>
              <a:endParaRPr lang="zxx" sz="1400" b="0" strike="noStrike" spc="-1">
                <a:latin typeface="Arial"/>
              </a:endParaRPr>
            </a:p>
          </p:txBody>
        </p:sp>
        <p:cxnSp>
          <p:nvCxnSpPr>
            <p:cNvPr id="137" name="Gerader Verbinder 136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</p:cxnSp>
        <p:cxnSp>
          <p:nvCxnSpPr>
            <p:cNvPr id="138" name="Gerader Verbinder 137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</p:cxnSp>
        <p:cxnSp>
          <p:nvCxnSpPr>
            <p:cNvPr id="139" name="Gerader Verbinder 138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0">
              <a:solidFill>
                <a:srgbClr val="3465A4"/>
              </a:solidFill>
              <a:headEnd type="triangle" w="med" len="med"/>
              <a:tailEnd type="triangle" w="med" len="med"/>
            </a:ln>
          </p:spPr>
        </p:cxnSp>
      </p:grpSp>
      <p:sp>
        <p:nvSpPr>
          <p:cNvPr id="14" name="Foliennummernplatzhalter 2">
            <a:extLst>
              <a:ext uri="{FF2B5EF4-FFF2-40B4-BE49-F238E27FC236}">
                <a16:creationId xmlns:a16="http://schemas.microsoft.com/office/drawing/2014/main" id="{EDDEDD7B-4A44-4494-9357-9CE98C1094FC}"/>
              </a:ext>
            </a:extLst>
          </p:cNvPr>
          <p:cNvSpPr txBox="1"/>
          <p:nvPr/>
        </p:nvSpPr>
        <p:spPr>
          <a:xfrm>
            <a:off x="4408595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Patterns &amp; Frameworks (WS 20/21)</a:t>
            </a:r>
            <a:endParaRPr lang="zxx" sz="1200" b="0" strike="noStrike" spc="-1" dirty="0">
              <a:latin typeface="Times New Roman"/>
            </a:endParaRPr>
          </a:p>
        </p:txBody>
      </p:sp>
      <p:sp>
        <p:nvSpPr>
          <p:cNvPr id="15" name="Foliennummernplatzhalter 2">
            <a:extLst>
              <a:ext uri="{FF2B5EF4-FFF2-40B4-BE49-F238E27FC236}">
                <a16:creationId xmlns:a16="http://schemas.microsoft.com/office/drawing/2014/main" id="{7C926F99-9CB7-4CE7-AB0D-63F6856015FA}"/>
              </a:ext>
            </a:extLst>
          </p:cNvPr>
          <p:cNvSpPr txBox="1"/>
          <p:nvPr/>
        </p:nvSpPr>
        <p:spPr>
          <a:xfrm>
            <a:off x="-489981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Projekt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Calibri"/>
              </a:rPr>
              <a:t>SnakeFX</a:t>
            </a:r>
            <a:endParaRPr lang="zxx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el 1_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Projekt-Setup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Inhaltsplatzhalter 3_2"/>
          <p:cNvSpPr txBox="1"/>
          <p:nvPr/>
        </p:nvSpPr>
        <p:spPr>
          <a:xfrm>
            <a:off x="838080" y="1825560"/>
            <a:ext cx="78019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Projekt nutzt Build-Management-System 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Apache Maven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Foliennummernplatzhalter 2_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657E137-79A5-4612-ADA6-95D99A5446EB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zxx" sz="1200" b="0" strike="noStrike" spc="-1">
              <a:latin typeface="Times New Roman"/>
            </a:endParaRP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B9B5DC7C-B121-46B3-B196-1E3C7D2EB3FF}"/>
              </a:ext>
            </a:extLst>
          </p:cNvPr>
          <p:cNvSpPr txBox="1"/>
          <p:nvPr/>
        </p:nvSpPr>
        <p:spPr>
          <a:xfrm>
            <a:off x="4408595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Patterns &amp; Frameworks (WS 20/21)</a:t>
            </a:r>
            <a:endParaRPr lang="zxx" sz="1200" b="0" strike="noStrike" spc="-1" dirty="0">
              <a:latin typeface="Times New Roman"/>
            </a:endParaRP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5EC10CF5-2B6D-408E-92F9-DC9708A03FC4}"/>
              </a:ext>
            </a:extLst>
          </p:cNvPr>
          <p:cNvSpPr txBox="1"/>
          <p:nvPr/>
        </p:nvSpPr>
        <p:spPr>
          <a:xfrm>
            <a:off x="-489981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Projekt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Calibri"/>
              </a:rPr>
              <a:t>SnakeFX</a:t>
            </a:r>
            <a:endParaRPr lang="zxx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Core / Common  - SnakeCore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Inhaltsplatzhalter 3"/>
          <p:cNvSpPr txBox="1"/>
          <p:nvPr/>
        </p:nvSpPr>
        <p:spPr>
          <a:xfrm>
            <a:off x="838080" y="1825560"/>
            <a:ext cx="78019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ApplicationConstants / ProjectEndpoints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String-Konstanten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model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Entitäten der Projektlandschaft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game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Entitäten bzgl. der Spiel-Laufzeit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math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Implementierung von gängigen (2d) Vektor-Operationen</a:t>
            </a:r>
          </a:p>
        </p:txBody>
      </p:sp>
      <p:sp>
        <p:nvSpPr>
          <p:cNvPr id="145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5217DAC-0690-436C-826E-8007CF02F717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zxx" sz="1200" b="0" strike="noStrike" spc="-1">
              <a:latin typeface="Times New Roman"/>
            </a:endParaRPr>
          </a:p>
        </p:txBody>
      </p:sp>
      <p:pic>
        <p:nvPicPr>
          <p:cNvPr id="146" name="Grafik 145"/>
          <p:cNvPicPr/>
          <p:nvPr/>
        </p:nvPicPr>
        <p:blipFill>
          <a:blip r:embed="rId2"/>
          <a:srcRect l="21683" t="10122" b="46648"/>
          <a:stretch/>
        </p:blipFill>
        <p:spPr>
          <a:xfrm>
            <a:off x="8806680" y="1825560"/>
            <a:ext cx="2893320" cy="4301640"/>
          </a:xfrm>
          <a:prstGeom prst="rect">
            <a:avLst/>
          </a:prstGeom>
          <a:ln w="0">
            <a:noFill/>
          </a:ln>
        </p:spPr>
      </p:pic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9E36C143-C573-4637-8579-0B76C274D921}"/>
              </a:ext>
            </a:extLst>
          </p:cNvPr>
          <p:cNvSpPr txBox="1"/>
          <p:nvPr/>
        </p:nvSpPr>
        <p:spPr>
          <a:xfrm>
            <a:off x="4408595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Patterns &amp; Frameworks (WS 20/21)</a:t>
            </a:r>
            <a:endParaRPr lang="zxx" sz="1200" b="0" strike="noStrike" spc="-1" dirty="0">
              <a:latin typeface="Times New Roman"/>
            </a:endParaRPr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757467BE-412B-4026-AF21-FA9B2CB23348}"/>
              </a:ext>
            </a:extLst>
          </p:cNvPr>
          <p:cNvSpPr txBox="1"/>
          <p:nvPr/>
        </p:nvSpPr>
        <p:spPr>
          <a:xfrm>
            <a:off x="-489981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Projekt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Calibri"/>
              </a:rPr>
              <a:t>SnakeFX</a:t>
            </a:r>
            <a:endParaRPr lang="zxx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el 1_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Core / Common  - SnakeCore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Inhaltsplatzhalter 3_1"/>
          <p:cNvSpPr txBox="1"/>
          <p:nvPr/>
        </p:nvSpPr>
        <p:spPr>
          <a:xfrm>
            <a:off x="838080" y="1825560"/>
            <a:ext cx="81619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Pattern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Implementierung der Design-Pattern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Util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Hilfsklassen: GameResources verwaltet Bilder &amp; Sounds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RNG (Random Number Generator): Klasse zur Erzeugung von Zufallszahlen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latin typeface="Calibri"/>
              </a:rPr>
              <a:t>ws.client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Implementierung des Stomp-Clients, TestApp, ...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ws.model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Entitäten d. Nachrichtenaustauschs </a:t>
            </a:r>
          </a:p>
        </p:txBody>
      </p:sp>
      <p:sp>
        <p:nvSpPr>
          <p:cNvPr id="149" name="Foliennummernplatzhalter 2_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70157C3-FEB8-42AE-98FB-7CFDA30B6191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zxx" sz="1200" b="0" strike="noStrike" spc="-1">
              <a:latin typeface="Times New Roman"/>
            </a:endParaRPr>
          </a:p>
        </p:txBody>
      </p:sp>
      <p:pic>
        <p:nvPicPr>
          <p:cNvPr id="150" name="Grafik 149"/>
          <p:cNvPicPr/>
          <p:nvPr/>
        </p:nvPicPr>
        <p:blipFill>
          <a:blip r:embed="rId2"/>
          <a:srcRect l="21683" t="53269" b="5126"/>
          <a:stretch/>
        </p:blipFill>
        <p:spPr>
          <a:xfrm>
            <a:off x="8820000" y="1800360"/>
            <a:ext cx="2893320" cy="4139640"/>
          </a:xfrm>
          <a:prstGeom prst="rect">
            <a:avLst/>
          </a:prstGeom>
          <a:ln w="0">
            <a:noFill/>
          </a:ln>
        </p:spPr>
      </p:pic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C9FD9017-7B31-4F8F-A07D-D91A529BBFFF}"/>
              </a:ext>
            </a:extLst>
          </p:cNvPr>
          <p:cNvSpPr txBox="1"/>
          <p:nvPr/>
        </p:nvSpPr>
        <p:spPr>
          <a:xfrm>
            <a:off x="4408595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Patterns &amp; Frameworks (WS 20/21)</a:t>
            </a:r>
            <a:endParaRPr lang="zxx" sz="1200" b="0" strike="noStrike" spc="-1" dirty="0">
              <a:latin typeface="Times New Roman"/>
            </a:endParaRPr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C013056F-D2E1-4E62-8478-1973747843E9}"/>
              </a:ext>
            </a:extLst>
          </p:cNvPr>
          <p:cNvSpPr txBox="1"/>
          <p:nvPr/>
        </p:nvSpPr>
        <p:spPr>
          <a:xfrm>
            <a:off x="-489981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Projekt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Calibri"/>
              </a:rPr>
              <a:t>SnakeFX</a:t>
            </a:r>
            <a:endParaRPr lang="zxx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el 1_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Backend  - SnakeServer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Inhaltsplatzhalter 3_0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Spring Boot</a:t>
            </a:r>
            <a:br/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Spring Data JPA (h2, Hibernate)</a:t>
            </a:r>
            <a:br/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Spring Messaging (STOMP, Websockets)</a:t>
            </a:r>
            <a:br/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Spring Web (HTTP, RESTful Webservices, …)</a:t>
            </a:r>
          </a:p>
        </p:txBody>
      </p:sp>
      <p:sp>
        <p:nvSpPr>
          <p:cNvPr id="153" name="Foliennummernplatzhalter 2_0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0986C2A-0A1F-4DCC-914F-45F1E000C499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zxx" sz="1200" b="0" strike="noStrike" spc="-1">
              <a:latin typeface="Times New Roman"/>
            </a:endParaRPr>
          </a:p>
        </p:txBody>
      </p:sp>
      <p:pic>
        <p:nvPicPr>
          <p:cNvPr id="154" name="Grafik 153"/>
          <p:cNvPicPr/>
          <p:nvPr/>
        </p:nvPicPr>
        <p:blipFill>
          <a:blip r:embed="rId2"/>
          <a:stretch/>
        </p:blipFill>
        <p:spPr>
          <a:xfrm>
            <a:off x="8623440" y="1541880"/>
            <a:ext cx="3015360" cy="978120"/>
          </a:xfrm>
          <a:prstGeom prst="rect">
            <a:avLst/>
          </a:prstGeom>
          <a:ln w="0">
            <a:noFill/>
          </a:ln>
        </p:spPr>
      </p:pic>
      <p:pic>
        <p:nvPicPr>
          <p:cNvPr id="155" name="Grafik 154"/>
          <p:cNvPicPr/>
          <p:nvPr/>
        </p:nvPicPr>
        <p:blipFill>
          <a:blip r:embed="rId3"/>
          <a:stretch/>
        </p:blipFill>
        <p:spPr>
          <a:xfrm>
            <a:off x="10800000" y="2805840"/>
            <a:ext cx="1121760" cy="614160"/>
          </a:xfrm>
          <a:prstGeom prst="rect">
            <a:avLst/>
          </a:prstGeom>
          <a:ln w="0">
            <a:noFill/>
          </a:ln>
        </p:spPr>
      </p:pic>
      <p:pic>
        <p:nvPicPr>
          <p:cNvPr id="156" name="Grafik 155"/>
          <p:cNvPicPr/>
          <p:nvPr/>
        </p:nvPicPr>
        <p:blipFill>
          <a:blip r:embed="rId4"/>
          <a:stretch/>
        </p:blipFill>
        <p:spPr>
          <a:xfrm>
            <a:off x="8674920" y="3798360"/>
            <a:ext cx="3025080" cy="701640"/>
          </a:xfrm>
          <a:prstGeom prst="rect">
            <a:avLst/>
          </a:prstGeom>
          <a:ln w="0">
            <a:noFill/>
          </a:ln>
        </p:spPr>
      </p:pic>
      <p:pic>
        <p:nvPicPr>
          <p:cNvPr id="157" name="Grafik 156"/>
          <p:cNvPicPr/>
          <p:nvPr/>
        </p:nvPicPr>
        <p:blipFill>
          <a:blip r:embed="rId5"/>
          <a:stretch/>
        </p:blipFill>
        <p:spPr>
          <a:xfrm>
            <a:off x="7587360" y="2805840"/>
            <a:ext cx="3032640" cy="654480"/>
          </a:xfrm>
          <a:prstGeom prst="rect">
            <a:avLst/>
          </a:prstGeom>
          <a:ln w="0">
            <a:noFill/>
          </a:ln>
        </p:spPr>
      </p:pic>
      <p:sp>
        <p:nvSpPr>
          <p:cNvPr id="9" name="Foliennummernplatzhalter 2">
            <a:extLst>
              <a:ext uri="{FF2B5EF4-FFF2-40B4-BE49-F238E27FC236}">
                <a16:creationId xmlns:a16="http://schemas.microsoft.com/office/drawing/2014/main" id="{C8907AEA-66A9-4AC6-A357-A20DD9861FD8}"/>
              </a:ext>
            </a:extLst>
          </p:cNvPr>
          <p:cNvSpPr txBox="1"/>
          <p:nvPr/>
        </p:nvSpPr>
        <p:spPr>
          <a:xfrm>
            <a:off x="4408595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Patterns &amp; Frameworks (WS 20/21)</a:t>
            </a:r>
            <a:endParaRPr lang="zxx" sz="1200" b="0" strike="noStrike" spc="-1" dirty="0">
              <a:latin typeface="Times New Roman"/>
            </a:endParaRP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F3716C14-A9DA-4E2B-BDE3-E016C8B3BC82}"/>
              </a:ext>
            </a:extLst>
          </p:cNvPr>
          <p:cNvSpPr txBox="1"/>
          <p:nvPr/>
        </p:nvSpPr>
        <p:spPr>
          <a:xfrm>
            <a:off x="-489981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Projekt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Calibri"/>
              </a:rPr>
              <a:t>SnakeFX</a:t>
            </a:r>
            <a:endParaRPr lang="zxx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Kommunikation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Inhaltsplatzhalter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HTTP &lt;-&gt; RESTful Webservices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STOMP &lt;-&gt; WebSockets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Spring Data Messaging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8ECE22C-7D64-406C-B284-71A71B517490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zxx" sz="1200" b="0" strike="noStrike" spc="-1">
              <a:latin typeface="Times New Roman"/>
            </a:endParaRP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8E084C20-3682-4913-A542-D8712ADB2FA0}"/>
              </a:ext>
            </a:extLst>
          </p:cNvPr>
          <p:cNvSpPr txBox="1"/>
          <p:nvPr/>
        </p:nvSpPr>
        <p:spPr>
          <a:xfrm>
            <a:off x="4408595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Patterns &amp; Frameworks (WS 20/21)</a:t>
            </a:r>
            <a:endParaRPr lang="zxx" sz="1200" b="0" strike="noStrike" spc="-1" dirty="0">
              <a:latin typeface="Times New Roman"/>
            </a:endParaRP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4A4CC5CE-F5B2-43AB-B1F8-6552EAA295F9}"/>
              </a:ext>
            </a:extLst>
          </p:cNvPr>
          <p:cNvSpPr txBox="1"/>
          <p:nvPr/>
        </p:nvSpPr>
        <p:spPr>
          <a:xfrm>
            <a:off x="-489981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Projekt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Calibri"/>
              </a:rPr>
              <a:t>SnakeFX</a:t>
            </a:r>
            <a:endParaRPr lang="zxx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el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Frontend  - SnakeFX</a:t>
            </a:r>
            <a:endParaRPr lang="zxx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Inhaltsplatzhalter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In JavaFX implementiert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Vererbungshierarchien zwischen Controller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Nutzt Dependency Injection (DI) für Views in Controllern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Besitzt Zugriff auf STOMP-Client Impl.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Dadurch Subscribe auf Endpoints möglich, sowie Listener um auch Nachrichten zu reagieren</a:t>
            </a:r>
            <a:endParaRPr lang="zxx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Message-Transport um Daten an das Backend zu senden</a:t>
            </a:r>
            <a:endParaRPr lang="zxx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Besitzt Zugriff auf HTTP-Client Impl.</a:t>
            </a:r>
            <a:endParaRPr lang="zxx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Dadurch können Daten an das Backend übertragen werden,</a:t>
            </a:r>
            <a:br/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wie z.B. bei Login, Register Operationen oder Polling für HTTP</a:t>
            </a:r>
            <a:endParaRPr lang="zxx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Foliennummernplatzhalter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6CFB0C8-1DED-4B42-89D1-ED56CD4B1E59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zxx" sz="1200" b="0" strike="noStrike" spc="-1">
              <a:latin typeface="Times New Roman"/>
            </a:endParaRP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A559C230-B807-497D-9109-5FD57E214498}"/>
              </a:ext>
            </a:extLst>
          </p:cNvPr>
          <p:cNvSpPr txBox="1"/>
          <p:nvPr/>
        </p:nvSpPr>
        <p:spPr>
          <a:xfrm>
            <a:off x="4408595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Patterns &amp; Frameworks (WS 20/21)</a:t>
            </a:r>
            <a:endParaRPr lang="zxx" sz="1200" b="0" strike="noStrike" spc="-1" dirty="0">
              <a:latin typeface="Times New Roman"/>
            </a:endParaRP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655C3DB9-FD59-40AA-9127-B546CBAFA6AD}"/>
              </a:ext>
            </a:extLst>
          </p:cNvPr>
          <p:cNvSpPr txBox="1"/>
          <p:nvPr/>
        </p:nvSpPr>
        <p:spPr>
          <a:xfrm>
            <a:off x="-489981" y="63106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Calibri"/>
              </a:rPr>
              <a:t>Projekt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Calibri"/>
              </a:rPr>
              <a:t>SnakeFX</a:t>
            </a:r>
            <a:endParaRPr lang="zxx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718</Words>
  <Application>Microsoft Office PowerPoint</Application>
  <PresentationFormat>Breitbild</PresentationFormat>
  <Paragraphs>167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Snake Implementierung</vt:lpstr>
      <vt:lpstr>Feldbeschaffenheit</vt:lpstr>
      <vt:lpstr>Schlangenbeschaffenheit</vt:lpstr>
      <vt:lpstr>Schlangenbeschaffenheit</vt:lpstr>
      <vt:lpstr>Power Ups</vt:lpstr>
      <vt:lpstr>Aktionen (ohne Power Ups)</vt:lpstr>
      <vt:lpstr>Aktionen</vt:lpstr>
      <vt:lpstr>Aktionen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Benjamin Wulfert - Referat - Informationsmanagement - ESA</dc:title>
  <dc:subject/>
  <dc:creator>Codeularity_Laptop_B</dc:creator>
  <dc:description/>
  <cp:lastModifiedBy>Leonard Reidel</cp:lastModifiedBy>
  <cp:revision>70</cp:revision>
  <dcterms:created xsi:type="dcterms:W3CDTF">2020-10-27T09:16:05Z</dcterms:created>
  <dcterms:modified xsi:type="dcterms:W3CDTF">2021-02-18T12:31:12Z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7</vt:i4>
  </property>
</Properties>
</file>