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7E66D83-8A4C-4D1E-AED9-8C13B77A66DA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Gezeichnet auf einem canvas: </a:t>
            </a:r>
            <a:r>
              <a:rPr lang="en-US" sz="2000" b="0" strike="noStrike" spc="-1">
                <a:latin typeface="Arial"/>
              </a:rPr>
              <a:t>Canvas is an image that can be drawn on using a set of graphics commands provided by a GraphicsContext.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 Canvas node is constructed with a width and height that specifies the size of the image into which the canvas drawing commands are rendered.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Columns und rows als koordinatensystem</a:t>
            </a: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247" name="Foliennummernplatzhalter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2A1FD45-E33F-473C-804A-EE98C96F724E}" type="slidenum">
              <a:rPr lang="de-DE" sz="1200" b="0" strike="noStrike" spc="-1">
                <a:latin typeface="Times New Roman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48" name="Datumsplatzhalter 4"/>
          <p:cNvSpPr txBox="1"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1D4A2F4-F657-4FD1-AC00-0FA3ACF64002}" type="datetime1">
              <a:rPr lang="de-DE" sz="1200" b="0" strike="noStrike" spc="-1">
                <a:latin typeface="Times New Roman"/>
              </a:rPr>
              <a:t>18.02.2021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IsPredator bruachen wir für die power ups später</a:t>
            </a:r>
          </a:p>
        </p:txBody>
      </p:sp>
      <p:sp>
        <p:nvSpPr>
          <p:cNvPr id="251" name="Foliennummernplatzhalter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C30CA36-2077-4338-B4A8-EC9074A791FC}" type="slidenum">
              <a:rPr lang="de-DE" sz="1200" b="0" strike="noStrike" spc="-1">
                <a:latin typeface="Times New Roman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52" name="Datumsplatzhalter 4"/>
          <p:cNvSpPr txBox="1"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3EC42F69-8ACB-4EE1-8608-9AB10681F84F}" type="datetime1">
              <a:rPr lang="de-DE" sz="1200" b="0" strike="noStrike" spc="-1">
                <a:latin typeface="Times New Roman"/>
              </a:rPr>
              <a:t>18.02.2021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Mastertextformat bearbeiten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Vierte Ebene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Fünfte Ebene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94EFE857-94A7-4D36-8672-7CFBD6113088}" type="slidenum"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 1"/>
          <p:cNvSpPr/>
          <p:nvPr/>
        </p:nvSpPr>
        <p:spPr>
          <a:xfrm>
            <a:off x="1523880" y="465480"/>
            <a:ext cx="9143280" cy="238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Patterns &amp; Frameworks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124" name="Untertitel 2"/>
          <p:cNvSpPr/>
          <p:nvPr/>
        </p:nvSpPr>
        <p:spPr>
          <a:xfrm>
            <a:off x="1523880" y="2945160"/>
            <a:ext cx="9143280" cy="30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SnakeCore, SnakeFX, SnakeServer, SnakeTest</a:t>
            </a:r>
            <a:endParaRPr lang="de-DE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Ostfalia Fachhochschule für angewandte Wissenschaften</a:t>
            </a:r>
            <a:endParaRPr lang="de-DE" sz="1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Benjamin Wulfert (b.wulfert@ostfalia.de) | Mat.-Nr.: 70454350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Leonard Reidel (@ostfalia.de) | Mat.-Nr.: 70468602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Vorgelegt bei: Dipl.-Inform. Bettina Meiners</a:t>
            </a:r>
            <a:endParaRPr lang="de-DE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Semester: Wintersemester 2020 </a:t>
            </a:r>
            <a:endParaRPr lang="de-DE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19.02.2020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el 1_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Kommunikation  - Lobby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83" name="Foliennummernplatzhalter 2_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75E664F-34AA-487F-A861-F0BC71F1A4CF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84" name="Foliennummernplatzhalter 2_7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5" name="Foliennummernplatzhalter 2_8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186" name="Grafik 185"/>
          <p:cNvPicPr/>
          <p:nvPr/>
        </p:nvPicPr>
        <p:blipFill>
          <a:blip r:embed="rId2"/>
          <a:stretch/>
        </p:blipFill>
        <p:spPr>
          <a:xfrm>
            <a:off x="2847240" y="1569600"/>
            <a:ext cx="5792760" cy="437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el 1_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Kommunikation  - Lobby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88" name="Foliennummernplatzhalter 2_9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0E04C1E-58A9-43BB-AE0A-C53746A2D82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89" name="Foliennummernplatzhalter 2_10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0" name="Foliennummernplatzhalter 2_11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191" name="Grafik 190"/>
          <p:cNvPicPr/>
          <p:nvPr/>
        </p:nvPicPr>
        <p:blipFill>
          <a:blip r:embed="rId2"/>
          <a:stretch/>
        </p:blipFill>
        <p:spPr>
          <a:xfrm>
            <a:off x="792000" y="1262520"/>
            <a:ext cx="7403760" cy="514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Frontend  - SnakeFX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93" name="Inhaltsplatzhalter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In JavaFX implementiert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Vererbungshierarchien zwischen Controller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Nutzt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(DI) für Views in Controllern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Besitzt Zugriff auf STOMP-Client </a:t>
            </a:r>
            <a:r>
              <a:rPr lang="de-DE" dirty="0" err="1"/>
              <a:t>Impl</a:t>
            </a:r>
            <a:r>
              <a:rPr lang="de-DE" dirty="0"/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Dadurch </a:t>
            </a:r>
            <a:r>
              <a:rPr lang="de-DE" dirty="0" err="1"/>
              <a:t>Subscribe</a:t>
            </a:r>
            <a:r>
              <a:rPr lang="de-DE" dirty="0"/>
              <a:t> auf Endpoints möglich, sowie </a:t>
            </a:r>
            <a:r>
              <a:rPr lang="de-DE" dirty="0" err="1"/>
              <a:t>Listener</a:t>
            </a:r>
            <a:r>
              <a:rPr lang="de-DE" dirty="0"/>
              <a:t> um auch Nachrichten zu reagieren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Message-Transport um Daten an das Backend zu senden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Besitzt Zugriff auf HTTP-Client </a:t>
            </a:r>
            <a:r>
              <a:rPr lang="de-DE" dirty="0" err="1"/>
              <a:t>Impl</a:t>
            </a:r>
            <a:r>
              <a:rPr lang="de-DE" dirty="0"/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Dadurch können Daten an das Backend übertragen werden,</a:t>
            </a:r>
            <a:br>
              <a:rPr dirty="0"/>
            </a:br>
            <a:r>
              <a:rPr lang="de-DE" dirty="0"/>
              <a:t>wie z.B. bei Login, Register Operationen oder Polling für HTTP</a:t>
            </a:r>
          </a:p>
        </p:txBody>
      </p:sp>
      <p:sp>
        <p:nvSpPr>
          <p:cNvPr id="194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3B3F51-2148-48AB-8B47-0DF2DDE8DA0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95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6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Frontend  - SnakeFX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94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3B3F51-2148-48AB-8B47-0DF2DDE8DA0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95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6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AB9F6B-15B5-4B77-82B7-9AF3A0D013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15" y="1272845"/>
            <a:ext cx="9091770" cy="5037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48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Snake Implementierung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Feldbeschaffenheit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Schlangenbeschaffenheit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 Ups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Aktionen (ohne Power Ups)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Wand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andere Schlange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sich selbst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53DA137-4FD9-48B1-9F0F-B913192CE79E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00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01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Feldbeschaffenheit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Ein Koordinaten System, gezeichnet auf einer Canvas mit der Größe übergeben von der Spielerstellungsmaske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Grafik 5"/>
          <p:cNvPicPr/>
          <p:nvPr/>
        </p:nvPicPr>
        <p:blipFill>
          <a:blip r:embed="rId3"/>
          <a:stretch/>
        </p:blipFill>
        <p:spPr>
          <a:xfrm>
            <a:off x="881280" y="2701080"/>
            <a:ext cx="8542440" cy="1792440"/>
          </a:xfrm>
          <a:prstGeom prst="rect">
            <a:avLst/>
          </a:prstGeom>
          <a:ln w="0">
            <a:noFill/>
          </a:ln>
        </p:spPr>
      </p:pic>
      <p:sp>
        <p:nvSpPr>
          <p:cNvPr id="205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2DA11C2-F617-4061-A2A8-1FEDF56E7313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06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07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Schlangenbeschaffenheit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Schlange: Liste mit dem Kopf als erstes Listenelement </a:t>
            </a:r>
            <a:r>
              <a:rPr lang="de-DE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snake.head = snake.body(0)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Initialisierung: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rafik 5"/>
          <p:cNvPicPr/>
          <p:nvPr/>
        </p:nvPicPr>
        <p:blipFill>
          <a:blip r:embed="rId3"/>
          <a:stretch/>
        </p:blipFill>
        <p:spPr>
          <a:xfrm>
            <a:off x="881280" y="3788280"/>
            <a:ext cx="3729960" cy="2309400"/>
          </a:xfrm>
          <a:prstGeom prst="rect">
            <a:avLst/>
          </a:prstGeom>
          <a:ln w="0">
            <a:noFill/>
          </a:ln>
        </p:spPr>
      </p:pic>
      <p:sp>
        <p:nvSpPr>
          <p:cNvPr id="211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1453B2C-508A-4001-B1FF-CA94A308421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12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3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Schlangenbeschaffenheit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Schlangenbewegung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Spieler Eingabe wird in Richtungsvektor gewandelt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Richtungsvektor und Koordinaten von snake.head ergeben Position des neuen Schlangenkopfes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Jedes Listenelement nimmt den Wert des vorangehenden Listenelements an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rafik 9"/>
          <p:cNvPicPr/>
          <p:nvPr/>
        </p:nvPicPr>
        <p:blipFill>
          <a:blip r:embed="rId2"/>
          <a:stretch/>
        </p:blipFill>
        <p:spPr>
          <a:xfrm>
            <a:off x="881280" y="2797920"/>
            <a:ext cx="4905720" cy="1352520"/>
          </a:xfrm>
          <a:prstGeom prst="rect">
            <a:avLst/>
          </a:prstGeom>
          <a:ln w="0">
            <a:noFill/>
          </a:ln>
        </p:spPr>
      </p:pic>
      <p:sp>
        <p:nvSpPr>
          <p:cNvPr id="217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2E49A95-1DF3-40FF-A150-BDBB9BCFFA6C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18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9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 Ups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Drei verschiedene PowerUp typen durch Factory Patterns als MAP_ENTITIES umgesetzt Umgesetzt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Koordinatenabgleich der Schlangenköpfe und der Foodpositionen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Grafik 7"/>
          <p:cNvPicPr/>
          <p:nvPr/>
        </p:nvPicPr>
        <p:blipFill>
          <a:blip r:embed="rId2"/>
          <a:stretch/>
        </p:blipFill>
        <p:spPr>
          <a:xfrm>
            <a:off x="838080" y="2771640"/>
            <a:ext cx="5868000" cy="657000"/>
          </a:xfrm>
          <a:prstGeom prst="rect">
            <a:avLst/>
          </a:prstGeom>
          <a:ln w="0">
            <a:noFill/>
          </a:ln>
        </p:spPr>
      </p:pic>
      <p:pic>
        <p:nvPicPr>
          <p:cNvPr id="223" name="Grafik 5"/>
          <p:cNvPicPr/>
          <p:nvPr/>
        </p:nvPicPr>
        <p:blipFill>
          <a:blip r:embed="rId3"/>
          <a:stretch/>
        </p:blipFill>
        <p:spPr>
          <a:xfrm>
            <a:off x="881280" y="4575600"/>
            <a:ext cx="3898440" cy="1595520"/>
          </a:xfrm>
          <a:prstGeom prst="rect">
            <a:avLst/>
          </a:prstGeom>
          <a:ln w="0">
            <a:noFill/>
          </a:ln>
        </p:spPr>
      </p:pic>
      <p:sp>
        <p:nvSpPr>
          <p:cNvPr id="224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D5C0BE5-024A-4E1D-AD05-CA4D4B4E8EE1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25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6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Aktionen (ohne Power Ups)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andere Schlange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Abfrage ob die Schlange durch ein vorheriges PowerUp Predator ist </a:t>
            </a:r>
            <a:r>
              <a:rPr lang="de-DE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GameOver falls nicht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Falls schon, anhängen der anderen an Eigene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Grafik 8"/>
          <p:cNvPicPr/>
          <p:nvPr/>
        </p:nvPicPr>
        <p:blipFill>
          <a:blip r:embed="rId2"/>
          <a:stretch/>
        </p:blipFill>
        <p:spPr>
          <a:xfrm>
            <a:off x="838080" y="3654360"/>
            <a:ext cx="3873240" cy="2521800"/>
          </a:xfrm>
          <a:prstGeom prst="rect">
            <a:avLst/>
          </a:prstGeom>
          <a:ln w="0">
            <a:noFill/>
          </a:ln>
        </p:spPr>
      </p:pic>
      <p:sp>
        <p:nvSpPr>
          <p:cNvPr id="230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AD8E6C8-C718-4412-9B7B-BF24A7E6212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31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32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Agenda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26" name="Inhaltsplatzhalter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Projekt / Architektur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Core/Common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Backend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Frontend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Hands-On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dirty="0"/>
          </a:p>
        </p:txBody>
      </p:sp>
      <p:sp>
        <p:nvSpPr>
          <p:cNvPr id="127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23CC17A-A070-4A15-B9D6-BF1B54EF5145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28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29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Aktionen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Wand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Grafik 7"/>
          <p:cNvPicPr/>
          <p:nvPr/>
        </p:nvPicPr>
        <p:blipFill>
          <a:blip r:embed="rId2"/>
          <a:stretch/>
        </p:blipFill>
        <p:spPr>
          <a:xfrm>
            <a:off x="881280" y="2252160"/>
            <a:ext cx="5506200" cy="3761640"/>
          </a:xfrm>
          <a:prstGeom prst="rect">
            <a:avLst/>
          </a:prstGeom>
          <a:ln w="0">
            <a:noFill/>
          </a:ln>
        </p:spPr>
      </p:pic>
      <p:sp>
        <p:nvSpPr>
          <p:cNvPr id="236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F2DB30B-CF69-4C48-BBD5-9B49014D54EF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37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38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Aktionen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Inhaltsplatzhalter 3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Schlange trifft sich selbst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Grafik 5"/>
          <p:cNvPicPr/>
          <p:nvPr/>
        </p:nvPicPr>
        <p:blipFill>
          <a:blip r:embed="rId2"/>
          <a:stretch/>
        </p:blipFill>
        <p:spPr>
          <a:xfrm>
            <a:off x="838080" y="2301120"/>
            <a:ext cx="9713520" cy="2934360"/>
          </a:xfrm>
          <a:prstGeom prst="rect">
            <a:avLst/>
          </a:prstGeom>
          <a:ln w="0">
            <a:noFill/>
          </a:ln>
        </p:spPr>
      </p:pic>
      <p:sp>
        <p:nvSpPr>
          <p:cNvPr id="242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C824472-ECF4-419F-85B9-14488B26989C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43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44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el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Hands On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C824472-ECF4-419F-85B9-14488B26989C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243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44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3" name="Grafik 2" descr="Ein Bild, das Person, draußen enthält.&#10;&#10;Automatisch generierte Beschreibung">
            <a:extLst>
              <a:ext uri="{FF2B5EF4-FFF2-40B4-BE49-F238E27FC236}">
                <a16:creationId xmlns:a16="http://schemas.microsoft.com/office/drawing/2014/main" id="{D9126BA1-97C6-4F8B-A1F0-84BB73E18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52" y="1517984"/>
            <a:ext cx="7196832" cy="47928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D9DB8C7-24B9-49A5-9C35-A90FF28CB7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1590" y="1980019"/>
            <a:ext cx="2741341" cy="20681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6E59F7-8160-44C3-B889-675B6D9A2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260" y="2648842"/>
            <a:ext cx="1000485" cy="96432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1AD0523-7272-4A34-BCF7-68EE06E5DC2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51590" y="4149221"/>
            <a:ext cx="2731135" cy="20605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64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_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Allgemeines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31" name="Inhaltsplatzhalter 3_2"/>
          <p:cNvSpPr/>
          <p:nvPr/>
        </p:nvSpPr>
        <p:spPr>
          <a:xfrm>
            <a:off x="838080" y="1825560"/>
            <a:ext cx="978192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Projekt-Name „</a:t>
            </a:r>
            <a:r>
              <a:rPr lang="de-DE" dirty="0" err="1"/>
              <a:t>SnakeFX</a:t>
            </a:r>
            <a:r>
              <a:rPr lang="de-DE" dirty="0"/>
              <a:t>“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Front-End Modul – ebenfalls „</a:t>
            </a:r>
            <a:r>
              <a:rPr lang="de-DE" dirty="0" err="1"/>
              <a:t>SnakeFX</a:t>
            </a:r>
            <a:r>
              <a:rPr lang="de-DE" dirty="0"/>
              <a:t>“ (erstes Modul)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Build-Management-System - Apache Maven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Multi-Module Project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Front-End: JavaFX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Back-End: Spring, Spring Boot, …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/>
              <a:t>Core: Plain Java</a:t>
            </a:r>
          </a:p>
        </p:txBody>
      </p:sp>
      <p:sp>
        <p:nvSpPr>
          <p:cNvPr id="132" name="Foliennummernplatzhalter 2_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AEDCBB0-2F9C-46D3-B988-607879C0CAD7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33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34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pic>
        <p:nvPicPr>
          <p:cNvPr id="135" name="Grafik 134"/>
          <p:cNvPicPr/>
          <p:nvPr/>
        </p:nvPicPr>
        <p:blipFill>
          <a:blip r:embed="rId2"/>
          <a:stretch/>
        </p:blipFill>
        <p:spPr>
          <a:xfrm>
            <a:off x="8116920" y="4320000"/>
            <a:ext cx="3583080" cy="1028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Projekt-Architektur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37" name="Inhaltsplatzhalter 3"/>
          <p:cNvSpPr/>
          <p:nvPr/>
        </p:nvSpPr>
        <p:spPr>
          <a:xfrm>
            <a:off x="838080" y="1825560"/>
            <a:ext cx="780156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 err="1"/>
              <a:t>SnakeCore</a:t>
            </a:r>
            <a:r>
              <a:rPr lang="de-DE" dirty="0"/>
              <a:t> </a:t>
            </a:r>
            <a:br>
              <a:rPr dirty="0"/>
            </a:br>
            <a:r>
              <a:rPr lang="de-DE" dirty="0"/>
              <a:t>Enthält grundlegende &amp; gemeinsame Aspekte des Projekts</a:t>
            </a:r>
            <a:br>
              <a:rPr dirty="0"/>
            </a:br>
            <a:r>
              <a:rPr lang="de-DE" dirty="0"/>
              <a:t>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 err="1"/>
              <a:t>SnakeFX</a:t>
            </a:r>
            <a:r>
              <a:rPr lang="de-DE" dirty="0"/>
              <a:t> </a:t>
            </a:r>
            <a:br>
              <a:rPr dirty="0"/>
            </a:br>
            <a:r>
              <a:rPr lang="de-DE" dirty="0"/>
              <a:t>Frontend-Modul - das User-Interface (GUI)</a:t>
            </a:r>
            <a:br>
              <a:rPr dirty="0"/>
            </a:br>
            <a:r>
              <a:rPr lang="de-DE" dirty="0"/>
              <a:t>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 err="1"/>
              <a:t>SnakeServer</a:t>
            </a:r>
            <a:r>
              <a:rPr lang="de-DE" sz="2400" dirty="0"/>
              <a:t> </a:t>
            </a:r>
            <a:br>
              <a:rPr dirty="0"/>
            </a:br>
            <a:r>
              <a:rPr lang="de-DE" dirty="0"/>
              <a:t>Backend-Modul - der Application-Server</a:t>
            </a:r>
            <a:br>
              <a:rPr dirty="0"/>
            </a:br>
            <a:r>
              <a:rPr lang="de-DE" dirty="0"/>
              <a:t>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 err="1"/>
              <a:t>SnakeTest</a:t>
            </a:r>
            <a:r>
              <a:rPr lang="de-DE" sz="2400" dirty="0"/>
              <a:t> </a:t>
            </a:r>
            <a:br>
              <a:rPr dirty="0"/>
            </a:br>
            <a:r>
              <a:rPr lang="de-DE" dirty="0"/>
              <a:t>Test-Modul  - Test-Fälle für verschiedene Szenarien</a:t>
            </a:r>
            <a:br>
              <a:rPr dirty="0"/>
            </a:br>
            <a:r>
              <a:rPr lang="de-DE" dirty="0"/>
              <a:t>(z.B. Start des </a:t>
            </a:r>
            <a:r>
              <a:rPr lang="de-DE" dirty="0" err="1"/>
              <a:t>Backends</a:t>
            </a:r>
            <a:r>
              <a:rPr lang="de-DE" dirty="0"/>
              <a:t> &amp; zweier Clients, </a:t>
            </a:r>
            <a:r>
              <a:rPr lang="de-DE" dirty="0" err="1"/>
              <a:t>auto</a:t>
            </a:r>
            <a:r>
              <a:rPr lang="de-DE" dirty="0"/>
              <a:t>. Login, </a:t>
            </a:r>
            <a:r>
              <a:rPr lang="de-DE" dirty="0" err="1"/>
              <a:t>auto</a:t>
            </a:r>
            <a:r>
              <a:rPr lang="de-DE" dirty="0"/>
              <a:t>. Play, etc.)</a:t>
            </a:r>
          </a:p>
        </p:txBody>
      </p:sp>
      <p:sp>
        <p:nvSpPr>
          <p:cNvPr id="138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E5E73E5-88EB-43B8-8CE4-3D7103D6CE5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  <p:grpSp>
        <p:nvGrpSpPr>
          <p:cNvPr id="139" name="Zeichenbereich 1"/>
          <p:cNvGrpSpPr/>
          <p:nvPr/>
        </p:nvGrpSpPr>
        <p:grpSpPr>
          <a:xfrm>
            <a:off x="-86400" y="0"/>
            <a:ext cx="11606400" cy="5760902"/>
            <a:chOff x="-86400" y="0"/>
            <a:chExt cx="11606400" cy="5760902"/>
          </a:xfrm>
        </p:grpSpPr>
        <p:sp>
          <p:nvSpPr>
            <p:cNvPr id="140" name="Rechteck 131"/>
            <p:cNvSpPr/>
            <p:nvPr/>
          </p:nvSpPr>
          <p:spPr>
            <a:xfrm>
              <a:off x="6033600" y="2585880"/>
              <a:ext cx="5486400" cy="141912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Textfeld 2_1"/>
            <p:cNvSpPr/>
            <p:nvPr/>
          </p:nvSpPr>
          <p:spPr>
            <a:xfrm>
              <a:off x="7971660" y="2050200"/>
              <a:ext cx="1610280" cy="53568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SnakeCore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142" name="Textfeld 3_2"/>
            <p:cNvSpPr/>
            <p:nvPr/>
          </p:nvSpPr>
          <p:spPr>
            <a:xfrm>
              <a:off x="9742320" y="2893320"/>
              <a:ext cx="1610640" cy="53568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SnakeFX</a:t>
              </a:r>
              <a:endParaRPr lang="de-DE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Front-End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143" name="Textfeld 4_1"/>
            <p:cNvSpPr/>
            <p:nvPr/>
          </p:nvSpPr>
          <p:spPr>
            <a:xfrm>
              <a:off x="9742320" y="4096982"/>
              <a:ext cx="1615680" cy="54396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SnakeServer</a:t>
              </a:r>
              <a:endParaRPr lang="de-DE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Back-End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144" name="Textfeld 3_3"/>
            <p:cNvSpPr/>
            <p:nvPr/>
          </p:nvSpPr>
          <p:spPr>
            <a:xfrm>
              <a:off x="9742320" y="5216942"/>
              <a:ext cx="1615680" cy="54396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xx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SnakeTest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145" name="Gerader Verbinder 136"/>
            <p:cNvSpPr/>
            <p:nvPr/>
          </p:nvSpPr>
          <p:spPr>
            <a:xfrm>
              <a:off x="-8640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erader Verbinder 137"/>
            <p:cNvSpPr/>
            <p:nvPr/>
          </p:nvSpPr>
          <p:spPr>
            <a:xfrm>
              <a:off x="-8640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erader Verbinder 138"/>
            <p:cNvSpPr/>
            <p:nvPr/>
          </p:nvSpPr>
          <p:spPr>
            <a:xfrm>
              <a:off x="-8640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8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49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  <p:cxnSp>
        <p:nvCxnSpPr>
          <p:cNvPr id="150" name="Gerader Verbinder 14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2043D2CB-7F6F-49EE-96D5-F3D0DEF6264C}"/>
              </a:ext>
            </a:extLst>
          </p:cNvPr>
          <p:cNvCxnSpPr>
            <a:cxnSpLocks/>
            <a:stCxn id="140" idx="0"/>
            <a:endCxn id="142" idx="1"/>
          </p:cNvCxnSpPr>
          <p:nvPr/>
        </p:nvCxnSpPr>
        <p:spPr>
          <a:xfrm rot="16200000" flipH="1">
            <a:off x="8971920" y="2390760"/>
            <a:ext cx="575280" cy="965520"/>
          </a:xfrm>
          <a:prstGeom prst="bentConnector4">
            <a:avLst>
              <a:gd name="adj1" fmla="val 37422"/>
              <a:gd name="adj2" fmla="val 2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D45E1D07-FB5C-4AA0-A9BB-C7B6C81B73B2}"/>
              </a:ext>
            </a:extLst>
          </p:cNvPr>
          <p:cNvCxnSpPr>
            <a:cxnSpLocks/>
            <a:stCxn id="141" idx="2"/>
            <a:endCxn id="143" idx="1"/>
          </p:cNvCxnSpPr>
          <p:nvPr/>
        </p:nvCxnSpPr>
        <p:spPr>
          <a:xfrm rot="16200000" flipH="1">
            <a:off x="8368019" y="2994661"/>
            <a:ext cx="1783082" cy="9655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671DD41E-36BC-4EE7-A396-783F1D2850EF}"/>
              </a:ext>
            </a:extLst>
          </p:cNvPr>
          <p:cNvCxnSpPr>
            <a:cxnSpLocks/>
            <a:stCxn id="141" idx="2"/>
            <a:endCxn id="144" idx="1"/>
          </p:cNvCxnSpPr>
          <p:nvPr/>
        </p:nvCxnSpPr>
        <p:spPr>
          <a:xfrm rot="16200000" flipH="1">
            <a:off x="7808039" y="3554641"/>
            <a:ext cx="2903042" cy="9655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Core / Common  - SnakeCore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52" name="Inhaltsplatzhalter 3"/>
          <p:cNvSpPr/>
          <p:nvPr/>
        </p:nvSpPr>
        <p:spPr>
          <a:xfrm>
            <a:off x="838080" y="1825560"/>
            <a:ext cx="780156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ApplicationConstants</a:t>
            </a:r>
            <a:r>
              <a:rPr lang="de-DE" sz="2400" dirty="0"/>
              <a:t> / </a:t>
            </a:r>
            <a:r>
              <a:rPr lang="de-DE" sz="2400" dirty="0" err="1"/>
              <a:t>ProjectEndpoints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String-Konstanten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model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Entitäten des Projekts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/>
              <a:t>game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Entitäten bzgl. der Spiel-Laufzeit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math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Implementierung von gängigen (2d) Vektor-Operationen</a:t>
            </a:r>
          </a:p>
        </p:txBody>
      </p:sp>
      <p:sp>
        <p:nvSpPr>
          <p:cNvPr id="153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8F9AF3E-A352-48FD-9476-A1A54E8DA144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154" name="Grafik 145"/>
          <p:cNvPicPr/>
          <p:nvPr/>
        </p:nvPicPr>
        <p:blipFill>
          <a:blip r:embed="rId2"/>
          <a:srcRect l="21683" t="10122" b="46653"/>
          <a:stretch/>
        </p:blipFill>
        <p:spPr>
          <a:xfrm>
            <a:off x="8806680" y="1825560"/>
            <a:ext cx="2892960" cy="4301280"/>
          </a:xfrm>
          <a:prstGeom prst="rect">
            <a:avLst/>
          </a:prstGeom>
          <a:ln w="0">
            <a:noFill/>
          </a:ln>
        </p:spPr>
      </p:pic>
      <p:sp>
        <p:nvSpPr>
          <p:cNvPr id="155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56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el 1_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Core / Common  - SnakeCore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58" name="Inhaltsplatzhalter 3_1"/>
          <p:cNvSpPr/>
          <p:nvPr/>
        </p:nvSpPr>
        <p:spPr>
          <a:xfrm>
            <a:off x="838080" y="1825560"/>
            <a:ext cx="816156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/>
              <a:t>Pattern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Implementierung der Design-Pattern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Util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Hilfsklassen: </a:t>
            </a:r>
            <a:r>
              <a:rPr lang="de-DE" dirty="0" err="1"/>
              <a:t>GameResources</a:t>
            </a:r>
            <a:r>
              <a:rPr lang="de-DE" dirty="0"/>
              <a:t> verwaltet Bilder &amp; Sounds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RNG (Random </a:t>
            </a:r>
            <a:r>
              <a:rPr lang="de-DE" dirty="0" err="1"/>
              <a:t>Number</a:t>
            </a:r>
            <a:r>
              <a:rPr lang="de-DE" dirty="0"/>
              <a:t> Generator): Klasse zur Erzeugung von Zufallszahlen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ws.client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Implementierung des Stomp-Clients, </a:t>
            </a:r>
            <a:r>
              <a:rPr lang="de-DE" dirty="0" err="1"/>
              <a:t>TestApp</a:t>
            </a:r>
            <a:r>
              <a:rPr lang="de-DE" dirty="0"/>
              <a:t>, ...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ws.model</a:t>
            </a:r>
            <a:endParaRPr lang="de-DE" sz="2400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dirty="0"/>
              <a:t>Entitäten d. Nachrichtenaustauschs </a:t>
            </a:r>
          </a:p>
        </p:txBody>
      </p:sp>
      <p:sp>
        <p:nvSpPr>
          <p:cNvPr id="159" name="Foliennummernplatzhalter 2_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B250332-8E7F-4DB3-9007-FCFD68C1A395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160" name="Grafik 149"/>
          <p:cNvPicPr/>
          <p:nvPr/>
        </p:nvPicPr>
        <p:blipFill>
          <a:blip r:embed="rId2"/>
          <a:srcRect l="21683" t="53278" b="5126"/>
          <a:stretch/>
        </p:blipFill>
        <p:spPr>
          <a:xfrm>
            <a:off x="8820000" y="1800360"/>
            <a:ext cx="2892960" cy="4139280"/>
          </a:xfrm>
          <a:prstGeom prst="rect">
            <a:avLst/>
          </a:prstGeom>
          <a:ln w="0">
            <a:noFill/>
          </a:ln>
        </p:spPr>
      </p:pic>
      <p:sp>
        <p:nvSpPr>
          <p:cNvPr id="161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62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el 1_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Backend  - SnakeServer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64" name="Inhaltsplatzhalter 3_0"/>
          <p:cNvSpPr/>
          <p:nvPr/>
        </p:nvSpPr>
        <p:spPr>
          <a:xfrm>
            <a:off x="911160" y="1825560"/>
            <a:ext cx="5338041" cy="25684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Boot</a:t>
            </a:r>
            <a:br>
              <a:rPr dirty="0"/>
            </a:br>
            <a:r>
              <a:rPr lang="de-DE" dirty="0"/>
              <a:t>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Data JPA (h2, Hibernate)</a:t>
            </a:r>
            <a:br>
              <a:rPr dirty="0"/>
            </a:br>
            <a:r>
              <a:rPr lang="de-DE" dirty="0"/>
              <a:t>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Messaging (STOMP, </a:t>
            </a:r>
            <a:r>
              <a:rPr lang="de-DE" dirty="0" err="1"/>
              <a:t>Websockets</a:t>
            </a:r>
            <a:r>
              <a:rPr lang="de-DE" dirty="0"/>
              <a:t>)</a:t>
            </a:r>
            <a:br>
              <a:rPr dirty="0"/>
            </a:br>
            <a:r>
              <a:rPr lang="de-DE" dirty="0"/>
              <a:t>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Web (HTTP, </a:t>
            </a:r>
            <a:r>
              <a:rPr lang="de-DE" dirty="0" err="1"/>
              <a:t>RESTful</a:t>
            </a:r>
            <a:r>
              <a:rPr lang="de-DE" dirty="0"/>
              <a:t> Webservices, …)</a:t>
            </a:r>
          </a:p>
        </p:txBody>
      </p:sp>
      <p:sp>
        <p:nvSpPr>
          <p:cNvPr id="165" name="Foliennummernplatzhalter 2_0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CA138C3-61BD-4AD9-9E1E-3662C94ADFF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166" name="Grafik 153"/>
          <p:cNvPicPr/>
          <p:nvPr/>
        </p:nvPicPr>
        <p:blipFill>
          <a:blip r:embed="rId2"/>
          <a:stretch/>
        </p:blipFill>
        <p:spPr>
          <a:xfrm>
            <a:off x="8543541" y="1579680"/>
            <a:ext cx="3015000" cy="977760"/>
          </a:xfrm>
          <a:prstGeom prst="rect">
            <a:avLst/>
          </a:prstGeom>
          <a:ln w="0">
            <a:noFill/>
          </a:ln>
        </p:spPr>
      </p:pic>
      <p:pic>
        <p:nvPicPr>
          <p:cNvPr id="167" name="Grafik 154"/>
          <p:cNvPicPr/>
          <p:nvPr/>
        </p:nvPicPr>
        <p:blipFill>
          <a:blip r:embed="rId3"/>
          <a:stretch/>
        </p:blipFill>
        <p:spPr>
          <a:xfrm>
            <a:off x="10888777" y="2752740"/>
            <a:ext cx="1121400" cy="613800"/>
          </a:xfrm>
          <a:prstGeom prst="rect">
            <a:avLst/>
          </a:prstGeom>
          <a:ln w="0">
            <a:noFill/>
          </a:ln>
        </p:spPr>
      </p:pic>
      <p:pic>
        <p:nvPicPr>
          <p:cNvPr id="168" name="Grafik 155"/>
          <p:cNvPicPr/>
          <p:nvPr/>
        </p:nvPicPr>
        <p:blipFill>
          <a:blip r:embed="rId4"/>
          <a:stretch/>
        </p:blipFill>
        <p:spPr>
          <a:xfrm>
            <a:off x="8674920" y="3798360"/>
            <a:ext cx="3024720" cy="701280"/>
          </a:xfrm>
          <a:prstGeom prst="rect">
            <a:avLst/>
          </a:prstGeom>
          <a:ln w="0">
            <a:noFill/>
          </a:ln>
        </p:spPr>
      </p:pic>
      <p:pic>
        <p:nvPicPr>
          <p:cNvPr id="169" name="Grafik 156"/>
          <p:cNvPicPr/>
          <p:nvPr/>
        </p:nvPicPr>
        <p:blipFill>
          <a:blip r:embed="rId5"/>
          <a:stretch/>
        </p:blipFill>
        <p:spPr>
          <a:xfrm>
            <a:off x="7676137" y="2752740"/>
            <a:ext cx="3032280" cy="654120"/>
          </a:xfrm>
          <a:prstGeom prst="rect">
            <a:avLst/>
          </a:prstGeom>
          <a:ln w="0">
            <a:noFill/>
          </a:ln>
        </p:spPr>
      </p:pic>
      <p:sp>
        <p:nvSpPr>
          <p:cNvPr id="170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1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el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Kommunikation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73" name="Inhaltsplatzhalter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/>
              <a:t>HTTP – </a:t>
            </a:r>
            <a:r>
              <a:rPr lang="de-DE" sz="2400" dirty="0" err="1"/>
              <a:t>RESTful</a:t>
            </a:r>
            <a:r>
              <a:rPr lang="de-DE" sz="2400" dirty="0"/>
              <a:t> Webservices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Web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Synchron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dirty="0"/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dirty="0" err="1"/>
              <a:t>WebSockets</a:t>
            </a:r>
            <a:r>
              <a:rPr lang="de-DE" sz="2400" dirty="0"/>
              <a:t> – STOMP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Spring Messaging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Asynchron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dirty="0"/>
          </a:p>
        </p:txBody>
      </p:sp>
      <p:sp>
        <p:nvSpPr>
          <p:cNvPr id="174" name="Foliennummernplatzhalter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4321F39-7270-4234-A534-0A304CF3D7DB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75" name="Foliennummernplatzhalter 2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6" name="Foliennummernplatzhalter 2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el 1_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Kommunikation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78" name="Inhaltsplatzhalter 3_3"/>
          <p:cNvSpPr/>
          <p:nvPr/>
        </p:nvSpPr>
        <p:spPr>
          <a:xfrm>
            <a:off x="1023840" y="1825560"/>
            <a:ext cx="6643399" cy="3307144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/>
              <a:t>HTTP – </a:t>
            </a:r>
            <a:r>
              <a:rPr lang="de-DE" sz="2400" dirty="0" err="1"/>
              <a:t>RESTful</a:t>
            </a:r>
            <a:r>
              <a:rPr lang="de-DE" sz="2400" dirty="0"/>
              <a:t> Webservices - Synchron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Login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Register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Initialer Bezug von Daten (Spielhistorie, Lobby, etc.)</a:t>
            </a:r>
            <a:br>
              <a:rPr dirty="0"/>
            </a:br>
            <a:r>
              <a:rPr lang="de-DE" dirty="0"/>
              <a:t> 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 err="1"/>
              <a:t>WebSockets</a:t>
            </a:r>
            <a:r>
              <a:rPr lang="de-DE" sz="2400" dirty="0"/>
              <a:t> – STOMP – Asynchron, Updates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Lobby-Daten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Spielhistorie</a:t>
            </a: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dirty="0"/>
              <a:t>Spieleingaben</a:t>
            </a:r>
          </a:p>
        </p:txBody>
      </p:sp>
      <p:sp>
        <p:nvSpPr>
          <p:cNvPr id="179" name="Foliennummernplatzhalter 2_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317F51B-B34D-479D-8A55-2D961DAE9B8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80" name="Foliennummernplatzhalter 2_4"/>
          <p:cNvSpPr/>
          <p:nvPr/>
        </p:nvSpPr>
        <p:spPr>
          <a:xfrm>
            <a:off x="44085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Patterns &amp; Frameworks (WS 20/21)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1" name="Foliennummernplatzhalter 2_5"/>
          <p:cNvSpPr/>
          <p:nvPr/>
        </p:nvSpPr>
        <p:spPr>
          <a:xfrm>
            <a:off x="-489960" y="6310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Projekt SnakeFX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844</Words>
  <Application>Microsoft Office PowerPoint</Application>
  <PresentationFormat>Breitbild</PresentationFormat>
  <Paragraphs>201</Paragraphs>
  <Slides>22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Benjamin Wulfert - Referat - Informationsmanagement - ESA</dc:title>
  <dc:subject/>
  <dc:creator>Codeularity_Laptop_B</dc:creator>
  <dc:description/>
  <cp:lastModifiedBy>Benjamin Wulfert</cp:lastModifiedBy>
  <cp:revision>89</cp:revision>
  <dcterms:created xsi:type="dcterms:W3CDTF">2020-10-27T09:16:05Z</dcterms:created>
  <dcterms:modified xsi:type="dcterms:W3CDTF">2021-02-18T14:40:07Z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Breitbild</vt:lpwstr>
  </property>
  <property fmtid="{D5CDD505-2E9C-101B-9397-08002B2CF9AE}" pid="4" name="Slides">
    <vt:i4>17</vt:i4>
  </property>
</Properties>
</file>