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DE527C-9C4C-4FC6-9DB1-2EFBE1F9C0BB}">
  <a:tblStyle styleId="{7FDE527C-9C4C-4FC6-9DB1-2EFBE1F9C0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4;n"/>
          <p:cNvSpPr txBox="1"/>
          <p:nvPr/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5;n"/>
          <p:cNvSpPr txBox="1"/>
          <p:nvPr/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6;n"/>
          <p:cNvSpPr/>
          <p:nvPr>
            <p:ph idx="2" type="sldImg"/>
          </p:nvPr>
        </p:nvSpPr>
        <p:spPr>
          <a:xfrm>
            <a:off x="458787" y="720725"/>
            <a:ext cx="6396037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74725" y="4560887"/>
            <a:ext cx="5364162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/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4144962" y="9121775"/>
            <a:ext cx="3168650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/>
        </p:nvSpPr>
        <p:spPr>
          <a:xfrm>
            <a:off x="4144962" y="9121775"/>
            <a:ext cx="3168650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785bb5a5a_0_7:notes"/>
          <p:cNvSpPr/>
          <p:nvPr>
            <p:ph idx="2" type="sldImg"/>
          </p:nvPr>
        </p:nvSpPr>
        <p:spPr>
          <a:xfrm>
            <a:off x="458787" y="720725"/>
            <a:ext cx="6396000" cy="35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785bb5a5a_0_7:notes"/>
          <p:cNvSpPr txBox="1"/>
          <p:nvPr>
            <p:ph idx="1" type="body"/>
          </p:nvPr>
        </p:nvSpPr>
        <p:spPr>
          <a:xfrm>
            <a:off x="974725" y="4560887"/>
            <a:ext cx="5364300" cy="4317900"/>
          </a:xfrm>
          <a:prstGeom prst="rect">
            <a:avLst/>
          </a:prstGeom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1785bb5a5a_0_7:notes"/>
          <p:cNvSpPr txBox="1"/>
          <p:nvPr>
            <p:ph idx="12" type="sldNum"/>
          </p:nvPr>
        </p:nvSpPr>
        <p:spPr>
          <a:xfrm>
            <a:off x="4144962" y="9121775"/>
            <a:ext cx="3168600" cy="477900"/>
          </a:xfrm>
          <a:prstGeom prst="rect">
            <a:avLst/>
          </a:prstGeom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785bb5a5a_0_14:notes"/>
          <p:cNvSpPr/>
          <p:nvPr>
            <p:ph idx="2" type="sldImg"/>
          </p:nvPr>
        </p:nvSpPr>
        <p:spPr>
          <a:xfrm>
            <a:off x="458787" y="720725"/>
            <a:ext cx="6396000" cy="35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785bb5a5a_0_14:notes"/>
          <p:cNvSpPr txBox="1"/>
          <p:nvPr>
            <p:ph idx="1" type="body"/>
          </p:nvPr>
        </p:nvSpPr>
        <p:spPr>
          <a:xfrm>
            <a:off x="974725" y="4560887"/>
            <a:ext cx="5364300" cy="4317900"/>
          </a:xfrm>
          <a:prstGeom prst="rect">
            <a:avLst/>
          </a:prstGeom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1785bb5a5a_0_14:notes"/>
          <p:cNvSpPr txBox="1"/>
          <p:nvPr>
            <p:ph idx="12" type="sldNum"/>
          </p:nvPr>
        </p:nvSpPr>
        <p:spPr>
          <a:xfrm>
            <a:off x="4144962" y="9121775"/>
            <a:ext cx="3168600" cy="477900"/>
          </a:xfrm>
          <a:prstGeom prst="rect">
            <a:avLst/>
          </a:prstGeom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785bb5a5a_0_27:notes"/>
          <p:cNvSpPr/>
          <p:nvPr>
            <p:ph idx="2" type="sldImg"/>
          </p:nvPr>
        </p:nvSpPr>
        <p:spPr>
          <a:xfrm>
            <a:off x="458787" y="720725"/>
            <a:ext cx="6396000" cy="35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785bb5a5a_0_27:notes"/>
          <p:cNvSpPr txBox="1"/>
          <p:nvPr>
            <p:ph idx="1" type="body"/>
          </p:nvPr>
        </p:nvSpPr>
        <p:spPr>
          <a:xfrm>
            <a:off x="974725" y="4560887"/>
            <a:ext cx="5364300" cy="4317900"/>
          </a:xfrm>
          <a:prstGeom prst="rect">
            <a:avLst/>
          </a:prstGeom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1785bb5a5a_0_27:notes"/>
          <p:cNvSpPr txBox="1"/>
          <p:nvPr>
            <p:ph idx="12" type="sldNum"/>
          </p:nvPr>
        </p:nvSpPr>
        <p:spPr>
          <a:xfrm>
            <a:off x="4144962" y="9121775"/>
            <a:ext cx="3168600" cy="477900"/>
          </a:xfrm>
          <a:prstGeom prst="rect">
            <a:avLst/>
          </a:prstGeom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785bb5a5a_0_34:notes"/>
          <p:cNvSpPr/>
          <p:nvPr>
            <p:ph idx="2" type="sldImg"/>
          </p:nvPr>
        </p:nvSpPr>
        <p:spPr>
          <a:xfrm>
            <a:off x="458787" y="720725"/>
            <a:ext cx="6396000" cy="35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785bb5a5a_0_34:notes"/>
          <p:cNvSpPr txBox="1"/>
          <p:nvPr>
            <p:ph idx="1" type="body"/>
          </p:nvPr>
        </p:nvSpPr>
        <p:spPr>
          <a:xfrm>
            <a:off x="974725" y="4560887"/>
            <a:ext cx="5364300" cy="4317900"/>
          </a:xfrm>
          <a:prstGeom prst="rect">
            <a:avLst/>
          </a:prstGeom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1785bb5a5a_0_34:notes"/>
          <p:cNvSpPr txBox="1"/>
          <p:nvPr>
            <p:ph idx="12" type="sldNum"/>
          </p:nvPr>
        </p:nvSpPr>
        <p:spPr>
          <a:xfrm>
            <a:off x="4144962" y="9121775"/>
            <a:ext cx="3168600" cy="477900"/>
          </a:xfrm>
          <a:prstGeom prst="rect">
            <a:avLst/>
          </a:prstGeom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785bb5a5a_0_51:notes"/>
          <p:cNvSpPr/>
          <p:nvPr>
            <p:ph idx="2" type="sldImg"/>
          </p:nvPr>
        </p:nvSpPr>
        <p:spPr>
          <a:xfrm>
            <a:off x="458787" y="720725"/>
            <a:ext cx="6396000" cy="35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785bb5a5a_0_51:notes"/>
          <p:cNvSpPr txBox="1"/>
          <p:nvPr>
            <p:ph idx="1" type="body"/>
          </p:nvPr>
        </p:nvSpPr>
        <p:spPr>
          <a:xfrm>
            <a:off x="974725" y="4560887"/>
            <a:ext cx="5364300" cy="4317900"/>
          </a:xfrm>
          <a:prstGeom prst="rect">
            <a:avLst/>
          </a:prstGeom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1785bb5a5a_0_51:notes"/>
          <p:cNvSpPr txBox="1"/>
          <p:nvPr>
            <p:ph idx="12" type="sldNum"/>
          </p:nvPr>
        </p:nvSpPr>
        <p:spPr>
          <a:xfrm>
            <a:off x="4144962" y="9121775"/>
            <a:ext cx="3168600" cy="477900"/>
          </a:xfrm>
          <a:prstGeom prst="rect">
            <a:avLst/>
          </a:prstGeom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785bb5a5a_0_68:notes"/>
          <p:cNvSpPr/>
          <p:nvPr>
            <p:ph idx="2" type="sldImg"/>
          </p:nvPr>
        </p:nvSpPr>
        <p:spPr>
          <a:xfrm>
            <a:off x="458787" y="720725"/>
            <a:ext cx="6396000" cy="35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785bb5a5a_0_68:notes"/>
          <p:cNvSpPr txBox="1"/>
          <p:nvPr>
            <p:ph idx="1" type="body"/>
          </p:nvPr>
        </p:nvSpPr>
        <p:spPr>
          <a:xfrm>
            <a:off x="974725" y="4560887"/>
            <a:ext cx="5364300" cy="4317900"/>
          </a:xfrm>
          <a:prstGeom prst="rect">
            <a:avLst/>
          </a:prstGeom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1785bb5a5a_0_68:notes"/>
          <p:cNvSpPr txBox="1"/>
          <p:nvPr>
            <p:ph idx="12" type="sldNum"/>
          </p:nvPr>
        </p:nvSpPr>
        <p:spPr>
          <a:xfrm>
            <a:off x="4144962" y="9121775"/>
            <a:ext cx="3168600" cy="477900"/>
          </a:xfrm>
          <a:prstGeom prst="rect">
            <a:avLst/>
          </a:prstGeom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785bb5a5a_0_91:notes"/>
          <p:cNvSpPr/>
          <p:nvPr>
            <p:ph idx="2" type="sldImg"/>
          </p:nvPr>
        </p:nvSpPr>
        <p:spPr>
          <a:xfrm>
            <a:off x="458787" y="720725"/>
            <a:ext cx="6396000" cy="35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785bb5a5a_0_91:notes"/>
          <p:cNvSpPr txBox="1"/>
          <p:nvPr>
            <p:ph idx="1" type="body"/>
          </p:nvPr>
        </p:nvSpPr>
        <p:spPr>
          <a:xfrm>
            <a:off x="974725" y="4560887"/>
            <a:ext cx="5364300" cy="4317900"/>
          </a:xfrm>
          <a:prstGeom prst="rect">
            <a:avLst/>
          </a:prstGeom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1785bb5a5a_0_91:notes"/>
          <p:cNvSpPr txBox="1"/>
          <p:nvPr>
            <p:ph idx="12" type="sldNum"/>
          </p:nvPr>
        </p:nvSpPr>
        <p:spPr>
          <a:xfrm>
            <a:off x="4144962" y="9121775"/>
            <a:ext cx="3168600" cy="477900"/>
          </a:xfrm>
          <a:prstGeom prst="rect">
            <a:avLst/>
          </a:prstGeom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785bb5a5a_0_81:notes"/>
          <p:cNvSpPr/>
          <p:nvPr>
            <p:ph idx="2" type="sldImg"/>
          </p:nvPr>
        </p:nvSpPr>
        <p:spPr>
          <a:xfrm>
            <a:off x="458787" y="720725"/>
            <a:ext cx="6396000" cy="35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785bb5a5a_0_81:notes"/>
          <p:cNvSpPr txBox="1"/>
          <p:nvPr>
            <p:ph idx="1" type="body"/>
          </p:nvPr>
        </p:nvSpPr>
        <p:spPr>
          <a:xfrm>
            <a:off x="974725" y="4560887"/>
            <a:ext cx="5364300" cy="4317900"/>
          </a:xfrm>
          <a:prstGeom prst="rect">
            <a:avLst/>
          </a:prstGeom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1785bb5a5a_0_81:notes"/>
          <p:cNvSpPr txBox="1"/>
          <p:nvPr>
            <p:ph idx="12" type="sldNum"/>
          </p:nvPr>
        </p:nvSpPr>
        <p:spPr>
          <a:xfrm>
            <a:off x="4144962" y="9121775"/>
            <a:ext cx="3168600" cy="477900"/>
          </a:xfrm>
          <a:prstGeom prst="rect">
            <a:avLst/>
          </a:prstGeom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785bb5a5a_0_99:notes"/>
          <p:cNvSpPr/>
          <p:nvPr>
            <p:ph idx="2" type="sldImg"/>
          </p:nvPr>
        </p:nvSpPr>
        <p:spPr>
          <a:xfrm>
            <a:off x="458787" y="720725"/>
            <a:ext cx="6396000" cy="35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785bb5a5a_0_99:notes"/>
          <p:cNvSpPr txBox="1"/>
          <p:nvPr>
            <p:ph idx="1" type="body"/>
          </p:nvPr>
        </p:nvSpPr>
        <p:spPr>
          <a:xfrm>
            <a:off x="974725" y="4560887"/>
            <a:ext cx="5364300" cy="4317900"/>
          </a:xfrm>
          <a:prstGeom prst="rect">
            <a:avLst/>
          </a:prstGeom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1785bb5a5a_0_99:notes"/>
          <p:cNvSpPr txBox="1"/>
          <p:nvPr>
            <p:ph idx="12" type="sldNum"/>
          </p:nvPr>
        </p:nvSpPr>
        <p:spPr>
          <a:xfrm>
            <a:off x="4144962" y="9121775"/>
            <a:ext cx="3168600" cy="477900"/>
          </a:xfrm>
          <a:prstGeom prst="rect">
            <a:avLst/>
          </a:prstGeom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7558fcf04_0_0:notes"/>
          <p:cNvSpPr/>
          <p:nvPr>
            <p:ph idx="2" type="sldImg"/>
          </p:nvPr>
        </p:nvSpPr>
        <p:spPr>
          <a:xfrm>
            <a:off x="458787" y="720725"/>
            <a:ext cx="6396000" cy="35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7558fcf04_0_0:notes"/>
          <p:cNvSpPr txBox="1"/>
          <p:nvPr>
            <p:ph idx="1" type="body"/>
          </p:nvPr>
        </p:nvSpPr>
        <p:spPr>
          <a:xfrm>
            <a:off x="974725" y="4560887"/>
            <a:ext cx="5364300" cy="4317900"/>
          </a:xfrm>
          <a:prstGeom prst="rect">
            <a:avLst/>
          </a:prstGeom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17558fcf04_0_0:notes"/>
          <p:cNvSpPr txBox="1"/>
          <p:nvPr>
            <p:ph idx="12" type="sldNum"/>
          </p:nvPr>
        </p:nvSpPr>
        <p:spPr>
          <a:xfrm>
            <a:off x="4144962" y="9121775"/>
            <a:ext cx="3168600" cy="477900"/>
          </a:xfrm>
          <a:prstGeom prst="rect">
            <a:avLst/>
          </a:prstGeom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7558fcf04_0_6:notes"/>
          <p:cNvSpPr/>
          <p:nvPr>
            <p:ph idx="2" type="sldImg"/>
          </p:nvPr>
        </p:nvSpPr>
        <p:spPr>
          <a:xfrm>
            <a:off x="458787" y="720725"/>
            <a:ext cx="6396000" cy="35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7558fcf04_0_6:notes"/>
          <p:cNvSpPr txBox="1"/>
          <p:nvPr>
            <p:ph idx="1" type="body"/>
          </p:nvPr>
        </p:nvSpPr>
        <p:spPr>
          <a:xfrm>
            <a:off x="974725" y="4560887"/>
            <a:ext cx="5364300" cy="4317900"/>
          </a:xfrm>
          <a:prstGeom prst="rect">
            <a:avLst/>
          </a:prstGeom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17558fcf04_0_6:notes"/>
          <p:cNvSpPr txBox="1"/>
          <p:nvPr>
            <p:ph idx="12" type="sldNum"/>
          </p:nvPr>
        </p:nvSpPr>
        <p:spPr>
          <a:xfrm>
            <a:off x="4144962" y="9121775"/>
            <a:ext cx="3168600" cy="477900"/>
          </a:xfrm>
          <a:prstGeom prst="rect">
            <a:avLst/>
          </a:prstGeom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7558fcf04_0_18:notes"/>
          <p:cNvSpPr/>
          <p:nvPr>
            <p:ph idx="2" type="sldImg"/>
          </p:nvPr>
        </p:nvSpPr>
        <p:spPr>
          <a:xfrm>
            <a:off x="458787" y="720725"/>
            <a:ext cx="6396000" cy="35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7558fcf04_0_18:notes"/>
          <p:cNvSpPr txBox="1"/>
          <p:nvPr>
            <p:ph idx="1" type="body"/>
          </p:nvPr>
        </p:nvSpPr>
        <p:spPr>
          <a:xfrm>
            <a:off x="974725" y="4560887"/>
            <a:ext cx="5364300" cy="4317900"/>
          </a:xfrm>
          <a:prstGeom prst="rect">
            <a:avLst/>
          </a:prstGeom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17558fcf04_0_18:notes"/>
          <p:cNvSpPr txBox="1"/>
          <p:nvPr>
            <p:ph idx="12" type="sldNum"/>
          </p:nvPr>
        </p:nvSpPr>
        <p:spPr>
          <a:xfrm>
            <a:off x="4144962" y="9121775"/>
            <a:ext cx="3168600" cy="477900"/>
          </a:xfrm>
          <a:prstGeom prst="rect">
            <a:avLst/>
          </a:prstGeom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7558fcf04_0_30:notes"/>
          <p:cNvSpPr/>
          <p:nvPr>
            <p:ph idx="2" type="sldImg"/>
          </p:nvPr>
        </p:nvSpPr>
        <p:spPr>
          <a:xfrm>
            <a:off x="458787" y="720725"/>
            <a:ext cx="6396000" cy="35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7558fcf04_0_30:notes"/>
          <p:cNvSpPr txBox="1"/>
          <p:nvPr>
            <p:ph idx="1" type="body"/>
          </p:nvPr>
        </p:nvSpPr>
        <p:spPr>
          <a:xfrm>
            <a:off x="974725" y="4560887"/>
            <a:ext cx="5364300" cy="4317900"/>
          </a:xfrm>
          <a:prstGeom prst="rect">
            <a:avLst/>
          </a:prstGeom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17558fcf04_0_30:notes"/>
          <p:cNvSpPr txBox="1"/>
          <p:nvPr>
            <p:ph idx="12" type="sldNum"/>
          </p:nvPr>
        </p:nvSpPr>
        <p:spPr>
          <a:xfrm>
            <a:off x="4144962" y="9121775"/>
            <a:ext cx="3168600" cy="477900"/>
          </a:xfrm>
          <a:prstGeom prst="rect">
            <a:avLst/>
          </a:prstGeom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7558fcf04_0_44:notes"/>
          <p:cNvSpPr/>
          <p:nvPr>
            <p:ph idx="2" type="sldImg"/>
          </p:nvPr>
        </p:nvSpPr>
        <p:spPr>
          <a:xfrm>
            <a:off x="458787" y="720725"/>
            <a:ext cx="6396000" cy="35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7558fcf04_0_44:notes"/>
          <p:cNvSpPr txBox="1"/>
          <p:nvPr>
            <p:ph idx="1" type="body"/>
          </p:nvPr>
        </p:nvSpPr>
        <p:spPr>
          <a:xfrm>
            <a:off x="974725" y="4560887"/>
            <a:ext cx="5364300" cy="4317900"/>
          </a:xfrm>
          <a:prstGeom prst="rect">
            <a:avLst/>
          </a:prstGeom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17558fcf04_0_44:notes"/>
          <p:cNvSpPr txBox="1"/>
          <p:nvPr>
            <p:ph idx="12" type="sldNum"/>
          </p:nvPr>
        </p:nvSpPr>
        <p:spPr>
          <a:xfrm>
            <a:off x="4144962" y="9121775"/>
            <a:ext cx="3168600" cy="477900"/>
          </a:xfrm>
          <a:prstGeom prst="rect">
            <a:avLst/>
          </a:prstGeom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7558fcf04_0_50:notes"/>
          <p:cNvSpPr/>
          <p:nvPr>
            <p:ph idx="2" type="sldImg"/>
          </p:nvPr>
        </p:nvSpPr>
        <p:spPr>
          <a:xfrm>
            <a:off x="458787" y="720725"/>
            <a:ext cx="6396000" cy="35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7558fcf04_0_50:notes"/>
          <p:cNvSpPr txBox="1"/>
          <p:nvPr>
            <p:ph idx="1" type="body"/>
          </p:nvPr>
        </p:nvSpPr>
        <p:spPr>
          <a:xfrm>
            <a:off x="974725" y="4560887"/>
            <a:ext cx="5364300" cy="4317900"/>
          </a:xfrm>
          <a:prstGeom prst="rect">
            <a:avLst/>
          </a:prstGeom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17558fcf04_0_50:notes"/>
          <p:cNvSpPr txBox="1"/>
          <p:nvPr>
            <p:ph idx="12" type="sldNum"/>
          </p:nvPr>
        </p:nvSpPr>
        <p:spPr>
          <a:xfrm>
            <a:off x="4144962" y="9121775"/>
            <a:ext cx="3168600" cy="477900"/>
          </a:xfrm>
          <a:prstGeom prst="rect">
            <a:avLst/>
          </a:prstGeom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7558fcf04_0_60:notes"/>
          <p:cNvSpPr/>
          <p:nvPr>
            <p:ph idx="2" type="sldImg"/>
          </p:nvPr>
        </p:nvSpPr>
        <p:spPr>
          <a:xfrm>
            <a:off x="458787" y="720725"/>
            <a:ext cx="6396000" cy="35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7558fcf04_0_60:notes"/>
          <p:cNvSpPr txBox="1"/>
          <p:nvPr>
            <p:ph idx="1" type="body"/>
          </p:nvPr>
        </p:nvSpPr>
        <p:spPr>
          <a:xfrm>
            <a:off x="974725" y="4560887"/>
            <a:ext cx="5364300" cy="4317900"/>
          </a:xfrm>
          <a:prstGeom prst="rect">
            <a:avLst/>
          </a:prstGeom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17558fcf04_0_60:notes"/>
          <p:cNvSpPr txBox="1"/>
          <p:nvPr>
            <p:ph idx="12" type="sldNum"/>
          </p:nvPr>
        </p:nvSpPr>
        <p:spPr>
          <a:xfrm>
            <a:off x="4144962" y="9121775"/>
            <a:ext cx="3168600" cy="477900"/>
          </a:xfrm>
          <a:prstGeom prst="rect">
            <a:avLst/>
          </a:prstGeom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785bb5a5a_0_1:notes"/>
          <p:cNvSpPr/>
          <p:nvPr>
            <p:ph idx="2" type="sldImg"/>
          </p:nvPr>
        </p:nvSpPr>
        <p:spPr>
          <a:xfrm>
            <a:off x="458787" y="720725"/>
            <a:ext cx="6396000" cy="35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785bb5a5a_0_1:notes"/>
          <p:cNvSpPr txBox="1"/>
          <p:nvPr>
            <p:ph idx="1" type="body"/>
          </p:nvPr>
        </p:nvSpPr>
        <p:spPr>
          <a:xfrm>
            <a:off x="974725" y="4560887"/>
            <a:ext cx="5364300" cy="4317900"/>
          </a:xfrm>
          <a:prstGeom prst="rect">
            <a:avLst/>
          </a:prstGeom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1785bb5a5a_0_1:notes"/>
          <p:cNvSpPr txBox="1"/>
          <p:nvPr>
            <p:ph idx="12" type="sldNum"/>
          </p:nvPr>
        </p:nvSpPr>
        <p:spPr>
          <a:xfrm>
            <a:off x="4144962" y="9121775"/>
            <a:ext cx="3168600" cy="477900"/>
          </a:xfrm>
          <a:prstGeom prst="rect">
            <a:avLst/>
          </a:prstGeom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838325" y="365125"/>
            <a:ext cx="9515475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892300" y="427833"/>
            <a:ext cx="8737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1955801" y="365127"/>
            <a:ext cx="93995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1752600" y="365127"/>
            <a:ext cx="9601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1838325" y="365125"/>
            <a:ext cx="9515475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2117725" cy="163988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http.kali.org/pool/main/k/kali-archive-keyring/kali-archive-keyring_2022.1_all.deb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wireshark.org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wireshark.org/docs/man-pages/wireshark-filter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dn.comparitech.com/wp-content/uploads/2019/06/tcpdump-cheat-sheet-1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ns3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GNS3/vpcs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/>
        </p:nvSpPr>
        <p:spPr>
          <a:xfrm>
            <a:off x="1524000" y="18288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CPEN6234001</a:t>
            </a:r>
            <a: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Systems and Networks</a:t>
            </a:r>
            <a:endParaRPr/>
          </a:p>
        </p:txBody>
      </p:sp>
      <p:sp>
        <p:nvSpPr>
          <p:cNvPr id="74" name="Google Shape;74;p10"/>
          <p:cNvSpPr txBox="1"/>
          <p:nvPr/>
        </p:nvSpPr>
        <p:spPr>
          <a:xfrm>
            <a:off x="1524000" y="3657600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GNS3 and Wireshark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5" name="Google Shape;75;p10"/>
          <p:cNvGraphicFramePr/>
          <p:nvPr/>
        </p:nvGraphicFramePr>
        <p:xfrm>
          <a:off x="4297550" y="47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{7FDE527C-9C4C-4FC6-9DB1-2EFBE1F9C0BB}</a:tableStyleId>
              </a:tblPr>
              <a:tblGrid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Ardimas Purwita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ardimas.andi@binus.ac.id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1838325" y="365125"/>
            <a:ext cx="95154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GNS3: A Simple Home Network</a:t>
            </a:r>
            <a:endParaRPr/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800" y="2239325"/>
            <a:ext cx="7922125" cy="35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1838325" y="365125"/>
            <a:ext cx="95154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GNS3: NAT Configuration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NAT also runs DHCP server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Create a file ‘/tmp/default.xml’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400"/>
              <a:t>&lt;network&gt;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400"/>
              <a:t>  &lt;name&gt;default&lt;/name&gt;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400"/>
              <a:t>  &lt;bridge name="virbr0"/&gt;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400"/>
              <a:t>  &lt;forward mode="nat"/&gt;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400"/>
              <a:t>  &lt;ip address="192.168.122.1" netmask="255.255.255.0"&gt;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400"/>
              <a:t>    &lt;dhcp&gt;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400"/>
              <a:t>      &lt;range start="192.168.122.2" end="192.168.122.254"/&gt;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400"/>
              <a:t>    &lt;/dhcp&gt;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400"/>
              <a:t>  &lt;/ip&gt;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400"/>
              <a:t>&lt;/network&gt;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50" name="Google Shape;150;p20"/>
          <p:cNvSpPr txBox="1"/>
          <p:nvPr/>
        </p:nvSpPr>
        <p:spPr>
          <a:xfrm>
            <a:off x="6633175" y="3292475"/>
            <a:ext cx="60960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810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# Type this in your terminal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virsh net-define /tmp/default.xml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sudo virsh net-start default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sudo virsh net-autostart default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5712025" y="3813975"/>
            <a:ext cx="1002600" cy="39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 rot="5401341">
            <a:off x="8756575" y="4897625"/>
            <a:ext cx="769200" cy="39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000" y="5522725"/>
            <a:ext cx="7681000" cy="6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1838325" y="365125"/>
            <a:ext cx="95154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GNS3: Ubuntu Server Config</a:t>
            </a:r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400"/>
              <a:t>Nothing to be done as the interface is already setup (you can ping 192.168.122.1)</a:t>
            </a:r>
            <a:endParaRPr sz="2400"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800" y="2487588"/>
            <a:ext cx="797242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1838325" y="365125"/>
            <a:ext cx="95154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GNS3: Kali Linux CLI Config</a:t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300"/>
              <a:t>It is not properly setup yet</a:t>
            </a:r>
            <a:endParaRPr sz="2300"/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488" y="2244325"/>
            <a:ext cx="4686300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>
            <a:off x="984825" y="4064675"/>
            <a:ext cx="5111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Now, you need to configure the IP address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$ ip addr add 192.168.122.2/24 dev eth0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1875" y="5261100"/>
            <a:ext cx="4581525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/>
          <p:nvPr/>
        </p:nvSpPr>
        <p:spPr>
          <a:xfrm>
            <a:off x="3044025" y="3599100"/>
            <a:ext cx="411900" cy="46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6491100" y="4064675"/>
            <a:ext cx="5434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Then, configure your route table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$ ip route add default via 192.168.122.1 via eth0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5783650" y="4637650"/>
            <a:ext cx="591000" cy="39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8425" y="5299200"/>
            <a:ext cx="42100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3575" y="2620038"/>
            <a:ext cx="3838543" cy="51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/>
          <p:nvPr/>
        </p:nvSpPr>
        <p:spPr>
          <a:xfrm>
            <a:off x="8218850" y="3330525"/>
            <a:ext cx="411900" cy="626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6374650" y="1875300"/>
            <a:ext cx="543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Set your dns server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1838325" y="365125"/>
            <a:ext cx="95154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GNS3: Kali Linux CLI Config (optional)</a:t>
            </a:r>
            <a:endParaRPr/>
          </a:p>
        </p:txBody>
      </p:sp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300"/>
              <a:t>To setup your apt, you need to first download and install:</a:t>
            </a:r>
            <a:endParaRPr sz="23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300" u="sng">
                <a:solidFill>
                  <a:schemeClr val="hlink"/>
                </a:solidFill>
                <a:hlinkClick r:id="rId3"/>
              </a:rPr>
              <a:t>https://http.kali.org/pool/main/k/kali-archive-keyring/kali-archive-keyring_2022.1_all.deb</a:t>
            </a:r>
            <a:r>
              <a:rPr lang="en-US" sz="2300"/>
              <a:t> </a:t>
            </a:r>
            <a:endParaRPr sz="2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1838325" y="365125"/>
            <a:ext cx="95154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Wireshark: Intro</a:t>
            </a:r>
            <a:endParaRPr/>
          </a:p>
        </p:txBody>
      </p:sp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75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Wireshark is a network protocol analyzer (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https://www.wireshark.org/</a:t>
            </a:r>
            <a:r>
              <a:rPr lang="en-US" sz="2400"/>
              <a:t> 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It’s been around since 1998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Features:</a:t>
            </a:r>
            <a:endParaRPr sz="2400"/>
          </a:p>
        </p:txBody>
      </p:sp>
      <p:sp>
        <p:nvSpPr>
          <p:cNvPr id="193" name="Google Shape;193;p24"/>
          <p:cNvSpPr txBox="1"/>
          <p:nvPr/>
        </p:nvSpPr>
        <p:spPr>
          <a:xfrm>
            <a:off x="1593625" y="2882850"/>
            <a:ext cx="78609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Deep inspection of hundreds of protocols, with more being added all the time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Live capture and offline analysis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Multi-platform: Runs on Windows, Linux, macOS, Solaris, FreeBSD, NetBSD, and many others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Captured network data can be browsed via a GUI, or via the TTY-mode TShark utility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Support many capture file formats: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tcpdump (libpcap), Pcap NG, Catapult DCT2000, Cisco Secure IDS iplog, Microsoft Network Monitor,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Support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etc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1838325" y="365125"/>
            <a:ext cx="95154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Wireshark: Intro</a:t>
            </a:r>
            <a:endParaRPr/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75" y="1990725"/>
            <a:ext cx="628650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3300" y="1834050"/>
            <a:ext cx="5108101" cy="3674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1838325" y="365125"/>
            <a:ext cx="95154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Wireshark Filtering</a:t>
            </a:r>
            <a:endParaRPr/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500"/>
              <a:t>see: </a:t>
            </a:r>
            <a:r>
              <a:rPr lang="en-US" sz="2500" u="sng">
                <a:solidFill>
                  <a:schemeClr val="hlink"/>
                </a:solidFill>
                <a:hlinkClick r:id="rId3"/>
              </a:rPr>
              <a:t>https://www.wireshark.org/docs/man-pages/wireshark-filter.html</a:t>
            </a:r>
            <a:r>
              <a:rPr lang="en-US" sz="2500"/>
              <a:t> </a:t>
            </a:r>
            <a:endParaRPr sz="2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1838325" y="365125"/>
            <a:ext cx="95154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tcpdump</a:t>
            </a:r>
            <a:endParaRPr/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500"/>
              <a:t>Why do we need this?</a:t>
            </a:r>
            <a:endParaRPr sz="2500"/>
          </a:p>
          <a:p>
            <a:pPr indent="-387350" lvl="0" marL="914400" rtl="0" algn="l">
              <a:spcBef>
                <a:spcPts val="75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GUI free</a:t>
            </a:r>
            <a:endParaRPr sz="2500"/>
          </a:p>
          <a:p>
            <a:pPr indent="-387350" lvl="0" marL="9144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When you’re in a remote system that does not have a Wireshark installed yet</a:t>
            </a:r>
            <a:endParaRPr sz="2500"/>
          </a:p>
          <a:p>
            <a:pPr indent="0" lvl="0" marL="13716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13716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500"/>
              <a:t>Cheat sheet:</a:t>
            </a:r>
            <a:endParaRPr sz="25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500" u="sng">
                <a:solidFill>
                  <a:schemeClr val="hlink"/>
                </a:solidFill>
                <a:hlinkClick r:id="rId3"/>
              </a:rPr>
              <a:t>https://cdn.comparitech.com/wp-content/uploads/2019/06/tcpdump-cheat-sheet-1.pdf</a:t>
            </a:r>
            <a:r>
              <a:rPr lang="en-US" sz="2500"/>
              <a:t> 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1838325" y="365125"/>
            <a:ext cx="95154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 sz="2400"/>
              <a:t>GNS3</a:t>
            </a:r>
            <a:endParaRPr sz="24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400"/>
              <a:t>Wireshark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>
            <a:off x="1838325" y="365125"/>
            <a:ext cx="95154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GNS3: Intro</a:t>
            </a:r>
            <a:endParaRPr/>
          </a:p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 sz="2400"/>
              <a:t>source: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https://docs.gns3.com</a:t>
            </a:r>
            <a:r>
              <a:rPr lang="en-US" sz="2400"/>
              <a:t> </a:t>
            </a:r>
            <a:endParaRPr sz="24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400"/>
              <a:t>Graphical Network Simulator-3 (GNS3)</a:t>
            </a:r>
            <a:endParaRPr sz="24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400"/>
              <a:t>Open source software</a:t>
            </a:r>
            <a:endParaRPr sz="24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400"/>
              <a:t>The original intention from the creator is to help him to prepare for his Cisco’s certification exam (CCNP)</a:t>
            </a:r>
            <a:endParaRPr sz="24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400"/>
              <a:t>It’s been around for more than 10 years, and it can now be used to test real world deployments</a:t>
            </a:r>
            <a:endParaRPr sz="2400"/>
          </a:p>
          <a:p>
            <a:pPr indent="0" lvl="0" marL="45720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>
            <a:off x="1838325" y="365125"/>
            <a:ext cx="95154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GNS3: Supports</a:t>
            </a:r>
            <a:endParaRPr/>
          </a:p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 sz="2400"/>
              <a:t>Emulation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run actual image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Cisco Internetwork Operating System (IOS), Linux, Windows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Simulation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simulate the behavior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L2 </a:t>
            </a:r>
            <a:r>
              <a:rPr lang="en-US" sz="2400"/>
              <a:t>switch</a:t>
            </a:r>
            <a:r>
              <a:rPr lang="en-US" sz="2400"/>
              <a:t>, physical medium</a:t>
            </a:r>
            <a:endParaRPr sz="2400"/>
          </a:p>
          <a:p>
            <a:pPr indent="0" lvl="0" marL="45720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1838325" y="365125"/>
            <a:ext cx="95154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GNS3: Why should you care?</a:t>
            </a:r>
            <a:endParaRPr/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Real-time network simulation for pre-deployment testing without the need for network hardware: </a:t>
            </a:r>
            <a:endParaRPr sz="2400"/>
          </a:p>
          <a:p>
            <a:pPr indent="-3810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Run the OS that emulates real behavior of network hardware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Test 20+ different network vendors in risk-free virtual environment: </a:t>
            </a:r>
            <a:endParaRPr sz="2400"/>
          </a:p>
          <a:p>
            <a:pPr indent="-3810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Quickly run and test multiple hardware vendors without the need for hardware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Create dynamic network maps for troubleshooting and proof of concept (POC) testing: </a:t>
            </a:r>
            <a:endParaRPr sz="2400"/>
          </a:p>
          <a:p>
            <a:pPr indent="-3810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Test your networks before you build them to reduce the time it takes to get a production network up and running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1838325" y="365125"/>
            <a:ext cx="95154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GNS3: Why should you care?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Connect GNS3 to any real network: </a:t>
            </a:r>
            <a:endParaRPr sz="2400"/>
          </a:p>
          <a:p>
            <a:pPr indent="-3810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Leverage your existing hardware and expand your current lab by connecting your GNS3 topologies directly to it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Customized topologies and labs within GNS3 for network certification training: </a:t>
            </a:r>
            <a:endParaRPr sz="2400"/>
          </a:p>
          <a:p>
            <a:pPr indent="-3810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GNS3 is the best study tool for aspiring network professional seeking their certifications, without the need for a home lab.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1838325" y="365125"/>
            <a:ext cx="95154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GNS3: 2VPCS and 1 Switch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VPCS: Virtual PC Simulator - Lightweight simulator for a PC to text connectivity only, e.g., ping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source: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https://github.com/GNS3/vpcs</a:t>
            </a:r>
            <a:r>
              <a:rPr lang="en-US" sz="2400"/>
              <a:t> 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Steps:</a:t>
            </a:r>
            <a:endParaRPr sz="2400"/>
          </a:p>
          <a:p>
            <a:pPr indent="-3810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Add 2 VPCs and 1 L2 switch from the sidebar</a:t>
            </a:r>
            <a:endParaRPr sz="2400"/>
          </a:p>
          <a:p>
            <a:pPr indent="-3810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Don’t forget to add the VPCS binary that is already compiled before in the preferences window</a:t>
            </a:r>
            <a:endParaRPr sz="2400"/>
          </a:p>
          <a:p>
            <a:pPr indent="-3810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In the console, set the IP address, e.g., ‘ip 10.1.1.1 255.255.255.0’</a:t>
            </a:r>
            <a:endParaRPr sz="2400"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8650" y="4843902"/>
            <a:ext cx="5126275" cy="16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775" y="4885685"/>
            <a:ext cx="6204475" cy="15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1838325" y="365125"/>
            <a:ext cx="95154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GNS3: With 1 Linux CLI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Replace a VPCs with a Kali Linux CLI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It is using Docker container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Now, you can use the Linux command, e.g.,</a:t>
            </a:r>
            <a:endParaRPr sz="2400"/>
          </a:p>
          <a:p>
            <a:pPr indent="0" lvl="0" marL="13716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400"/>
              <a:t>ip addr add 10.1.1.1/24 dev eth0</a:t>
            </a:r>
            <a:endParaRPr sz="2400"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6488" y="4615325"/>
            <a:ext cx="44672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838325" y="365125"/>
            <a:ext cx="95154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NAT: Network Address Translation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 mapping between address space to another address space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Typically a mapping between private IP address space (192,172,10) to a public IP address from our ISP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