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4776" r:id="rId3"/>
    <p:sldId id="4821" r:id="rId4"/>
    <p:sldId id="4813" r:id="rId6"/>
    <p:sldId id="4812" r:id="rId7"/>
    <p:sldId id="4814" r:id="rId8"/>
    <p:sldId id="4815" r:id="rId9"/>
    <p:sldId id="4816" r:id="rId10"/>
    <p:sldId id="4819" r:id="rId11"/>
    <p:sldId id="4820" r:id="rId12"/>
    <p:sldId id="4817" r:id="rId13"/>
    <p:sldId id="4818" r:id="rId14"/>
    <p:sldId id="4822" r:id="rId15"/>
    <p:sldId id="4823" r:id="rId16"/>
    <p:sldId id="4824" r:id="rId17"/>
    <p:sldId id="4825" r:id="rId18"/>
    <p:sldId id="4827" r:id="rId19"/>
    <p:sldId id="4826" r:id="rId20"/>
    <p:sldId id="4828" r:id="rId21"/>
    <p:sldId id="4829" r:id="rId22"/>
    <p:sldId id="4830" r:id="rId23"/>
    <p:sldId id="4834" r:id="rId24"/>
    <p:sldId id="4832" r:id="rId25"/>
    <p:sldId id="4833" r:id="rId26"/>
    <p:sldId id="4835" r:id="rId27"/>
    <p:sldId id="4836" r:id="rId28"/>
    <p:sldId id="4837" r:id="rId29"/>
    <p:sldId id="4838" r:id="rId30"/>
    <p:sldId id="4839" r:id="rId31"/>
    <p:sldId id="4842" r:id="rId32"/>
    <p:sldId id="4840" r:id="rId33"/>
    <p:sldId id="4841" r:id="rId34"/>
    <p:sldId id="4843" r:id="rId35"/>
    <p:sldId id="4844" r:id="rId36"/>
  </p:sldIdLst>
  <p:sldSz cx="9145270" cy="5144770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ABE2"/>
    <a:srgbClr val="27B6B9"/>
    <a:srgbClr val="FFFFFF"/>
    <a:srgbClr val="262626"/>
    <a:srgbClr val="F66E4F"/>
    <a:srgbClr val="73DB29"/>
    <a:srgbClr val="FED40D"/>
    <a:srgbClr val="3AD1B5"/>
    <a:srgbClr val="3F3F3F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5" autoAdjust="0"/>
    <p:restoredTop sz="95274" autoAdjust="0"/>
  </p:normalViewPr>
  <p:slideViewPr>
    <p:cSldViewPr>
      <p:cViewPr varScale="1">
        <p:scale>
          <a:sx n="95" d="100"/>
          <a:sy n="95" d="100"/>
        </p:scale>
        <p:origin x="-846" y="-90"/>
      </p:cViewPr>
      <p:guideLst>
        <p:guide orient="horz" pos="328"/>
        <p:guide orient="horz" pos="4183"/>
        <p:guide orient="horz" pos="233"/>
        <p:guide orient="horz" pos="2976"/>
        <p:guide orient="horz" pos="2981"/>
        <p:guide pos="4050"/>
        <p:guide pos="557"/>
        <p:guide pos="7497"/>
        <p:guide pos="6908"/>
        <p:guide pos="2881"/>
        <p:guide pos="396"/>
        <p:guide pos="5332"/>
        <p:guide pos="4913"/>
        <p:guide pos="567"/>
        <p:guide pos="2880"/>
        <p:guide pos="385"/>
        <p:guide pos="4921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5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60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2"/>
          <p:cNvSpPr txBox="1"/>
          <p:nvPr userDrawn="1"/>
        </p:nvSpPr>
        <p:spPr>
          <a:xfrm>
            <a:off x="265271" y="257676"/>
            <a:ext cx="1933871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80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33"/>
          <p:cNvSpPr txBox="1"/>
          <p:nvPr userDrawn="1"/>
        </p:nvSpPr>
        <p:spPr>
          <a:xfrm>
            <a:off x="265271" y="465917"/>
            <a:ext cx="1512282" cy="223142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800"/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ADDRELATEDTITLEWORDS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campsych/concerto-platform/wiki/Flat-Item-Table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hyperlink" Target="https://concertoplatform.com/aws" TargetMode="Externa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github.com/campsych/concerto-platform/wiki/CAT-Tutorial" TargetMode="External"/><Relationship Id="rId4" Type="http://schemas.openxmlformats.org/officeDocument/2006/relationships/hyperlink" Target="https://github.com/campsych/concerto-platform/wiki/Big-5-Personality-Test-(20-item)-Tutorial" TargetMode="External"/><Relationship Id="rId3" Type="http://schemas.openxmlformats.org/officeDocument/2006/relationships/hyperlink" Target="https://github.com/campsych/concerto-platform/wiki/deployment-guide" TargetMode="External"/><Relationship Id="rId2" Type="http://schemas.openxmlformats.org/officeDocument/2006/relationships/hyperlink" Target="https://github.com/campsych/concerto-platform" TargetMode="External"/><Relationship Id="rId1" Type="http://schemas.openxmlformats.org/officeDocument/2006/relationships/hyperlink" Target="https://concertoplatform.com/" TargetMode="Externa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hyperlink" Target="mailto:cacolola@gmail.com" TargetMode="External"/><Relationship Id="rId1" Type="http://schemas.openxmlformats.org/officeDocument/2006/relationships/hyperlink" Target="https://aws.amazon.com/cn/conso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://18.132.198.244/admin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hyperlink" Target="http://18.132.198.244/login#!/tes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400643">
            <a:off x="6580012" y="2267188"/>
            <a:ext cx="6495679" cy="3366922"/>
          </a:xfrm>
          <a:prstGeom prst="rect">
            <a:avLst/>
          </a:prstGeom>
          <a:gradFill flip="none" rotWithShape="1">
            <a:gsLst>
              <a:gs pos="53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2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" y="119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19083" cy="1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48792" y="1544572"/>
            <a:ext cx="2641660" cy="2592288"/>
            <a:chOff x="5148858" y="916360"/>
            <a:chExt cx="3403797" cy="3416230"/>
          </a:xfrm>
        </p:grpSpPr>
        <p:sp>
          <p:nvSpPr>
            <p:cNvPr id="11" name="空心弧 10"/>
            <p:cNvSpPr/>
            <p:nvPr/>
          </p:nvSpPr>
          <p:spPr>
            <a:xfrm rot="9058792">
              <a:off x="5162499" y="941975"/>
              <a:ext cx="3390156" cy="3390615"/>
            </a:xfrm>
            <a:prstGeom prst="blockArc">
              <a:avLst>
                <a:gd name="adj1" fmla="val 12553498"/>
                <a:gd name="adj2" fmla="val 21168193"/>
                <a:gd name="adj3" fmla="val 533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5148858" y="916360"/>
              <a:ext cx="3390156" cy="3390615"/>
            </a:xfrm>
            <a:prstGeom prst="blockArc">
              <a:avLst>
                <a:gd name="adj1" fmla="val 9123074"/>
                <a:gd name="adj2" fmla="val 21168193"/>
                <a:gd name="adj3" fmla="val 53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071" y="3133665"/>
            <a:ext cx="5494827" cy="189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8359742" y="2587466"/>
            <a:ext cx="854440" cy="1756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6330" y="881681"/>
            <a:ext cx="3125654" cy="1187432"/>
            <a:chOff x="207945" y="618123"/>
            <a:chExt cx="4100240" cy="1557678"/>
          </a:xfrm>
        </p:grpSpPr>
        <p:sp>
          <p:nvSpPr>
            <p:cNvPr id="14" name="矩形 13"/>
            <p:cNvSpPr/>
            <p:nvPr/>
          </p:nvSpPr>
          <p:spPr>
            <a:xfrm rot="1400643">
              <a:off x="830750" y="1306965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 rot="1400643">
              <a:off x="1368182" y="1264336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 rot="1400643">
              <a:off x="1902966" y="1130868"/>
              <a:ext cx="1240470" cy="543987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 rot="1400643">
              <a:off x="2326953" y="1285652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259"/>
            <p:cNvSpPr>
              <a:spLocks noChangeArrowheads="1"/>
            </p:cNvSpPr>
            <p:nvPr/>
          </p:nvSpPr>
          <p:spPr bwMode="auto">
            <a:xfrm>
              <a:off x="207945" y="618123"/>
              <a:ext cx="2913039" cy="145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7200" cap="all" dirty="0">
                  <a:solidFill>
                    <a:schemeClr val="accent2">
                      <a:lumMod val="75000"/>
                    </a:schemeClr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sz="7200" cap="all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22</a:t>
              </a:r>
              <a:endParaRPr lang="zh-CN" altLang="en-US" sz="72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6481" y="2573724"/>
            <a:ext cx="55671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concerto-platform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16" y="2020722"/>
            <a:ext cx="1659423" cy="165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建立题库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依次点击：“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 content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assessmentFlatItems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右侧的“编辑”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2" y="1304856"/>
            <a:ext cx="8616036" cy="384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点击“复制”，并在弹出对话框重命名表格（首字母需大写），得到空白题库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" y="988368"/>
            <a:ext cx="8323475" cy="38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made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找到新建的空白题库（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Mathtest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），点击“编辑”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" y="916360"/>
            <a:ext cx="879123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格式的空白题库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4" y="916360"/>
            <a:ext cx="861594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文件如下，在表格内填写每个题目的参数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4" y="1351601"/>
            <a:ext cx="9164922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题库设置的一些参数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独一无二项目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fixedIndex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用于固定项目顺序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项目所属的特征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问题（题干）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区分度参数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难度参数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猜测参数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p4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疏忽参数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responseLabelN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选择题的选项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按钮上所显示的值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responseValueN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选择题的选项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输入数据库的值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responseScoreN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选择题选项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的得分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responseTraitN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所属的特征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“options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是选择题，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为开放题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skippable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是否可以跳过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instructions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题目的指示语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删除不需要的参数，也可添加其他参数。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github.com/campsych/concerto-platform/wiki/Flat-Item-Table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项目设置好之后，点击“上传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文件”（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文件需为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UTF-8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0" y="2433445"/>
            <a:ext cx="7092777" cy="268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4" y="731990"/>
            <a:ext cx="8064896" cy="193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建立作答数据库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与前面类似，将“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assessmentResponses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”复制一份并重命名为“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Mathresponse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作为作答数据库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9" y="1316027"/>
            <a:ext cx="8350279" cy="378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点击“测验”下的“添加”创建新测验，并为测验命名（加减法测验）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" y="1204392"/>
            <a:ext cx="8943710" cy="207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5" y="3441764"/>
            <a:ext cx="6683102" cy="170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评分节点设置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编辑测验，在“测验流程”下方空白处单击右键，选择“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”，创建评分节点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0" y="1420416"/>
            <a:ext cx="7761040" cy="354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9329" y="2153133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平台部署及登录</a:t>
            </a:r>
            <a:endParaRPr lang="zh-CN" altLang="en-US" sz="40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4442" y="1852083"/>
            <a:ext cx="3991621" cy="2016605"/>
            <a:chOff x="1548458" y="1735524"/>
            <a:chExt cx="3991621" cy="2016605"/>
          </a:xfrm>
        </p:grpSpPr>
        <p:sp>
          <p:nvSpPr>
            <p:cNvPr id="6" name="矩形 5"/>
            <p:cNvSpPr/>
            <p:nvPr/>
          </p:nvSpPr>
          <p:spPr>
            <a:xfrm rot="1400643">
              <a:off x="2134121" y="2428055"/>
              <a:ext cx="3405958" cy="1324074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48458" y="1735524"/>
              <a:ext cx="1309988" cy="1309988"/>
              <a:chOff x="1174574" y="1234009"/>
              <a:chExt cx="2239520" cy="22395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74574" y="1234009"/>
                <a:ext cx="2239520" cy="2239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8"/>
              <p:cNvSpPr txBox="1"/>
              <p:nvPr/>
            </p:nvSpPr>
            <p:spPr>
              <a:xfrm>
                <a:off x="1779446" y="1906093"/>
                <a:ext cx="1029773" cy="895349"/>
              </a:xfrm>
              <a:prstGeom prst="rect">
                <a:avLst/>
              </a:prstGeom>
              <a:noFill/>
              <a:ln w="117475">
                <a:noFill/>
              </a:ln>
              <a:effectLst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pc="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cs typeface="Arial" panose="020B0604020202020204" pitchFamily="34" charset="0"/>
                  </a:rPr>
                  <a:t>01</a:t>
                </a:r>
                <a:endParaRPr lang="zh-CN" altLang="en-US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节点，进入项目设置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14" y="916360"/>
            <a:ext cx="8260720" cy="4088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终止规则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68" y="932568"/>
            <a:ext cx="8038742" cy="420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4" y="750858"/>
            <a:ext cx="8707413" cy="413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响应设置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选择将作答数据存储到之前建立的表格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Mathtestresponse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中，并勾选计算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Theta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314" y="1132384"/>
            <a:ext cx="8672259" cy="3888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330" y="40278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”右下红色“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”，在弹出对话框勾上“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trairScores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90" y="784166"/>
            <a:ext cx="3877909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07" y="1708448"/>
            <a:ext cx="5203002" cy="336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”设置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测验流程空白处单击右键，选择创建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”节点，点击蓝色“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”，增加动态输入“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”作为加法和减法得分的输入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06" y="1325640"/>
            <a:ext cx="4608512" cy="2327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26" y="2175217"/>
            <a:ext cx="4284762" cy="2955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330" y="412304"/>
            <a:ext cx="786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”节点的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traitScores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输出与“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”相连，并分别点击红框中两个绿色按钮，在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traitScores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后分别加上“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$plus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$minus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”，使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traitScores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的两个维度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分别对应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的两个输入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6882"/>
          <a:stretch>
            <a:fillRect/>
          </a:stretch>
        </p:blipFill>
        <p:spPr>
          <a:xfrm>
            <a:off x="406406" y="1492424"/>
            <a:ext cx="5410980" cy="2127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32" y="3505385"/>
            <a:ext cx="6063556" cy="163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的内容：点击“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showPage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”，再点击“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”下的设置对话框，输入右图所示内容：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0376"/>
            <a:ext cx="6005807" cy="3456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79" y="1243301"/>
            <a:ext cx="2889722" cy="3033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最后，将所有节点输入与输出依次相连，点击保存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2" y="750858"/>
            <a:ext cx="8558348" cy="398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9329" y="2153133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测验</a:t>
            </a:r>
            <a:r>
              <a:rPr lang="zh-CN" altLang="en-US" sz="40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sz="40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4442" y="1852083"/>
            <a:ext cx="3991621" cy="2016605"/>
            <a:chOff x="1548458" y="1735524"/>
            <a:chExt cx="3991621" cy="2016605"/>
          </a:xfrm>
        </p:grpSpPr>
        <p:sp>
          <p:nvSpPr>
            <p:cNvPr id="6" name="矩形 5"/>
            <p:cNvSpPr/>
            <p:nvPr/>
          </p:nvSpPr>
          <p:spPr>
            <a:xfrm rot="1400643">
              <a:off x="2134121" y="2428055"/>
              <a:ext cx="3405958" cy="1324074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48458" y="1735524"/>
              <a:ext cx="1309988" cy="1309988"/>
              <a:chOff x="1174574" y="1234009"/>
              <a:chExt cx="2239520" cy="22395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74574" y="1234009"/>
                <a:ext cx="2239520" cy="2239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8"/>
              <p:cNvSpPr txBox="1"/>
              <p:nvPr/>
            </p:nvSpPr>
            <p:spPr>
              <a:xfrm>
                <a:off x="1779446" y="1906093"/>
                <a:ext cx="1029773" cy="895349"/>
              </a:xfrm>
              <a:prstGeom prst="rect">
                <a:avLst/>
              </a:prstGeom>
              <a:noFill/>
              <a:ln w="117475">
                <a:noFill/>
              </a:ln>
              <a:effectLst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pc="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3115" y="412304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一键部署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concerto-platform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concertoplatform.com/aws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2" y="1222782"/>
            <a:ext cx="8302795" cy="336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点击运行测验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682" y="2316450"/>
            <a:ext cx="5407320" cy="14449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9" y="844352"/>
            <a:ext cx="5449332" cy="144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0" y="3761408"/>
            <a:ext cx="7697632" cy="138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测验作答数据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作答数据存储在之前建立的表格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Mathtestresponse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06" y="1060376"/>
            <a:ext cx="8577950" cy="1872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46" y="3220616"/>
            <a:ext cx="851668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平台主页：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https://concertoplatform.com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平台相关信息：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github.com/campsych/concerto-platform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平台开发指引：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github.com/campsych/concerto-platform/wiki/deployment-guide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大五人格测验范例：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://github.com/campsych/concerto-platform/wiki/Big-5-Personality-Test-(20-item)-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Tutorial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范例：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github.com/campsych/concerto-platform/wiki/CAT-Tutorial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400643">
            <a:off x="6580012" y="2267188"/>
            <a:ext cx="6495679" cy="3366922"/>
          </a:xfrm>
          <a:prstGeom prst="rect">
            <a:avLst/>
          </a:prstGeom>
          <a:gradFill flip="none" rotWithShape="1">
            <a:gsLst>
              <a:gs pos="53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" y="119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19083" cy="1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48792" y="1544572"/>
            <a:ext cx="2641660" cy="2592288"/>
            <a:chOff x="5148858" y="916360"/>
            <a:chExt cx="3403797" cy="3416230"/>
          </a:xfrm>
        </p:grpSpPr>
        <p:sp>
          <p:nvSpPr>
            <p:cNvPr id="11" name="空心弧 10"/>
            <p:cNvSpPr/>
            <p:nvPr/>
          </p:nvSpPr>
          <p:spPr>
            <a:xfrm rot="9058792">
              <a:off x="5162499" y="941975"/>
              <a:ext cx="3390156" cy="3390615"/>
            </a:xfrm>
            <a:prstGeom prst="blockArc">
              <a:avLst>
                <a:gd name="adj1" fmla="val 12553498"/>
                <a:gd name="adj2" fmla="val 21168193"/>
                <a:gd name="adj3" fmla="val 533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5148858" y="916360"/>
              <a:ext cx="3390156" cy="3390615"/>
            </a:xfrm>
            <a:prstGeom prst="blockArc">
              <a:avLst>
                <a:gd name="adj1" fmla="val 9123074"/>
                <a:gd name="adj2" fmla="val 21168193"/>
                <a:gd name="adj3" fmla="val 53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071" y="3133665"/>
            <a:ext cx="5494827" cy="189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8359742" y="2587466"/>
            <a:ext cx="854440" cy="1756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6330" y="881681"/>
            <a:ext cx="3125654" cy="1187432"/>
            <a:chOff x="207945" y="618123"/>
            <a:chExt cx="4100240" cy="1557678"/>
          </a:xfrm>
        </p:grpSpPr>
        <p:sp>
          <p:nvSpPr>
            <p:cNvPr id="14" name="矩形 13"/>
            <p:cNvSpPr/>
            <p:nvPr/>
          </p:nvSpPr>
          <p:spPr>
            <a:xfrm rot="1400643">
              <a:off x="830750" y="1306965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 rot="1400643">
              <a:off x="1368182" y="1264336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 rot="1400643">
              <a:off x="1902966" y="1130868"/>
              <a:ext cx="1240470" cy="543987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 rot="1400643">
              <a:off x="2326953" y="1285652"/>
              <a:ext cx="1981232" cy="868836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259"/>
            <p:cNvSpPr>
              <a:spLocks noChangeArrowheads="1"/>
            </p:cNvSpPr>
            <p:nvPr/>
          </p:nvSpPr>
          <p:spPr bwMode="auto">
            <a:xfrm>
              <a:off x="207945" y="618123"/>
              <a:ext cx="2913039" cy="145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7200" cap="all" dirty="0">
                  <a:solidFill>
                    <a:schemeClr val="accent2">
                      <a:lumMod val="75000"/>
                    </a:schemeClr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sz="7200" cap="all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22</a:t>
              </a:r>
              <a:endParaRPr lang="zh-CN" altLang="en-US" sz="72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6481" y="2573724"/>
            <a:ext cx="55671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Thanks for your time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！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16" y="2020722"/>
            <a:ext cx="1659423" cy="165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3115" y="412304"/>
            <a:ext cx="78488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https://aws.amazon.com/cn/console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cacolola@gmail.com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Bnu17179587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CloudFormation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”堆栈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2" y="1996480"/>
            <a:ext cx="7090456" cy="28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点击堆栈名称进入堆栈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4" y="1204392"/>
            <a:ext cx="859011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点击“输出” 下的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进入“协奏曲管理面板”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u="sng" dirty="0" smtClean="0">
                <a:latin typeface="+mj-ea"/>
                <a:ea typeface="+mj-ea"/>
                <a:hlinkClick r:id="rId1"/>
              </a:rPr>
              <a:t>http</a:t>
            </a:r>
            <a:r>
              <a:rPr lang="en-US" altLang="zh-CN" sz="2000" b="1" u="sng" dirty="0">
                <a:latin typeface="+mj-ea"/>
                <a:ea typeface="+mj-ea"/>
                <a:hlinkClick r:id="rId1"/>
              </a:rPr>
              <a:t>://18.132.198.244/admin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" y="1204392"/>
            <a:ext cx="8883104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70" y="412304"/>
            <a:ext cx="786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协奏曲管理面板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 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Concerto administration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http://18.132.198.244/login#!/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tests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17179587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30" y="1780456"/>
            <a:ext cx="45529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781" y="412304"/>
            <a:ext cx="78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进入协奏曲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管理面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板，可将语言改成中文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6" y="916360"/>
            <a:ext cx="851630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9329" y="2153133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测验设置</a:t>
            </a:r>
            <a:endParaRPr lang="zh-CN" altLang="en-US" sz="40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4442" y="1852083"/>
            <a:ext cx="3991621" cy="2016605"/>
            <a:chOff x="1548458" y="1735524"/>
            <a:chExt cx="3991621" cy="2016605"/>
          </a:xfrm>
        </p:grpSpPr>
        <p:sp>
          <p:nvSpPr>
            <p:cNvPr id="6" name="矩形 5"/>
            <p:cNvSpPr/>
            <p:nvPr/>
          </p:nvSpPr>
          <p:spPr>
            <a:xfrm rot="1400643">
              <a:off x="2134121" y="2428055"/>
              <a:ext cx="3405958" cy="1324074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48458" y="1735524"/>
              <a:ext cx="1309988" cy="1309988"/>
              <a:chOff x="1174574" y="1234009"/>
              <a:chExt cx="2239520" cy="22395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74574" y="1234009"/>
                <a:ext cx="2239520" cy="2239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8"/>
              <p:cNvSpPr txBox="1"/>
              <p:nvPr/>
            </p:nvSpPr>
            <p:spPr>
              <a:xfrm>
                <a:off x="1779446" y="1906093"/>
                <a:ext cx="1029773" cy="895349"/>
              </a:xfrm>
              <a:prstGeom prst="rect">
                <a:avLst/>
              </a:prstGeom>
              <a:noFill/>
              <a:ln w="117475">
                <a:noFill/>
              </a:ln>
              <a:effectLst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pc="1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A6S0wzOvQ8a50SA42PUNRg"/>
</p:tagLst>
</file>

<file path=ppt/tags/tag5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47"/>
</p:tagLst>
</file>

<file path=ppt/theme/theme1.xml><?xml version="1.0" encoding="utf-8"?>
<a:theme xmlns:a="http://schemas.openxmlformats.org/drawingml/2006/main" name="自定义设计方案">
  <a:themeElements>
    <a:clrScheme name="自定义 5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5381"/>
      </a:accent1>
      <a:accent2>
        <a:srgbClr val="FFC56C"/>
      </a:accent2>
      <a:accent3>
        <a:srgbClr val="A5A5A5"/>
      </a:accent3>
      <a:accent4>
        <a:srgbClr val="205381"/>
      </a:accent4>
      <a:accent5>
        <a:srgbClr val="FFC000"/>
      </a:accent5>
      <a:accent6>
        <a:srgbClr val="FF5959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Microsoft Sans Seri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Office WWO_wpscloud_20230210181222-3548e12fe2</Application>
  <PresentationFormat>自定义</PresentationFormat>
  <Paragraphs>133</Paragraphs>
  <Slides>33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汉仪书宋二KW</vt:lpstr>
      <vt:lpstr>微软雅黑</vt:lpstr>
      <vt:lpstr>汉仪旗黑KW 55S</vt:lpstr>
      <vt:lpstr>Impact</vt:lpstr>
      <vt:lpstr>Kingsoft Stress</vt:lpstr>
      <vt:lpstr>Kingsoft Confetti</vt:lpstr>
      <vt:lpstr>Microsoft Sans Serif</vt:lpstr>
      <vt:lpstr>自定义设计方案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简约长投影工作总结汇报述职报告PPT模板</dc:title>
  <dc:creator/>
  <cp:lastModifiedBy/>
  <dcterms:created xsi:type="dcterms:W3CDTF">2023-02-23T09:35:31Z</dcterms:created>
  <dcterms:modified xsi:type="dcterms:W3CDTF">2023-02-23T09:35:31Z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