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  <p:sldId id="266" r:id="rId12"/>
    <p:sldId id="267" r:id="rId13"/>
    <p:sldId id="268" r:id="rId14"/>
    <p:sldId id="270" r:id="rId15"/>
    <p:sldId id="271" r:id="rId16"/>
    <p:sldId id="269" r:id="rId17"/>
    <p:sldId id="274" r:id="rId18"/>
    <p:sldId id="273" r:id="rId19"/>
    <p:sldId id="272" r:id="rId20"/>
    <p:sldId id="279" r:id="rId21"/>
    <p:sldId id="280" r:id="rId22"/>
    <p:sldId id="281" r:id="rId23"/>
    <p:sldId id="275" r:id="rId24"/>
    <p:sldId id="276" r:id="rId25"/>
    <p:sldId id="277" r:id="rId26"/>
    <p:sldId id="278" r:id="rId27"/>
    <p:sldId id="283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ntity Framework" id="{FCA36288-E965-4D07-AA22-652522845B17}">
          <p14:sldIdLst>
            <p14:sldId id="256"/>
            <p14:sldId id="257"/>
          </p14:sldIdLst>
        </p14:section>
        <p14:section name="Concept" id="{6CB9DD7C-DCB0-467A-9599-1E55B8A19BC0}">
          <p14:sldIdLst>
            <p14:sldId id="258"/>
            <p14:sldId id="259"/>
            <p14:sldId id="260"/>
            <p14:sldId id="263"/>
            <p14:sldId id="264"/>
            <p14:sldId id="265"/>
            <p14:sldId id="261"/>
            <p14:sldId id="262"/>
            <p14:sldId id="266"/>
            <p14:sldId id="267"/>
            <p14:sldId id="268"/>
            <p14:sldId id="270"/>
            <p14:sldId id="271"/>
            <p14:sldId id="269"/>
            <p14:sldId id="274"/>
            <p14:sldId id="273"/>
          </p14:sldIdLst>
        </p14:section>
        <p14:section name="Ef6 DB First" id="{7FD257D5-0B32-4831-880A-3F9ECC28200A}">
          <p14:sldIdLst>
            <p14:sldId id="272"/>
            <p14:sldId id="279"/>
            <p14:sldId id="280"/>
            <p14:sldId id="281"/>
          </p14:sldIdLst>
        </p14:section>
        <p14:section name="EF Core DB First" id="{CA285C2E-6AB4-49A8-B076-2A59E42269B9}">
          <p14:sldIdLst>
            <p14:sldId id="275"/>
            <p14:sldId id="276"/>
            <p14:sldId id="277"/>
            <p14:sldId id="278"/>
          </p14:sldIdLst>
        </p14:section>
        <p14:section name="Unit test" id="{4533B488-3847-470A-8951-1DC33B787AC4}">
          <p14:sldIdLst>
            <p14:sldId id="283"/>
          </p14:sldIdLst>
        </p14:section>
        <p14:section name="Assignment" id="{454073A0-5C1E-42F2-9EC3-A49A769C641A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ef/efcore-and-ef6/feature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MySql.Data.EntityFrameworkCore" TargetMode="External"/><Relationship Id="rId7" Type="http://schemas.openxmlformats.org/officeDocument/2006/relationships/hyperlink" Target="https://www.nuget.org/packages/Microsoft.EntityFrameworkCore.InMemory" TargetMode="External"/><Relationship Id="rId2" Type="http://schemas.openxmlformats.org/officeDocument/2006/relationships/hyperlink" Target="https://www.nuget.org/packages/Microsoft.EntityFrameworkCore.SqlServ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uget.org/packages/EntityFrameworkCore.SqlServerCompact40" TargetMode="External"/><Relationship Id="rId5" Type="http://schemas.openxmlformats.org/officeDocument/2006/relationships/hyperlink" Target="https://www.nuget.org/packages/Microsoft.EntityFrameworkCore.SQLite" TargetMode="External"/><Relationship Id="rId4" Type="http://schemas.openxmlformats.org/officeDocument/2006/relationships/hyperlink" Target="https://www.nuget.org/packages/Npgsql.EntityFrameworkCore.PostgreSQ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D87E-218C-4DA2-B424-7F1EE8BAA8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75E71-A2D0-419F-92B3-2FD3D00FC9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http://www.entityframeworktutorial.net</a:t>
            </a:r>
          </a:p>
        </p:txBody>
      </p:sp>
    </p:spTree>
    <p:extLst>
      <p:ext uri="{BB962C8B-B14F-4D97-AF65-F5344CB8AC3E}">
        <p14:creationId xmlns:p14="http://schemas.microsoft.com/office/powerpoint/2010/main" val="445256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8217-FC31-4B7B-95F2-5B9C85B1F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Approaches with Entity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C2F73-869B-4D92-A013-F802A15F1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2186722" cy="3678303"/>
          </a:xfrm>
        </p:spPr>
        <p:txBody>
          <a:bodyPr/>
          <a:lstStyle/>
          <a:p>
            <a:r>
              <a:rPr lang="en-US" dirty="0"/>
              <a:t>Database-First</a:t>
            </a:r>
          </a:p>
          <a:p>
            <a:r>
              <a:rPr lang="en-US" dirty="0"/>
              <a:t>Code-First</a:t>
            </a:r>
          </a:p>
          <a:p>
            <a:r>
              <a:rPr lang="en-US" dirty="0"/>
              <a:t>Model-First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43FC3-521E-467B-8F86-FA668D32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600" y="2086442"/>
            <a:ext cx="6392003" cy="45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77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8217-FC31-4B7B-95F2-5B9C85B1F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Approaches WITH Database-First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8EDA98-E1CD-4ED7-93DB-9A3B02C86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2655270"/>
            <a:ext cx="10961947" cy="2644517"/>
          </a:xfrm>
        </p:spPr>
      </p:pic>
    </p:spTree>
    <p:extLst>
      <p:ext uri="{BB962C8B-B14F-4D97-AF65-F5344CB8AC3E}">
        <p14:creationId xmlns:p14="http://schemas.microsoft.com/office/powerpoint/2010/main" val="73603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8217-FC31-4B7B-95F2-5B9C85B1F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Approaches with Code-First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A54F59-9F73-49B6-B9C0-AB4F2A22B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099" y="2426377"/>
            <a:ext cx="11232694" cy="2836088"/>
          </a:xfrm>
        </p:spPr>
      </p:pic>
    </p:spTree>
    <p:extLst>
      <p:ext uri="{BB962C8B-B14F-4D97-AF65-F5344CB8AC3E}">
        <p14:creationId xmlns:p14="http://schemas.microsoft.com/office/powerpoint/2010/main" val="958957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8217-FC31-4B7B-95F2-5B9C85B1F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Approaches with Model-First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460D8F-5298-4585-9F87-14C5E0465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523" y="2400261"/>
            <a:ext cx="11276067" cy="3897901"/>
          </a:xfrm>
        </p:spPr>
      </p:pic>
    </p:spTree>
    <p:extLst>
      <p:ext uri="{BB962C8B-B14F-4D97-AF65-F5344CB8AC3E}">
        <p14:creationId xmlns:p14="http://schemas.microsoft.com/office/powerpoint/2010/main" val="61303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4BC9C-9428-4B35-BA09-5337BBD3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7E887-76FD-4139-AB6A-9913A694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013800"/>
          </a:xfrm>
        </p:spPr>
        <p:txBody>
          <a:bodyPr/>
          <a:lstStyle/>
          <a:p>
            <a:pPr marL="324000" lvl="1" indent="0">
              <a:buNone/>
            </a:pPr>
            <a:r>
              <a:rPr lang="en-US" dirty="0"/>
              <a:t>	Entity Framework Core is the new version of Entity Framework after EF 6.x. It is open-source, lightweight, extensible and a cross-platform version of Entity Framework data access technology.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A9387-BCEB-433C-93F2-39F86F4AC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108" y="2867725"/>
            <a:ext cx="8983784" cy="387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45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4189-4467-4266-996A-F7002FA1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EB45F-486F-45B9-A381-564253648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378250"/>
          </a:xfrm>
        </p:spPr>
        <p:txBody>
          <a:bodyPr/>
          <a:lstStyle/>
          <a:p>
            <a:r>
              <a:rPr lang="en-US" dirty="0"/>
              <a:t>EF Core supports two development approaches 1) Code-First 2) Database-First. EF Core mainly targets the code-first approach and provides little support for the database-first approach because the visual designer or wizard for DB model is not supported as of EF Core 2.0.</a:t>
            </a:r>
          </a:p>
        </p:txBody>
      </p:sp>
    </p:spTree>
    <p:extLst>
      <p:ext uri="{BB962C8B-B14F-4D97-AF65-F5344CB8AC3E}">
        <p14:creationId xmlns:p14="http://schemas.microsoft.com/office/powerpoint/2010/main" val="3579096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6E5A-98EA-4EEB-952A-D61EF2A0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vs EF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F0FF65-897C-4155-835F-9C6C3B576A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901" b="68205"/>
          <a:stretch/>
        </p:blipFill>
        <p:spPr>
          <a:xfrm>
            <a:off x="657308" y="1973092"/>
            <a:ext cx="10393796" cy="36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24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6E5A-98EA-4EEB-952A-D61EF2A0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vs EF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81CEAD-91F8-47B5-A934-1207C6ACD7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424"/>
          <a:stretch/>
        </p:blipFill>
        <p:spPr>
          <a:xfrm>
            <a:off x="581192" y="1911178"/>
            <a:ext cx="10473986" cy="46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51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6E5A-98EA-4EEB-952A-D61EF2A0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vs EF 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BF3B91-6CAA-4278-9D54-847410929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1986543"/>
            <a:ext cx="7922636" cy="43977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45E489-4F0E-43CD-B881-F8A6E060BB62}"/>
              </a:ext>
            </a:extLst>
          </p:cNvPr>
          <p:cNvSpPr txBox="1"/>
          <p:nvPr/>
        </p:nvSpPr>
        <p:spPr>
          <a:xfrm>
            <a:off x="581192" y="6458403"/>
            <a:ext cx="5699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https://docs.microsoft.com/en-us/ef/efcore-and-ef6/features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48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ECAF-96A3-42DF-AEED-31950594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EF6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BF3-33BD-4E56-AC2E-735BE8447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180542"/>
          </a:xfrm>
        </p:spPr>
        <p:txBody>
          <a:bodyPr/>
          <a:lstStyle/>
          <a:p>
            <a:r>
              <a:rPr lang="en-US" dirty="0"/>
              <a:t>add Entity Data Model by right clicking on the project in the solution explorer -&gt; Add -&gt; New Item. This will open the Add New Item popup. In the popup, select ADO.NET Entity Data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A0BE1-5A76-42A3-B770-638255ACF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965" y="3074573"/>
            <a:ext cx="5944430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1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175D-9172-464B-87DB-A0F7F341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A9290-D5F5-47A8-889F-01CDF4300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37926"/>
          </a:xfrm>
        </p:spPr>
        <p:txBody>
          <a:bodyPr/>
          <a:lstStyle/>
          <a:p>
            <a:r>
              <a:rPr lang="en-US" dirty="0"/>
              <a:t>What is Entity Framework?</a:t>
            </a:r>
          </a:p>
          <a:p>
            <a:r>
              <a:rPr lang="en-US" dirty="0"/>
              <a:t>Basic Workflow in Entity Framework</a:t>
            </a:r>
          </a:p>
          <a:p>
            <a:r>
              <a:rPr lang="en-US" dirty="0"/>
              <a:t>How Entity Framework Works?</a:t>
            </a:r>
          </a:p>
          <a:p>
            <a:r>
              <a:rPr lang="en-US" dirty="0"/>
              <a:t>Entity States in Entity Framework</a:t>
            </a:r>
          </a:p>
          <a:p>
            <a:r>
              <a:rPr lang="en-US" dirty="0"/>
              <a:t>Development Approaches with Entity Framework</a:t>
            </a:r>
          </a:p>
          <a:p>
            <a:r>
              <a:rPr lang="en-US" dirty="0"/>
              <a:t>Entity Framework Core</a:t>
            </a:r>
          </a:p>
          <a:p>
            <a:r>
              <a:rPr lang="en-US" dirty="0"/>
              <a:t>EF Core vs EF 6</a:t>
            </a:r>
          </a:p>
          <a:p>
            <a:r>
              <a:rPr lang="en-US" dirty="0"/>
              <a:t>Assignment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30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ECAF-96A3-42DF-AEED-31950594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EF6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336DA70-8C7D-4C38-97B2-32E759C70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917115"/>
            <a:ext cx="5360269" cy="478472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64AEF5-944E-484E-B342-F19BF3FC9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875" y="1917114"/>
            <a:ext cx="5360269" cy="479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69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ECAF-96A3-42DF-AEED-31950594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EF6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72E30B-6932-480B-AC5E-39D997162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277" y="1991760"/>
            <a:ext cx="4084950" cy="47310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FEBC4B-FD7B-4B36-B899-3C9B02454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1760"/>
            <a:ext cx="5290666" cy="473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89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ECAF-96A3-42DF-AEED-31950594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EF6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833C4D-DF2C-4463-AB2F-EEF0CED15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2164703"/>
            <a:ext cx="4479268" cy="3991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AB9B3E-8A86-4486-BACA-179DE1B9B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67" y="2164703"/>
            <a:ext cx="6542482" cy="319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66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CBAA-27BA-47A8-AA88-F7EE381F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49934-B0D0-4BF9-AE75-16B68A4B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460628"/>
          </a:xfrm>
        </p:spPr>
        <p:txBody>
          <a:bodyPr/>
          <a:lstStyle/>
          <a:p>
            <a:r>
              <a:rPr lang="en-US" dirty="0"/>
              <a:t>You need to install NuGet packages for the following two things to use EF Core in your application:</a:t>
            </a:r>
          </a:p>
          <a:p>
            <a:pPr lvl="1"/>
            <a:r>
              <a:rPr lang="en-US" dirty="0"/>
              <a:t>1. EF Core DB provider</a:t>
            </a:r>
          </a:p>
          <a:p>
            <a:pPr lvl="1"/>
            <a:r>
              <a:rPr lang="en-US" dirty="0"/>
              <a:t>2. EF Core tools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5EDEDA-F9FC-4553-9D31-16D285200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761" y="3240784"/>
            <a:ext cx="3844357" cy="32865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95BA66-6009-442D-BFA1-5CCE54932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807" y="3193934"/>
            <a:ext cx="6096000" cy="352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51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CBAA-27BA-47A8-AA88-F7EE381F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49934-B0D0-4BF9-AE75-16B68A4B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5092380"/>
            <a:ext cx="11029615" cy="1530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EF Core tools</a:t>
            </a:r>
          </a:p>
          <a:p>
            <a:r>
              <a:rPr lang="en-US" dirty="0" err="1"/>
              <a:t>Microsoft.EntityFrameworkCore.Tools</a:t>
            </a:r>
            <a:endParaRPr lang="en-US" dirty="0"/>
          </a:p>
          <a:p>
            <a:pPr lvl="1"/>
            <a:r>
              <a:rPr lang="en-US" dirty="0" err="1"/>
              <a:t>Microsoft.EntityFrameworkCore.Tools.DotNet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B7197F-CF38-431B-B313-F3EF38B0E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314536"/>
              </p:ext>
            </p:extLst>
          </p:nvPr>
        </p:nvGraphicFramePr>
        <p:xfrm>
          <a:off x="581191" y="2594832"/>
          <a:ext cx="9562844" cy="2405298"/>
        </p:xfrm>
        <a:graphic>
          <a:graphicData uri="http://schemas.openxmlformats.org/drawingml/2006/table">
            <a:tbl>
              <a:tblPr/>
              <a:tblGrid>
                <a:gridCol w="4781422">
                  <a:extLst>
                    <a:ext uri="{9D8B030D-6E8A-4147-A177-3AD203B41FA5}">
                      <a16:colId xmlns:a16="http://schemas.microsoft.com/office/drawing/2014/main" val="2333231530"/>
                    </a:ext>
                  </a:extLst>
                </a:gridCol>
                <a:gridCol w="4781422">
                  <a:extLst>
                    <a:ext uri="{9D8B030D-6E8A-4147-A177-3AD203B41FA5}">
                      <a16:colId xmlns:a16="http://schemas.microsoft.com/office/drawing/2014/main" val="3436450620"/>
                    </a:ext>
                  </a:extLst>
                </a:gridCol>
              </a:tblGrid>
              <a:tr h="338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dirty="0">
                          <a:solidFill>
                            <a:srgbClr val="FFFFFF"/>
                          </a:solidFill>
                          <a:effectLst/>
                        </a:rPr>
                        <a:t>Database</a:t>
                      </a:r>
                    </a:p>
                  </a:txBody>
                  <a:tcPr marL="84533" marR="84533" marT="42267" marB="42267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>
                          <a:solidFill>
                            <a:srgbClr val="FFFFFF"/>
                          </a:solidFill>
                          <a:effectLst/>
                        </a:rPr>
                        <a:t>NuGet Package</a:t>
                      </a:r>
                    </a:p>
                  </a:txBody>
                  <a:tcPr marL="84533" marR="84533" marT="42267" marB="42267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782527"/>
                  </a:ext>
                </a:extLst>
              </a:tr>
              <a:tr h="338134"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solidFill>
                            <a:srgbClr val="414141"/>
                          </a:solidFill>
                          <a:effectLst/>
                        </a:rPr>
                        <a:t>SQL Server</a:t>
                      </a:r>
                    </a:p>
                  </a:txBody>
                  <a:tcPr marL="84533" marR="84533" marT="42267" marB="4226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u="none" strike="noStrike">
                          <a:solidFill>
                            <a:srgbClr val="007BFF"/>
                          </a:solidFill>
                          <a:effectLst/>
                          <a:hlinkClick r:id="rId2"/>
                        </a:rPr>
                        <a:t>Microsoft.EntityFrameworkCore.SqlServer</a:t>
                      </a:r>
                      <a:endParaRPr lang="en-US" sz="17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84533" marR="84533" marT="42267" marB="4226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103050"/>
                  </a:ext>
                </a:extLst>
              </a:tr>
              <a:tr h="338134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MySQL</a:t>
                      </a:r>
                    </a:p>
                  </a:txBody>
                  <a:tcPr marL="84533" marR="84533" marT="42267" marB="4226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u="none" strike="noStrike">
                          <a:solidFill>
                            <a:srgbClr val="007BFF"/>
                          </a:solidFill>
                          <a:effectLst/>
                          <a:hlinkClick r:id="rId3"/>
                        </a:rPr>
                        <a:t>MySql.Data.EntityFrameworkCore</a:t>
                      </a:r>
                      <a:endParaRPr lang="en-US" sz="17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84533" marR="84533" marT="42267" marB="4226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042791"/>
                  </a:ext>
                </a:extLst>
              </a:tr>
              <a:tr h="338134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PostgreSQL</a:t>
                      </a:r>
                    </a:p>
                  </a:txBody>
                  <a:tcPr marL="84533" marR="84533" marT="42267" marB="4226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u="none" strike="noStrike">
                          <a:solidFill>
                            <a:srgbClr val="007BFF"/>
                          </a:solidFill>
                          <a:effectLst/>
                          <a:hlinkClick r:id="rId4"/>
                        </a:rPr>
                        <a:t>Npgsql.EntityFrameworkCore.PostgreSQL</a:t>
                      </a:r>
                      <a:endParaRPr lang="en-US" sz="17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84533" marR="84533" marT="42267" marB="4226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345371"/>
                  </a:ext>
                </a:extLst>
              </a:tr>
              <a:tr h="338134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SQLite</a:t>
                      </a:r>
                    </a:p>
                  </a:txBody>
                  <a:tcPr marL="84533" marR="84533" marT="42267" marB="4226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u="none" strike="noStrike">
                          <a:solidFill>
                            <a:srgbClr val="007BFF"/>
                          </a:solidFill>
                          <a:effectLst/>
                          <a:hlinkClick r:id="rId5"/>
                        </a:rPr>
                        <a:t>Microsoft.EntityFrameworkCore.SQLite</a:t>
                      </a:r>
                      <a:endParaRPr lang="en-US" sz="17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84533" marR="84533" marT="42267" marB="4226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96339"/>
                  </a:ext>
                </a:extLst>
              </a:tr>
              <a:tr h="338134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SQL Compact</a:t>
                      </a:r>
                    </a:p>
                  </a:txBody>
                  <a:tcPr marL="84533" marR="84533" marT="42267" marB="4226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u="none" strike="noStrike">
                          <a:solidFill>
                            <a:srgbClr val="007BFF"/>
                          </a:solidFill>
                          <a:effectLst/>
                          <a:hlinkClick r:id="rId6"/>
                        </a:rPr>
                        <a:t>EntityFrameworkCore.SqlServerCompact40</a:t>
                      </a:r>
                      <a:endParaRPr lang="en-US" sz="17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84533" marR="84533" marT="42267" marB="4226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5668"/>
                  </a:ext>
                </a:extLst>
              </a:tr>
              <a:tr h="338134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414141"/>
                          </a:solidFill>
                          <a:effectLst/>
                        </a:rPr>
                        <a:t>In-memory</a:t>
                      </a:r>
                    </a:p>
                  </a:txBody>
                  <a:tcPr marL="84533" marR="84533" marT="42267" marB="4226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u="none" strike="noStrike" dirty="0" err="1">
                          <a:solidFill>
                            <a:srgbClr val="007BFF"/>
                          </a:solidFill>
                          <a:effectLst/>
                          <a:hlinkClick r:id="rId7"/>
                        </a:rPr>
                        <a:t>Microsoft.EntityFrameworkCore.InMemory</a:t>
                      </a:r>
                      <a:endParaRPr lang="en-US" sz="17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84533" marR="84533" marT="42267" marB="42267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260823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201007-3EA4-4C0F-A1D9-A33BA87CC5A1}"/>
              </a:ext>
            </a:extLst>
          </p:cNvPr>
          <p:cNvSpPr txBox="1">
            <a:spLocks/>
          </p:cNvSpPr>
          <p:nvPr/>
        </p:nvSpPr>
        <p:spPr>
          <a:xfrm>
            <a:off x="581192" y="1665243"/>
            <a:ext cx="11029615" cy="1285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1. EF Core DB provider</a:t>
            </a:r>
          </a:p>
        </p:txBody>
      </p:sp>
    </p:spTree>
    <p:extLst>
      <p:ext uri="{BB962C8B-B14F-4D97-AF65-F5344CB8AC3E}">
        <p14:creationId xmlns:p14="http://schemas.microsoft.com/office/powerpoint/2010/main" val="106638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2AAD-5238-4DC6-B246-1C9FA42F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29536-9B2C-4240-86CE-729481115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Model for an Existing Database in Entity Framework Core</a:t>
            </a:r>
          </a:p>
          <a:p>
            <a:pPr marL="0" indent="0">
              <a:buNone/>
            </a:pPr>
            <a:r>
              <a:rPr lang="en-US" dirty="0"/>
              <a:t>In Visual Studio, select menu Tools -&gt; NuGet Package Manger -&gt; Package Manger Console</a:t>
            </a:r>
          </a:p>
          <a:p>
            <a:pPr marL="0" indent="0">
              <a:buNone/>
            </a:pPr>
            <a:r>
              <a:rPr lang="en-US" dirty="0"/>
              <a:t>	Scaffold-</a:t>
            </a:r>
            <a:r>
              <a:rPr lang="en-US" dirty="0" err="1"/>
              <a:t>DbContext</a:t>
            </a:r>
            <a:r>
              <a:rPr lang="en-US" dirty="0"/>
              <a:t> [-Connection] [-Provider] [-</a:t>
            </a:r>
            <a:r>
              <a:rPr lang="en-US" dirty="0" err="1"/>
              <a:t>OutputDir</a:t>
            </a:r>
            <a:r>
              <a:rPr lang="en-US" dirty="0"/>
              <a:t>] [-Context] [-Schemas&gt;] [-Tables&gt;] </a:t>
            </a:r>
          </a:p>
          <a:p>
            <a:pPr marL="0" indent="0">
              <a:buNone/>
            </a:pPr>
            <a:r>
              <a:rPr lang="en-US" dirty="0"/>
              <a:t>                   [-</a:t>
            </a:r>
            <a:r>
              <a:rPr lang="en-US" dirty="0" err="1"/>
              <a:t>DataAnnotations</a:t>
            </a:r>
            <a:r>
              <a:rPr lang="en-US" dirty="0"/>
              <a:t>] [-Force] [-Project] [-</a:t>
            </a:r>
            <a:r>
              <a:rPr lang="en-US" dirty="0" err="1"/>
              <a:t>StartupProject</a:t>
            </a:r>
            <a:r>
              <a:rPr lang="en-US" dirty="0"/>
              <a:t>] [&lt;</a:t>
            </a:r>
            <a:r>
              <a:rPr lang="en-US" dirty="0" err="1"/>
              <a:t>CommonParameters</a:t>
            </a:r>
            <a:r>
              <a:rPr lang="en-US" dirty="0"/>
              <a:t>&gt;]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	Scaffold-</a:t>
            </a:r>
            <a:r>
              <a:rPr lang="en-US" dirty="0" err="1"/>
              <a:t>DbContext</a:t>
            </a:r>
            <a:r>
              <a:rPr lang="en-US" dirty="0"/>
              <a:t> "Server=.\</a:t>
            </a:r>
            <a:r>
              <a:rPr lang="en-US" dirty="0" err="1"/>
              <a:t>SQLExpress;Database</a:t>
            </a:r>
            <a:r>
              <a:rPr lang="en-US" dirty="0"/>
              <a:t>=</a:t>
            </a:r>
            <a:r>
              <a:rPr lang="en-US" dirty="0" err="1"/>
              <a:t>SchoolDB;Trusted_Connection</a:t>
            </a:r>
            <a:r>
              <a:rPr lang="en-US" dirty="0"/>
              <a:t>=True;" </a:t>
            </a:r>
            <a:r>
              <a:rPr lang="en-US" dirty="0" err="1"/>
              <a:t>Microsoft.EntityFrameworkCore.SqlServer</a:t>
            </a:r>
            <a:r>
              <a:rPr lang="en-US" dirty="0"/>
              <a:t> -</a:t>
            </a:r>
            <a:r>
              <a:rPr lang="en-US" dirty="0" err="1"/>
              <a:t>OutputDir</a:t>
            </a:r>
            <a:r>
              <a:rPr lang="en-US" dirty="0"/>
              <a:t>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07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2AAD-5238-4DC6-B246-1C9FA42F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C87734-DBD9-4A8A-8913-17F1EFCE0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825491"/>
            <a:ext cx="3508677" cy="4733929"/>
          </a:xfrm>
        </p:spPr>
      </p:pic>
    </p:spTree>
    <p:extLst>
      <p:ext uri="{BB962C8B-B14F-4D97-AF65-F5344CB8AC3E}">
        <p14:creationId xmlns:p14="http://schemas.microsoft.com/office/powerpoint/2010/main" val="3974301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FC7E1-F563-4153-BE56-0984E8D0F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33BE7-FB7F-4709-9C22-0997D517A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927" y="1934642"/>
            <a:ext cx="5521027" cy="33432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1- Install the </a:t>
            </a:r>
            <a:r>
              <a:rPr lang="en-US" dirty="0" err="1"/>
              <a:t>EntityFramework</a:t>
            </a:r>
            <a:r>
              <a:rPr lang="en-US" dirty="0"/>
              <a:t> into the Test Project. </a:t>
            </a:r>
          </a:p>
          <a:p>
            <a:pPr marL="0" indent="0">
              <a:buNone/>
            </a:pPr>
            <a:r>
              <a:rPr lang="en-US" dirty="0"/>
              <a:t>2- Put the connection string into the </a:t>
            </a:r>
            <a:r>
              <a:rPr lang="en-US" dirty="0" err="1"/>
              <a:t>app.config</a:t>
            </a:r>
            <a:r>
              <a:rPr lang="en-US" dirty="0"/>
              <a:t> file of Test Project. </a:t>
            </a:r>
          </a:p>
          <a:p>
            <a:pPr marL="0" indent="0">
              <a:buNone/>
            </a:pPr>
            <a:r>
              <a:rPr lang="en-US" dirty="0"/>
              <a:t>3- Reference the </a:t>
            </a:r>
            <a:r>
              <a:rPr lang="en-US" dirty="0" err="1"/>
              <a:t>dll</a:t>
            </a:r>
            <a:r>
              <a:rPr lang="en-US" dirty="0"/>
              <a:t> </a:t>
            </a:r>
            <a:r>
              <a:rPr lang="en-US" dirty="0" err="1"/>
              <a:t>System.Transactions</a:t>
            </a:r>
            <a:r>
              <a:rPr lang="en-US" dirty="0"/>
              <a:t> in Test Project.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53865-8061-4F4D-937C-F55354609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934642"/>
            <a:ext cx="5614247" cy="468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93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4A50-907C-4279-9B18-FD98DC6A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F6D55-A9F2-4D93-9E12-89229A563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Console Application With </a:t>
            </a:r>
            <a:r>
              <a:rPr lang="en-US" dirty="0" err="1"/>
              <a:t>EntityFramework</a:t>
            </a:r>
            <a:r>
              <a:rPr lang="en-US" dirty="0"/>
              <a:t> </a:t>
            </a:r>
          </a:p>
          <a:p>
            <a:r>
              <a:rPr lang="en-US" dirty="0"/>
              <a:t>Create CRUD Service ( Add, Select, Update, Delete )</a:t>
            </a:r>
          </a:p>
          <a:p>
            <a:r>
              <a:rPr lang="en-US" dirty="0"/>
              <a:t>Create Unit test</a:t>
            </a:r>
          </a:p>
        </p:txBody>
      </p:sp>
    </p:spTree>
    <p:extLst>
      <p:ext uri="{BB962C8B-B14F-4D97-AF65-F5344CB8AC3E}">
        <p14:creationId xmlns:p14="http://schemas.microsoft.com/office/powerpoint/2010/main" val="304714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26662-92C5-4507-94FE-1C24F3DC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Entity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B3AD3-9B3D-4394-8CE9-7280AA93C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6093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Entity Framework is an open-source ORM framework for .NET applications supported by Microsoft.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0DAE30-6A3A-4AE8-89B2-6B31D9C98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608" y="2789853"/>
            <a:ext cx="3194595" cy="38736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036AB1-EFFA-4981-8775-30BB68D8896E}"/>
              </a:ext>
            </a:extLst>
          </p:cNvPr>
          <p:cNvSpPr txBox="1">
            <a:spLocks/>
          </p:cNvSpPr>
          <p:nvPr/>
        </p:nvSpPr>
        <p:spPr>
          <a:xfrm>
            <a:off x="581193" y="2819644"/>
            <a:ext cx="7533078" cy="609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Object Relational Mapping (ORM) is a technique of accessing a relational database from an object-oriented language.</a:t>
            </a:r>
          </a:p>
        </p:txBody>
      </p:sp>
    </p:spTree>
    <p:extLst>
      <p:ext uri="{BB962C8B-B14F-4D97-AF65-F5344CB8AC3E}">
        <p14:creationId xmlns:p14="http://schemas.microsoft.com/office/powerpoint/2010/main" val="329572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300DC-A1F6-40BC-BAFC-EF557E20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Workflow in Entity Framework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58DDAD-BD6C-4B11-96C3-6AE28ED63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950098"/>
            <a:ext cx="7650864" cy="4681071"/>
          </a:xfrm>
        </p:spPr>
      </p:pic>
    </p:spTree>
    <p:extLst>
      <p:ext uri="{BB962C8B-B14F-4D97-AF65-F5344CB8AC3E}">
        <p14:creationId xmlns:p14="http://schemas.microsoft.com/office/powerpoint/2010/main" val="357141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E0FF-2FDB-4B5D-BE38-DEF3F5F9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Entity Framework Works?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0FF0E8-DFFA-4F11-A524-ADF4D88F6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248" y="2024613"/>
            <a:ext cx="9847503" cy="4131231"/>
          </a:xfrm>
        </p:spPr>
      </p:pic>
    </p:spTree>
    <p:extLst>
      <p:ext uri="{BB962C8B-B14F-4D97-AF65-F5344CB8AC3E}">
        <p14:creationId xmlns:p14="http://schemas.microsoft.com/office/powerpoint/2010/main" val="169932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E0FF-2FDB-4B5D-BE38-DEF3F5F9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Entity Framework Works?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03AC71-763C-4A30-B9EF-6DC2717D9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347" y="1825570"/>
            <a:ext cx="6780373" cy="4798072"/>
          </a:xfrm>
        </p:spPr>
      </p:pic>
    </p:spTree>
    <p:extLst>
      <p:ext uri="{BB962C8B-B14F-4D97-AF65-F5344CB8AC3E}">
        <p14:creationId xmlns:p14="http://schemas.microsoft.com/office/powerpoint/2010/main" val="3632975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E0FF-2FDB-4B5D-BE38-DEF3F5F9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Entity Framework Works?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C0262A-6491-47F6-B5E9-0931E7B7C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571" y="2590899"/>
            <a:ext cx="11244857" cy="2463159"/>
          </a:xfrm>
        </p:spPr>
      </p:pic>
    </p:spTree>
    <p:extLst>
      <p:ext uri="{BB962C8B-B14F-4D97-AF65-F5344CB8AC3E}">
        <p14:creationId xmlns:p14="http://schemas.microsoft.com/office/powerpoint/2010/main" val="343990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E0FF-2FDB-4B5D-BE38-DEF3F5F9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Entity Framework Works?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9AFEC1-70DF-456C-A966-6116210D2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919" y="2813848"/>
            <a:ext cx="10761697" cy="2638686"/>
          </a:xfrm>
        </p:spPr>
      </p:pic>
    </p:spTree>
    <p:extLst>
      <p:ext uri="{BB962C8B-B14F-4D97-AF65-F5344CB8AC3E}">
        <p14:creationId xmlns:p14="http://schemas.microsoft.com/office/powerpoint/2010/main" val="288212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6B40-53D4-4A6F-8792-175A9585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States in Entity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6F5BF-BF28-4B35-B92C-8710F469C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2096105" cy="3678303"/>
          </a:xfrm>
        </p:spPr>
        <p:txBody>
          <a:bodyPr/>
          <a:lstStyle/>
          <a:p>
            <a:r>
              <a:rPr lang="en-US" dirty="0"/>
              <a:t>Added</a:t>
            </a:r>
          </a:p>
          <a:p>
            <a:r>
              <a:rPr lang="en-US" dirty="0"/>
              <a:t>Modified</a:t>
            </a:r>
          </a:p>
          <a:p>
            <a:r>
              <a:rPr lang="en-US" dirty="0"/>
              <a:t>Deleted</a:t>
            </a:r>
          </a:p>
          <a:p>
            <a:r>
              <a:rPr lang="en-US" dirty="0"/>
              <a:t>Unchanged</a:t>
            </a:r>
          </a:p>
          <a:p>
            <a:r>
              <a:rPr lang="en-US" dirty="0"/>
              <a:t>Detached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44239-2A96-41D5-9DE3-F84EC331B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34" y="2315654"/>
            <a:ext cx="9391474" cy="340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396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109</TotalTime>
  <Words>448</Words>
  <Application>Microsoft Office PowerPoint</Application>
  <PresentationFormat>Widescreen</PresentationFormat>
  <Paragraphs>84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Gill Sans MT</vt:lpstr>
      <vt:lpstr>Wingdings 2</vt:lpstr>
      <vt:lpstr>Dividend</vt:lpstr>
      <vt:lpstr>Entity Framework</vt:lpstr>
      <vt:lpstr>Topics</vt:lpstr>
      <vt:lpstr>What is Entity Framework?</vt:lpstr>
      <vt:lpstr>Basic Workflow in Entity Framework</vt:lpstr>
      <vt:lpstr>How Entity Framework Works?</vt:lpstr>
      <vt:lpstr>How Entity Framework Works?</vt:lpstr>
      <vt:lpstr>How Entity Framework Works?</vt:lpstr>
      <vt:lpstr>How Entity Framework Works?</vt:lpstr>
      <vt:lpstr>Entity States in Entity Framework</vt:lpstr>
      <vt:lpstr>Development Approaches with Entity Framework</vt:lpstr>
      <vt:lpstr>Development Approaches WITH Database-First</vt:lpstr>
      <vt:lpstr>Development Approaches with Code-First</vt:lpstr>
      <vt:lpstr>Development Approaches with Model-First</vt:lpstr>
      <vt:lpstr>Entity Framework Core</vt:lpstr>
      <vt:lpstr>Entity Framework Core</vt:lpstr>
      <vt:lpstr>EF Core vs EF 6</vt:lpstr>
      <vt:lpstr>EF Core vs EF 6</vt:lpstr>
      <vt:lpstr>EF Core vs EF 6</vt:lpstr>
      <vt:lpstr>EF6 </vt:lpstr>
      <vt:lpstr>EF6 </vt:lpstr>
      <vt:lpstr>EF6 </vt:lpstr>
      <vt:lpstr>EF6 </vt:lpstr>
      <vt:lpstr>EF Core</vt:lpstr>
      <vt:lpstr>EF Core</vt:lpstr>
      <vt:lpstr>EF Core</vt:lpstr>
      <vt:lpstr>EF Core</vt:lpstr>
      <vt:lpstr>Unit Test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</dc:title>
  <dc:creator>Bundit Wisedphanit</dc:creator>
  <cp:lastModifiedBy>Bundit Wisedphanit</cp:lastModifiedBy>
  <cp:revision>35</cp:revision>
  <dcterms:created xsi:type="dcterms:W3CDTF">2018-10-02T08:31:41Z</dcterms:created>
  <dcterms:modified xsi:type="dcterms:W3CDTF">2018-10-09T09:15:47Z</dcterms:modified>
</cp:coreProperties>
</file>