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1" r:id="rId7"/>
    <p:sldId id="265" r:id="rId8"/>
    <p:sldId id="262" r:id="rId9"/>
    <p:sldId id="267" r:id="rId10"/>
    <p:sldId id="263" r:id="rId11"/>
    <p:sldId id="271" r:id="rId12"/>
    <p:sldId id="266"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116" d="100"/>
          <a:sy n="116" d="100"/>
        </p:scale>
        <p:origin x="40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C2E7-B0A1-4CAE-AD85-31A936777E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C7C933-78E2-46DD-9DC3-698FB6E06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3CCD1C-C8C8-42D2-A4AD-57BCD87E8021}"/>
              </a:ext>
            </a:extLst>
          </p:cNvPr>
          <p:cNvSpPr>
            <a:spLocks noGrp="1"/>
          </p:cNvSpPr>
          <p:nvPr>
            <p:ph type="dt" sz="half" idx="10"/>
          </p:nvPr>
        </p:nvSpPr>
        <p:spPr/>
        <p:txBody>
          <a:bodyPr/>
          <a:lstStyle/>
          <a:p>
            <a:fld id="{F0081D98-6B2F-49A8-A8BE-49D33276DCBF}" type="datetimeFigureOut">
              <a:rPr lang="en-US" smtClean="0"/>
              <a:t>7/15/2019</a:t>
            </a:fld>
            <a:endParaRPr lang="en-US"/>
          </a:p>
        </p:txBody>
      </p:sp>
      <p:sp>
        <p:nvSpPr>
          <p:cNvPr id="5" name="Footer Placeholder 4">
            <a:extLst>
              <a:ext uri="{FF2B5EF4-FFF2-40B4-BE49-F238E27FC236}">
                <a16:creationId xmlns:a16="http://schemas.microsoft.com/office/drawing/2014/main" id="{57FBC96A-93F9-43D1-9DEA-5D8882D7B7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3A0CAE-4885-4C46-A4E7-FBE3F251C984}"/>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1147907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4750-DC0E-400D-BD7D-0E6C4CBFD4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B96762-871B-4722-ACC6-AF5D219EB10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C62B32-6CF8-4342-945D-93A338287B36}"/>
              </a:ext>
            </a:extLst>
          </p:cNvPr>
          <p:cNvSpPr>
            <a:spLocks noGrp="1"/>
          </p:cNvSpPr>
          <p:nvPr>
            <p:ph type="dt" sz="half" idx="10"/>
          </p:nvPr>
        </p:nvSpPr>
        <p:spPr/>
        <p:txBody>
          <a:bodyPr/>
          <a:lstStyle/>
          <a:p>
            <a:fld id="{F0081D98-6B2F-49A8-A8BE-49D33276DCBF}" type="datetimeFigureOut">
              <a:rPr lang="en-US" smtClean="0"/>
              <a:t>7/15/2019</a:t>
            </a:fld>
            <a:endParaRPr lang="en-US"/>
          </a:p>
        </p:txBody>
      </p:sp>
      <p:sp>
        <p:nvSpPr>
          <p:cNvPr id="5" name="Footer Placeholder 4">
            <a:extLst>
              <a:ext uri="{FF2B5EF4-FFF2-40B4-BE49-F238E27FC236}">
                <a16:creationId xmlns:a16="http://schemas.microsoft.com/office/drawing/2014/main" id="{3F36268C-4D89-440F-8CFE-22EE648B1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34AC5-BB9E-4C5C-A118-0CDC3677A124}"/>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3149290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D50F6B-D10C-44F9-9757-62CE72367E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1999FC-5E77-4422-A4F4-BFAF47D6E0D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B587EE-FD8D-4E01-8482-F3CB3658BE45}"/>
              </a:ext>
            </a:extLst>
          </p:cNvPr>
          <p:cNvSpPr>
            <a:spLocks noGrp="1"/>
          </p:cNvSpPr>
          <p:nvPr>
            <p:ph type="dt" sz="half" idx="10"/>
          </p:nvPr>
        </p:nvSpPr>
        <p:spPr/>
        <p:txBody>
          <a:bodyPr/>
          <a:lstStyle/>
          <a:p>
            <a:fld id="{F0081D98-6B2F-49A8-A8BE-49D33276DCBF}" type="datetimeFigureOut">
              <a:rPr lang="en-US" smtClean="0"/>
              <a:t>7/15/2019</a:t>
            </a:fld>
            <a:endParaRPr lang="en-US"/>
          </a:p>
        </p:txBody>
      </p:sp>
      <p:sp>
        <p:nvSpPr>
          <p:cNvPr id="5" name="Footer Placeholder 4">
            <a:extLst>
              <a:ext uri="{FF2B5EF4-FFF2-40B4-BE49-F238E27FC236}">
                <a16:creationId xmlns:a16="http://schemas.microsoft.com/office/drawing/2014/main" id="{050AEC37-8211-4FA4-B9A5-FCD47C959F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083029-010A-4471-ABED-79BD0276A419}"/>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3157890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6505-DC25-41F4-B28E-C1F9DC087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4CD680-916C-4B83-BF26-E6BEAF8A682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B7453-F8D6-4BFD-A723-5CCC240F453C}"/>
              </a:ext>
            </a:extLst>
          </p:cNvPr>
          <p:cNvSpPr>
            <a:spLocks noGrp="1"/>
          </p:cNvSpPr>
          <p:nvPr>
            <p:ph type="dt" sz="half" idx="10"/>
          </p:nvPr>
        </p:nvSpPr>
        <p:spPr/>
        <p:txBody>
          <a:bodyPr/>
          <a:lstStyle/>
          <a:p>
            <a:fld id="{F0081D98-6B2F-49A8-A8BE-49D33276DCBF}" type="datetimeFigureOut">
              <a:rPr lang="en-US" smtClean="0"/>
              <a:t>7/15/2019</a:t>
            </a:fld>
            <a:endParaRPr lang="en-US"/>
          </a:p>
        </p:txBody>
      </p:sp>
      <p:sp>
        <p:nvSpPr>
          <p:cNvPr id="5" name="Footer Placeholder 4">
            <a:extLst>
              <a:ext uri="{FF2B5EF4-FFF2-40B4-BE49-F238E27FC236}">
                <a16:creationId xmlns:a16="http://schemas.microsoft.com/office/drawing/2014/main" id="{14BA6290-ACFC-484B-93C9-69CC8AF130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2A52A4-BD13-43A2-A460-6C0BCA2518AC}"/>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1374584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AB3DD-FA99-449D-A4D2-F44332AB3A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D5DCB0-9A79-446E-AB4B-3B22378759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6C24AB-5076-480A-B114-1CAD0AC0D71D}"/>
              </a:ext>
            </a:extLst>
          </p:cNvPr>
          <p:cNvSpPr>
            <a:spLocks noGrp="1"/>
          </p:cNvSpPr>
          <p:nvPr>
            <p:ph type="dt" sz="half" idx="10"/>
          </p:nvPr>
        </p:nvSpPr>
        <p:spPr/>
        <p:txBody>
          <a:bodyPr/>
          <a:lstStyle/>
          <a:p>
            <a:fld id="{F0081D98-6B2F-49A8-A8BE-49D33276DCBF}" type="datetimeFigureOut">
              <a:rPr lang="en-US" smtClean="0"/>
              <a:t>7/15/2019</a:t>
            </a:fld>
            <a:endParaRPr lang="en-US"/>
          </a:p>
        </p:txBody>
      </p:sp>
      <p:sp>
        <p:nvSpPr>
          <p:cNvPr id="5" name="Footer Placeholder 4">
            <a:extLst>
              <a:ext uri="{FF2B5EF4-FFF2-40B4-BE49-F238E27FC236}">
                <a16:creationId xmlns:a16="http://schemas.microsoft.com/office/drawing/2014/main" id="{A9F6C2CE-B181-41BD-A509-85ABBBF66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EE704-9A01-465F-87D7-C5614D15A004}"/>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1923170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37E4-E539-42E6-B750-ED52CA679F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A32213-6A72-4F56-B431-833E9F474A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B3A0D8-3B76-480F-9040-805AB724A72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946D28-D2FA-4945-9683-E44016525CF1}"/>
              </a:ext>
            </a:extLst>
          </p:cNvPr>
          <p:cNvSpPr>
            <a:spLocks noGrp="1"/>
          </p:cNvSpPr>
          <p:nvPr>
            <p:ph type="dt" sz="half" idx="10"/>
          </p:nvPr>
        </p:nvSpPr>
        <p:spPr/>
        <p:txBody>
          <a:bodyPr/>
          <a:lstStyle/>
          <a:p>
            <a:fld id="{F0081D98-6B2F-49A8-A8BE-49D33276DCBF}" type="datetimeFigureOut">
              <a:rPr lang="en-US" smtClean="0"/>
              <a:t>7/15/2019</a:t>
            </a:fld>
            <a:endParaRPr lang="en-US"/>
          </a:p>
        </p:txBody>
      </p:sp>
      <p:sp>
        <p:nvSpPr>
          <p:cNvPr id="6" name="Footer Placeholder 5">
            <a:extLst>
              <a:ext uri="{FF2B5EF4-FFF2-40B4-BE49-F238E27FC236}">
                <a16:creationId xmlns:a16="http://schemas.microsoft.com/office/drawing/2014/main" id="{20D007AD-6019-44BE-8E63-51D1B75DC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D196FD-776F-4988-B0C4-932FED574B9F}"/>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341291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FEF6-0B07-4513-B506-F1568D954A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B4A3F8-F763-49D3-80B4-8C60F0459D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324652-4F03-48F8-8FD0-6BE6BDCEE8C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F27889-1BD5-434D-A68E-78E74EC284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E13358-DFAA-4C79-91B7-CB127FAD308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5F9976-DC95-4EEC-876E-82407DE4BAFC}"/>
              </a:ext>
            </a:extLst>
          </p:cNvPr>
          <p:cNvSpPr>
            <a:spLocks noGrp="1"/>
          </p:cNvSpPr>
          <p:nvPr>
            <p:ph type="dt" sz="half" idx="10"/>
          </p:nvPr>
        </p:nvSpPr>
        <p:spPr/>
        <p:txBody>
          <a:bodyPr/>
          <a:lstStyle/>
          <a:p>
            <a:fld id="{F0081D98-6B2F-49A8-A8BE-49D33276DCBF}" type="datetimeFigureOut">
              <a:rPr lang="en-US" smtClean="0"/>
              <a:t>7/15/2019</a:t>
            </a:fld>
            <a:endParaRPr lang="en-US"/>
          </a:p>
        </p:txBody>
      </p:sp>
      <p:sp>
        <p:nvSpPr>
          <p:cNvPr id="8" name="Footer Placeholder 7">
            <a:extLst>
              <a:ext uri="{FF2B5EF4-FFF2-40B4-BE49-F238E27FC236}">
                <a16:creationId xmlns:a16="http://schemas.microsoft.com/office/drawing/2014/main" id="{4F65C628-9EEA-4F6D-94CE-662F5BEE4B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C7450D-347F-4F1E-88E0-CB6A3D20B0E8}"/>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4019531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29A74-353E-48D6-AF26-453AC62857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8E985A-94E6-4013-82E9-86B163F65F59}"/>
              </a:ext>
            </a:extLst>
          </p:cNvPr>
          <p:cNvSpPr>
            <a:spLocks noGrp="1"/>
          </p:cNvSpPr>
          <p:nvPr>
            <p:ph type="dt" sz="half" idx="10"/>
          </p:nvPr>
        </p:nvSpPr>
        <p:spPr/>
        <p:txBody>
          <a:bodyPr/>
          <a:lstStyle/>
          <a:p>
            <a:fld id="{F0081D98-6B2F-49A8-A8BE-49D33276DCBF}" type="datetimeFigureOut">
              <a:rPr lang="en-US" smtClean="0"/>
              <a:t>7/15/2019</a:t>
            </a:fld>
            <a:endParaRPr lang="en-US"/>
          </a:p>
        </p:txBody>
      </p:sp>
      <p:sp>
        <p:nvSpPr>
          <p:cNvPr id="4" name="Footer Placeholder 3">
            <a:extLst>
              <a:ext uri="{FF2B5EF4-FFF2-40B4-BE49-F238E27FC236}">
                <a16:creationId xmlns:a16="http://schemas.microsoft.com/office/drawing/2014/main" id="{C0BED682-2918-4147-B403-2745AFB1FF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72D37E-F13D-4BFD-A8E1-F7E8FA0B5D25}"/>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351673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120DB3-C4D7-45C3-9ADD-153257107201}"/>
              </a:ext>
            </a:extLst>
          </p:cNvPr>
          <p:cNvSpPr>
            <a:spLocks noGrp="1"/>
          </p:cNvSpPr>
          <p:nvPr>
            <p:ph type="dt" sz="half" idx="10"/>
          </p:nvPr>
        </p:nvSpPr>
        <p:spPr/>
        <p:txBody>
          <a:bodyPr/>
          <a:lstStyle/>
          <a:p>
            <a:fld id="{F0081D98-6B2F-49A8-A8BE-49D33276DCBF}" type="datetimeFigureOut">
              <a:rPr lang="en-US" smtClean="0"/>
              <a:t>7/15/2019</a:t>
            </a:fld>
            <a:endParaRPr lang="en-US"/>
          </a:p>
        </p:txBody>
      </p:sp>
      <p:sp>
        <p:nvSpPr>
          <p:cNvPr id="3" name="Footer Placeholder 2">
            <a:extLst>
              <a:ext uri="{FF2B5EF4-FFF2-40B4-BE49-F238E27FC236}">
                <a16:creationId xmlns:a16="http://schemas.microsoft.com/office/drawing/2014/main" id="{FC9621B3-B4BE-4F41-B102-7DE0CDDC7D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094FE6-BDB4-4BA4-897E-A5BD2CB3E117}"/>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400180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4E986-5D44-4402-843E-05C76AB4A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DDEE4C-9232-41AF-A1E4-47C89000E1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D88EB1-75AD-4414-9FE5-110FB881D7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77268AD-2D74-4A3B-91A8-8F8582B01696}"/>
              </a:ext>
            </a:extLst>
          </p:cNvPr>
          <p:cNvSpPr>
            <a:spLocks noGrp="1"/>
          </p:cNvSpPr>
          <p:nvPr>
            <p:ph type="dt" sz="half" idx="10"/>
          </p:nvPr>
        </p:nvSpPr>
        <p:spPr/>
        <p:txBody>
          <a:bodyPr/>
          <a:lstStyle/>
          <a:p>
            <a:fld id="{F0081D98-6B2F-49A8-A8BE-49D33276DCBF}" type="datetimeFigureOut">
              <a:rPr lang="en-US" smtClean="0"/>
              <a:t>7/15/2019</a:t>
            </a:fld>
            <a:endParaRPr lang="en-US"/>
          </a:p>
        </p:txBody>
      </p:sp>
      <p:sp>
        <p:nvSpPr>
          <p:cNvPr id="6" name="Footer Placeholder 5">
            <a:extLst>
              <a:ext uri="{FF2B5EF4-FFF2-40B4-BE49-F238E27FC236}">
                <a16:creationId xmlns:a16="http://schemas.microsoft.com/office/drawing/2014/main" id="{9209D08A-5BE6-4D47-94B3-497CA1622A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0A9930-832E-4425-8159-CB86A7E2C36C}"/>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3965802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B91CB-D748-4950-8259-AF275E3EE8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088BE7-F8E6-4311-B3A9-31E0AD36CC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7C9F38-FB80-482B-8552-32B8CF69EF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250EC8D-6BF3-469F-8390-88FAB24EE3EB}"/>
              </a:ext>
            </a:extLst>
          </p:cNvPr>
          <p:cNvSpPr>
            <a:spLocks noGrp="1"/>
          </p:cNvSpPr>
          <p:nvPr>
            <p:ph type="dt" sz="half" idx="10"/>
          </p:nvPr>
        </p:nvSpPr>
        <p:spPr/>
        <p:txBody>
          <a:bodyPr/>
          <a:lstStyle/>
          <a:p>
            <a:fld id="{F0081D98-6B2F-49A8-A8BE-49D33276DCBF}" type="datetimeFigureOut">
              <a:rPr lang="en-US" smtClean="0"/>
              <a:t>7/15/2019</a:t>
            </a:fld>
            <a:endParaRPr lang="en-US"/>
          </a:p>
        </p:txBody>
      </p:sp>
      <p:sp>
        <p:nvSpPr>
          <p:cNvPr id="6" name="Footer Placeholder 5">
            <a:extLst>
              <a:ext uri="{FF2B5EF4-FFF2-40B4-BE49-F238E27FC236}">
                <a16:creationId xmlns:a16="http://schemas.microsoft.com/office/drawing/2014/main" id="{39AB4A44-59AF-47F4-ACC3-65E875D375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AB966B-55C9-4342-B43F-0CF657CF2CBA}"/>
              </a:ext>
            </a:extLst>
          </p:cNvPr>
          <p:cNvSpPr>
            <a:spLocks noGrp="1"/>
          </p:cNvSpPr>
          <p:nvPr>
            <p:ph type="sldNum" sz="quarter" idx="12"/>
          </p:nvPr>
        </p:nvSpPr>
        <p:spPr/>
        <p:txBody>
          <a:bodyPr/>
          <a:lstStyle/>
          <a:p>
            <a:fld id="{CDC61144-3E94-4C9E-8D63-6EF86D9D6674}" type="slidenum">
              <a:rPr lang="en-US" smtClean="0"/>
              <a:t>‹#›</a:t>
            </a:fld>
            <a:endParaRPr lang="en-US"/>
          </a:p>
        </p:txBody>
      </p:sp>
    </p:spTree>
    <p:extLst>
      <p:ext uri="{BB962C8B-B14F-4D97-AF65-F5344CB8AC3E}">
        <p14:creationId xmlns:p14="http://schemas.microsoft.com/office/powerpoint/2010/main" val="3846979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3D3F6B-EF45-43B4-B189-D6A45581ED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11F8C8-F49E-4CA9-A340-BF86590C39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ABBBBD-733A-4905-A2B4-CA2B878033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081D98-6B2F-49A8-A8BE-49D33276DCBF}" type="datetimeFigureOut">
              <a:rPr lang="en-US" smtClean="0"/>
              <a:t>7/15/2019</a:t>
            </a:fld>
            <a:endParaRPr lang="en-US"/>
          </a:p>
        </p:txBody>
      </p:sp>
      <p:sp>
        <p:nvSpPr>
          <p:cNvPr id="5" name="Footer Placeholder 4">
            <a:extLst>
              <a:ext uri="{FF2B5EF4-FFF2-40B4-BE49-F238E27FC236}">
                <a16:creationId xmlns:a16="http://schemas.microsoft.com/office/drawing/2014/main" id="{9D13BBE7-52A4-470A-A776-EF94F49CF2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58ECAE-BAEB-419B-9F1F-0AE2FA3425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C61144-3E94-4C9E-8D63-6EF86D9D6674}" type="slidenum">
              <a:rPr lang="en-US" smtClean="0"/>
              <a:t>‹#›</a:t>
            </a:fld>
            <a:endParaRPr lang="en-US"/>
          </a:p>
        </p:txBody>
      </p:sp>
    </p:spTree>
    <p:extLst>
      <p:ext uri="{BB962C8B-B14F-4D97-AF65-F5344CB8AC3E}">
        <p14:creationId xmlns:p14="http://schemas.microsoft.com/office/powerpoint/2010/main" val="2001247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https://www.coredna.com/blogs/headless-vs-decoupled-cm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headlesscms.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strapi.io/"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strapi.io/"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strapi.io/"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3000"/>
                <a:satMod val="150000"/>
                <a:shade val="98000"/>
                <a:lumMod val="102000"/>
              </a:schemeClr>
            </a:gs>
            <a:gs pos="50000">
              <a:schemeClr val="bg1">
                <a:tint val="98000"/>
                <a:satMod val="130000"/>
                <a:shade val="9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A2509F26-B5DC-4BA7-B476-4CB044237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sp>
        <p:nvSpPr>
          <p:cNvPr id="12" name="Rectangle 11">
            <a:extLst>
              <a:ext uri="{FF2B5EF4-FFF2-40B4-BE49-F238E27FC236}">
                <a16:creationId xmlns:a16="http://schemas.microsoft.com/office/drawing/2014/main" id="{DB103EB1-B135-4526-B883-33228FC27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80000">
            <a:off x="815340" y="683404"/>
            <a:ext cx="10561320" cy="5404104"/>
          </a:xfrm>
          <a:prstGeom prst="rect">
            <a:avLst/>
          </a:prstGeom>
          <a:solidFill>
            <a:srgbClr val="FFFFFF"/>
          </a:solidFill>
          <a:ln w="3175" cap="sq" cmpd="thinThick">
            <a:solidFill>
              <a:srgbClr val="DDDDDD"/>
            </a:solidFill>
            <a:miter lim="800000"/>
          </a:ln>
          <a:effectLst>
            <a:outerShdw blurRad="2667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Impact" panose="020B0806030902050204"/>
              <a:ea typeface="+mn-ea"/>
              <a:cs typeface="+mn-cs"/>
            </a:endParaRPr>
          </a:p>
        </p:txBody>
      </p:sp>
      <p:pic>
        <p:nvPicPr>
          <p:cNvPr id="5" name="Picture 4">
            <a:extLst>
              <a:ext uri="{FF2B5EF4-FFF2-40B4-BE49-F238E27FC236}">
                <a16:creationId xmlns:a16="http://schemas.microsoft.com/office/drawing/2014/main" id="{7BAA76BA-ECA0-4415-94DF-DFA35168DAA4}"/>
              </a:ext>
            </a:extLst>
          </p:cNvPr>
          <p:cNvPicPr>
            <a:picLocks noChangeAspect="1"/>
          </p:cNvPicPr>
          <p:nvPr/>
        </p:nvPicPr>
        <p:blipFill rotWithShape="1">
          <a:blip r:embed="rId2">
            <a:extLst>
              <a:ext uri="{28A0092B-C50C-407E-A947-70E740481C1C}">
                <a14:useLocalDpi xmlns:a14="http://schemas.microsoft.com/office/drawing/2010/main" val="0"/>
              </a:ext>
            </a:extLst>
          </a:blip>
          <a:srcRect r="1" b="18910"/>
          <a:stretch/>
        </p:blipFill>
        <p:spPr>
          <a:xfrm rot="21480000">
            <a:off x="1137837" y="1003258"/>
            <a:ext cx="9916327" cy="4764396"/>
          </a:xfrm>
          <a:prstGeom prst="rect">
            <a:avLst/>
          </a:prstGeom>
        </p:spPr>
      </p:pic>
    </p:spTree>
    <p:extLst>
      <p:ext uri="{BB962C8B-B14F-4D97-AF65-F5344CB8AC3E}">
        <p14:creationId xmlns:p14="http://schemas.microsoft.com/office/powerpoint/2010/main" val="395723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6">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5177A89-6350-421D-9DF9-74F36B504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845774"/>
            <a:ext cx="10905066" cy="5166452"/>
          </a:xfrm>
          <a:prstGeom prst="rect">
            <a:avLst/>
          </a:prstGeom>
        </p:spPr>
      </p:pic>
    </p:spTree>
    <p:extLst>
      <p:ext uri="{BB962C8B-B14F-4D97-AF65-F5344CB8AC3E}">
        <p14:creationId xmlns:p14="http://schemas.microsoft.com/office/powerpoint/2010/main" val="1600778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0BF6A7-17BF-4013-8738-1167089DA573}"/>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b="1">
                <a:solidFill>
                  <a:srgbClr val="FFFFFF"/>
                </a:solidFill>
              </a:rPr>
              <a:t>#Pros and Cons</a:t>
            </a:r>
          </a:p>
        </p:txBody>
      </p:sp>
      <p:cxnSp>
        <p:nvCxnSpPr>
          <p:cNvPr id="15" name="Straight Connector 1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44D50B6-0F15-42BB-AE14-AB298B8C6A80}"/>
              </a:ext>
            </a:extLst>
          </p:cNvPr>
          <p:cNvPicPr>
            <a:picLocks noChangeAspect="1"/>
          </p:cNvPicPr>
          <p:nvPr/>
        </p:nvPicPr>
        <p:blipFill rotWithShape="1">
          <a:blip r:embed="rId2"/>
          <a:srcRect l="12838" t="17417" r="39865" b="25792"/>
          <a:stretch/>
        </p:blipFill>
        <p:spPr>
          <a:xfrm>
            <a:off x="6271982" y="2596835"/>
            <a:ext cx="5744520" cy="3879915"/>
          </a:xfrm>
          <a:prstGeom prst="rect">
            <a:avLst/>
          </a:prstGeom>
        </p:spPr>
      </p:pic>
      <p:cxnSp>
        <p:nvCxnSpPr>
          <p:cNvPr id="14" name="Straight Connector 1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43827D7-CF93-4673-AA1F-84DE80B7462E}"/>
              </a:ext>
            </a:extLst>
          </p:cNvPr>
          <p:cNvPicPr>
            <a:picLocks noChangeAspect="1"/>
          </p:cNvPicPr>
          <p:nvPr/>
        </p:nvPicPr>
        <p:blipFill rotWithShape="1">
          <a:blip r:embed="rId3"/>
          <a:srcRect l="13108" t="29204" r="39189" b="14613"/>
          <a:stretch/>
        </p:blipFill>
        <p:spPr>
          <a:xfrm>
            <a:off x="247473" y="2655499"/>
            <a:ext cx="5672539" cy="3758021"/>
          </a:xfrm>
          <a:prstGeom prst="rect">
            <a:avLst/>
          </a:prstGeom>
        </p:spPr>
      </p:pic>
      <p:sp>
        <p:nvSpPr>
          <p:cNvPr id="6" name="TextBox 5">
            <a:extLst>
              <a:ext uri="{FF2B5EF4-FFF2-40B4-BE49-F238E27FC236}">
                <a16:creationId xmlns:a16="http://schemas.microsoft.com/office/drawing/2014/main" id="{FD12D78A-474D-4BA8-8B29-2519ACE67926}"/>
              </a:ext>
            </a:extLst>
          </p:cNvPr>
          <p:cNvSpPr txBox="1"/>
          <p:nvPr/>
        </p:nvSpPr>
        <p:spPr>
          <a:xfrm>
            <a:off x="8321260" y="6522506"/>
            <a:ext cx="3695242" cy="261610"/>
          </a:xfrm>
          <a:prstGeom prst="rect">
            <a:avLst/>
          </a:prstGeom>
          <a:noFill/>
        </p:spPr>
        <p:txBody>
          <a:bodyPr wrap="none" rtlCol="0">
            <a:spAutoFit/>
          </a:bodyPr>
          <a:lstStyle/>
          <a:p>
            <a:r>
              <a:rPr lang="en-US" sz="1100" dirty="0">
                <a:hlinkClick r:id="rId4"/>
              </a:rPr>
              <a:t>https://www.coredna.com/blogs/headless-vs-decoupled-cms</a:t>
            </a:r>
            <a:endParaRPr lang="en-US" sz="1100" dirty="0"/>
          </a:p>
        </p:txBody>
      </p:sp>
    </p:spTree>
    <p:extLst>
      <p:ext uri="{BB962C8B-B14F-4D97-AF65-F5344CB8AC3E}">
        <p14:creationId xmlns:p14="http://schemas.microsoft.com/office/powerpoint/2010/main" val="2850846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B27441-F88D-44B6-A6AF-4C83801F21D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#Example</a:t>
            </a:r>
          </a:p>
        </p:txBody>
      </p:sp>
      <p:pic>
        <p:nvPicPr>
          <p:cNvPr id="4" name="Picture 3">
            <a:hlinkClick r:id="rId2"/>
            <a:extLst>
              <a:ext uri="{FF2B5EF4-FFF2-40B4-BE49-F238E27FC236}">
                <a16:creationId xmlns:a16="http://schemas.microsoft.com/office/drawing/2014/main" id="{3C4CA332-C3C4-4D8C-BFFE-CB51ADE91197}"/>
              </a:ext>
            </a:extLst>
          </p:cNvPr>
          <p:cNvPicPr>
            <a:picLocks noChangeAspect="1"/>
          </p:cNvPicPr>
          <p:nvPr/>
        </p:nvPicPr>
        <p:blipFill rotWithShape="1">
          <a:blip r:embed="rId3"/>
          <a:srcRect l="28047" t="14306" r="28281" b="56666"/>
          <a:stretch/>
        </p:blipFill>
        <p:spPr>
          <a:xfrm>
            <a:off x="643467" y="1833714"/>
            <a:ext cx="10905066" cy="4077224"/>
          </a:xfrm>
          <a:prstGeom prst="rect">
            <a:avLst/>
          </a:prstGeom>
        </p:spPr>
      </p:pic>
    </p:spTree>
    <p:extLst>
      <p:ext uri="{BB962C8B-B14F-4D97-AF65-F5344CB8AC3E}">
        <p14:creationId xmlns:p14="http://schemas.microsoft.com/office/powerpoint/2010/main" val="3095302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hlinkClick r:id="rId2"/>
            <a:extLst>
              <a:ext uri="{FF2B5EF4-FFF2-40B4-BE49-F238E27FC236}">
                <a16:creationId xmlns:a16="http://schemas.microsoft.com/office/drawing/2014/main" id="{97E0AF72-4A3A-466D-8884-BAA6597375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00339"/>
            <a:ext cx="4038600" cy="1117600"/>
          </a:xfrm>
          <a:prstGeom prst="rect">
            <a:avLst/>
          </a:prstGeom>
        </p:spPr>
      </p:pic>
      <p:pic>
        <p:nvPicPr>
          <p:cNvPr id="8" name="Picture 7">
            <a:extLst>
              <a:ext uri="{FF2B5EF4-FFF2-40B4-BE49-F238E27FC236}">
                <a16:creationId xmlns:a16="http://schemas.microsoft.com/office/drawing/2014/main" id="{1386023C-9D1E-48A9-ACBA-295CABC4F84F}"/>
              </a:ext>
            </a:extLst>
          </p:cNvPr>
          <p:cNvPicPr>
            <a:picLocks noChangeAspect="1"/>
          </p:cNvPicPr>
          <p:nvPr/>
        </p:nvPicPr>
        <p:blipFill rotWithShape="1">
          <a:blip r:embed="rId4"/>
          <a:srcRect l="35946" t="15135" r="20405" b="37105"/>
          <a:stretch/>
        </p:blipFill>
        <p:spPr>
          <a:xfrm>
            <a:off x="1911178" y="2026508"/>
            <a:ext cx="7257535" cy="4466935"/>
          </a:xfrm>
          <a:prstGeom prst="rect">
            <a:avLst/>
          </a:prstGeom>
        </p:spPr>
      </p:pic>
    </p:spTree>
    <p:extLst>
      <p:ext uri="{BB962C8B-B14F-4D97-AF65-F5344CB8AC3E}">
        <p14:creationId xmlns:p14="http://schemas.microsoft.com/office/powerpoint/2010/main" val="563868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hlinkClick r:id="rId2"/>
            <a:extLst>
              <a:ext uri="{FF2B5EF4-FFF2-40B4-BE49-F238E27FC236}">
                <a16:creationId xmlns:a16="http://schemas.microsoft.com/office/drawing/2014/main" id="{97E0AF72-4A3A-466D-8884-BAA6597375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00339"/>
            <a:ext cx="4038600" cy="1117600"/>
          </a:xfrm>
          <a:prstGeom prst="rect">
            <a:avLst/>
          </a:prstGeom>
        </p:spPr>
      </p:pic>
      <p:pic>
        <p:nvPicPr>
          <p:cNvPr id="2" name="Picture 1">
            <a:extLst>
              <a:ext uri="{FF2B5EF4-FFF2-40B4-BE49-F238E27FC236}">
                <a16:creationId xmlns:a16="http://schemas.microsoft.com/office/drawing/2014/main" id="{44FDB917-56A4-407D-9119-B4C6182BC38E}"/>
              </a:ext>
            </a:extLst>
          </p:cNvPr>
          <p:cNvPicPr>
            <a:picLocks noChangeAspect="1"/>
          </p:cNvPicPr>
          <p:nvPr/>
        </p:nvPicPr>
        <p:blipFill rotWithShape="1">
          <a:blip r:embed="rId4"/>
          <a:srcRect l="35406" t="14655" r="17297" b="16741"/>
          <a:stretch/>
        </p:blipFill>
        <p:spPr>
          <a:xfrm>
            <a:off x="2133598" y="1761807"/>
            <a:ext cx="6079525" cy="4960269"/>
          </a:xfrm>
          <a:prstGeom prst="rect">
            <a:avLst/>
          </a:prstGeom>
        </p:spPr>
      </p:pic>
    </p:spTree>
    <p:extLst>
      <p:ext uri="{BB962C8B-B14F-4D97-AF65-F5344CB8AC3E}">
        <p14:creationId xmlns:p14="http://schemas.microsoft.com/office/powerpoint/2010/main" val="4221759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hlinkClick r:id="rId2"/>
            <a:extLst>
              <a:ext uri="{FF2B5EF4-FFF2-40B4-BE49-F238E27FC236}">
                <a16:creationId xmlns:a16="http://schemas.microsoft.com/office/drawing/2014/main" id="{97E0AF72-4A3A-466D-8884-BAA6597375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00339"/>
            <a:ext cx="4038600" cy="1117600"/>
          </a:xfrm>
          <a:prstGeom prst="rect">
            <a:avLst/>
          </a:prstGeom>
        </p:spPr>
      </p:pic>
      <p:pic>
        <p:nvPicPr>
          <p:cNvPr id="3" name="Picture 2">
            <a:extLst>
              <a:ext uri="{FF2B5EF4-FFF2-40B4-BE49-F238E27FC236}">
                <a16:creationId xmlns:a16="http://schemas.microsoft.com/office/drawing/2014/main" id="{3559434E-6199-492C-8E8B-1648639D770D}"/>
              </a:ext>
            </a:extLst>
          </p:cNvPr>
          <p:cNvPicPr>
            <a:picLocks noChangeAspect="1"/>
          </p:cNvPicPr>
          <p:nvPr/>
        </p:nvPicPr>
        <p:blipFill rotWithShape="1">
          <a:blip r:embed="rId4"/>
          <a:srcRect l="35540" t="16096" r="20068" b="23502"/>
          <a:stretch/>
        </p:blipFill>
        <p:spPr>
          <a:xfrm>
            <a:off x="2430162" y="1754660"/>
            <a:ext cx="6384323" cy="4886373"/>
          </a:xfrm>
          <a:prstGeom prst="rect">
            <a:avLst/>
          </a:prstGeom>
        </p:spPr>
      </p:pic>
    </p:spTree>
    <p:extLst>
      <p:ext uri="{BB962C8B-B14F-4D97-AF65-F5344CB8AC3E}">
        <p14:creationId xmlns:p14="http://schemas.microsoft.com/office/powerpoint/2010/main" val="2124699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5398-227F-4940-9479-5967A14D12C1}"/>
              </a:ext>
            </a:extLst>
          </p:cNvPr>
          <p:cNvSpPr>
            <a:spLocks noGrp="1"/>
          </p:cNvSpPr>
          <p:nvPr>
            <p:ph type="title"/>
          </p:nvPr>
        </p:nvSpPr>
        <p:spPr>
          <a:xfrm>
            <a:off x="838200" y="365125"/>
            <a:ext cx="10515600" cy="1325563"/>
          </a:xfrm>
        </p:spPr>
        <p:txBody>
          <a:bodyPr/>
          <a:lstStyle/>
          <a:p>
            <a:r>
              <a:rPr lang="en-US" b="1" dirty="0"/>
              <a:t>Topic</a:t>
            </a:r>
          </a:p>
        </p:txBody>
      </p:sp>
      <p:sp>
        <p:nvSpPr>
          <p:cNvPr id="3" name="Content Placeholder 2">
            <a:extLst>
              <a:ext uri="{FF2B5EF4-FFF2-40B4-BE49-F238E27FC236}">
                <a16:creationId xmlns:a16="http://schemas.microsoft.com/office/drawing/2014/main" id="{3FBDB627-2E19-441A-8220-0B20606E5F02}"/>
              </a:ext>
            </a:extLst>
          </p:cNvPr>
          <p:cNvSpPr>
            <a:spLocks noGrp="1"/>
          </p:cNvSpPr>
          <p:nvPr>
            <p:ph idx="1"/>
          </p:nvPr>
        </p:nvSpPr>
        <p:spPr>
          <a:xfrm>
            <a:off x="838200" y="1825625"/>
            <a:ext cx="10515600" cy="4351338"/>
          </a:xfrm>
        </p:spPr>
        <p:txBody>
          <a:bodyPr/>
          <a:lstStyle/>
          <a:p>
            <a:r>
              <a:rPr lang="en-US" b="1" dirty="0"/>
              <a:t>Anatomy of a CMS</a:t>
            </a:r>
            <a:endParaRPr lang="th-TH" b="1" dirty="0"/>
          </a:p>
          <a:p>
            <a:r>
              <a:rPr lang="en-US" b="1" dirty="0"/>
              <a:t>What is a CMS ?</a:t>
            </a:r>
          </a:p>
          <a:p>
            <a:r>
              <a:rPr lang="en-US" b="1" dirty="0"/>
              <a:t>What is a Headless CMS ?</a:t>
            </a:r>
          </a:p>
          <a:p>
            <a:r>
              <a:rPr lang="en-US" b="1" dirty="0"/>
              <a:t>What is a Decoupled CMS</a:t>
            </a:r>
            <a:r>
              <a:rPr lang="en-US" dirty="0"/>
              <a:t> ?</a:t>
            </a:r>
            <a:endParaRPr lang="th-TH" dirty="0"/>
          </a:p>
          <a:p>
            <a:r>
              <a:rPr lang="en-US" b="1" dirty="0"/>
              <a:t>Compare CMS vs Headless CMS  vs Decoupled CMS</a:t>
            </a:r>
            <a:r>
              <a:rPr lang="en-US" dirty="0"/>
              <a:t> </a:t>
            </a:r>
          </a:p>
          <a:p>
            <a:r>
              <a:rPr lang="en-US" b="1" dirty="0"/>
              <a:t>Pros and Cons</a:t>
            </a:r>
            <a:endParaRPr lang="th-TH" b="1" dirty="0"/>
          </a:p>
          <a:p>
            <a:r>
              <a:rPr lang="en-US" b="1" dirty="0"/>
              <a:t>Example</a:t>
            </a:r>
          </a:p>
          <a:p>
            <a:endParaRPr lang="en-US" dirty="0"/>
          </a:p>
        </p:txBody>
      </p:sp>
    </p:spTree>
    <p:extLst>
      <p:ext uri="{BB962C8B-B14F-4D97-AF65-F5344CB8AC3E}">
        <p14:creationId xmlns:p14="http://schemas.microsoft.com/office/powerpoint/2010/main" val="3964542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A4E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8DA69E-A68F-4521-9CBE-720CC22B38C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#Anatomy of a CMS</a:t>
            </a:r>
          </a:p>
        </p:txBody>
      </p:sp>
      <p:pic>
        <p:nvPicPr>
          <p:cNvPr id="5" name="Picture 4">
            <a:extLst>
              <a:ext uri="{FF2B5EF4-FFF2-40B4-BE49-F238E27FC236}">
                <a16:creationId xmlns:a16="http://schemas.microsoft.com/office/drawing/2014/main" id="{C8CFD1C6-ED0E-4B43-9693-76F02CAD18EB}"/>
              </a:ext>
            </a:extLst>
          </p:cNvPr>
          <p:cNvPicPr>
            <a:picLocks noChangeAspect="1"/>
          </p:cNvPicPr>
          <p:nvPr/>
        </p:nvPicPr>
        <p:blipFill rotWithShape="1">
          <a:blip r:embed="rId2"/>
          <a:srcRect l="1194" t="2741" r="1194" b="1531"/>
          <a:stretch/>
        </p:blipFill>
        <p:spPr>
          <a:xfrm>
            <a:off x="4038600" y="1109796"/>
            <a:ext cx="7188199" cy="4635019"/>
          </a:xfrm>
          <a:prstGeom prst="rect">
            <a:avLst/>
          </a:prstGeom>
        </p:spPr>
      </p:pic>
    </p:spTree>
    <p:extLst>
      <p:ext uri="{BB962C8B-B14F-4D97-AF65-F5344CB8AC3E}">
        <p14:creationId xmlns:p14="http://schemas.microsoft.com/office/powerpoint/2010/main" val="158150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F294D6F-92CA-4F20-A17B-02027F609775}"/>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#Anatomy of a CMS</a:t>
            </a:r>
          </a:p>
        </p:txBody>
      </p:sp>
      <p:sp>
        <p:nvSpPr>
          <p:cNvPr id="3" name="Content Placeholder 2">
            <a:extLst>
              <a:ext uri="{FF2B5EF4-FFF2-40B4-BE49-F238E27FC236}">
                <a16:creationId xmlns:a16="http://schemas.microsoft.com/office/drawing/2014/main" id="{A7913BF3-3191-4D17-9457-C426D11B83AA}"/>
              </a:ext>
            </a:extLst>
          </p:cNvPr>
          <p:cNvSpPr>
            <a:spLocks noGrp="1"/>
          </p:cNvSpPr>
          <p:nvPr>
            <p:ph idx="1"/>
          </p:nvPr>
        </p:nvSpPr>
        <p:spPr>
          <a:xfrm>
            <a:off x="1179226" y="3092970"/>
            <a:ext cx="9833548" cy="2693976"/>
          </a:xfrm>
        </p:spPr>
        <p:txBody>
          <a:bodyPr>
            <a:normAutofit/>
          </a:bodyPr>
          <a:lstStyle/>
          <a:p>
            <a:r>
              <a:rPr lang="en-US" sz="2000">
                <a:solidFill>
                  <a:srgbClr val="000000"/>
                </a:solidFill>
              </a:rPr>
              <a:t>The traditional CMS is a monolithic structure which provides out of the box solutions for templating and styling that are customizable via a WYSIWYG. As a result, designers and website builders can create professional-looking sites without needing to write a single line of code.</a:t>
            </a:r>
          </a:p>
          <a:p>
            <a:endParaRPr lang="en-US" sz="2000">
              <a:solidFill>
                <a:srgbClr val="000000"/>
              </a:solidFill>
            </a:endParaRPr>
          </a:p>
          <a:p>
            <a:r>
              <a:rPr lang="en-US" sz="2000">
                <a:solidFill>
                  <a:srgbClr val="000000"/>
                </a:solidFill>
              </a:rPr>
              <a:t>As opposed to a traditional CMS, headless CMSes intentionally “chop off the head” thereby decoupling the front end from the back end. It therefore has no default frontend system and completely relinquishes the decision of presenting content to the developer.</a:t>
            </a:r>
          </a:p>
        </p:txBody>
      </p:sp>
    </p:spTree>
    <p:extLst>
      <p:ext uri="{BB962C8B-B14F-4D97-AF65-F5344CB8AC3E}">
        <p14:creationId xmlns:p14="http://schemas.microsoft.com/office/powerpoint/2010/main" val="2829274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6888B1-2F72-49A0-A23E-9D657F9AEF82}"/>
              </a:ext>
            </a:extLst>
          </p:cNvPr>
          <p:cNvSpPr>
            <a:spLocks noGrp="1"/>
          </p:cNvSpPr>
          <p:nvPr>
            <p:ph type="title"/>
          </p:nvPr>
        </p:nvSpPr>
        <p:spPr>
          <a:xfrm>
            <a:off x="4384039" y="365125"/>
            <a:ext cx="7164493" cy="1325563"/>
          </a:xfrm>
        </p:spPr>
        <p:txBody>
          <a:bodyPr>
            <a:normAutofit/>
          </a:bodyPr>
          <a:lstStyle/>
          <a:p>
            <a:r>
              <a:rPr lang="en-US" b="1"/>
              <a:t>#What is a</a:t>
            </a:r>
            <a:r>
              <a:rPr lang="th-TH" b="1"/>
              <a:t> </a:t>
            </a:r>
            <a:r>
              <a:rPr lang="en-US" b="1"/>
              <a:t>CMS?</a:t>
            </a:r>
            <a:endParaRPr lang="en-US" dirty="0"/>
          </a:p>
        </p:txBody>
      </p:sp>
      <p:pic>
        <p:nvPicPr>
          <p:cNvPr id="5" name="Picture 4">
            <a:extLst>
              <a:ext uri="{FF2B5EF4-FFF2-40B4-BE49-F238E27FC236}">
                <a16:creationId xmlns:a16="http://schemas.microsoft.com/office/drawing/2014/main" id="{E9E50774-EBDF-4DF9-86D1-F72899C78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 y="2902018"/>
            <a:ext cx="3425957" cy="1053482"/>
          </a:xfrm>
          <a:prstGeom prst="rect">
            <a:avLst/>
          </a:prstGeom>
        </p:spPr>
      </p:pic>
      <p:sp>
        <p:nvSpPr>
          <p:cNvPr id="3" name="Content Placeholder 2">
            <a:extLst>
              <a:ext uri="{FF2B5EF4-FFF2-40B4-BE49-F238E27FC236}">
                <a16:creationId xmlns:a16="http://schemas.microsoft.com/office/drawing/2014/main" id="{C6D85D2C-6FBB-466C-AA59-A1B33B17E1B0}"/>
              </a:ext>
            </a:extLst>
          </p:cNvPr>
          <p:cNvSpPr>
            <a:spLocks noGrp="1"/>
          </p:cNvSpPr>
          <p:nvPr>
            <p:ph idx="1"/>
          </p:nvPr>
        </p:nvSpPr>
        <p:spPr>
          <a:xfrm>
            <a:off x="4387515" y="2022601"/>
            <a:ext cx="7161017" cy="4154361"/>
          </a:xfrm>
        </p:spPr>
        <p:txBody>
          <a:bodyPr>
            <a:normAutofit/>
          </a:bodyPr>
          <a:lstStyle/>
          <a:p>
            <a:r>
              <a:rPr lang="en-US" sz="1700"/>
              <a:t>A content management system (CMS) is a software application or set of related programs that are used to create and manage digital content</a:t>
            </a:r>
          </a:p>
          <a:p>
            <a:r>
              <a:rPr lang="en-US" sz="1700"/>
              <a:t>content management systems have two components: </a:t>
            </a:r>
          </a:p>
          <a:p>
            <a:pPr marL="0" indent="0">
              <a:buNone/>
            </a:pPr>
            <a:r>
              <a:rPr lang="en-US" sz="1700"/>
              <a:t>a content management application (CMA) and a content delivery application (CDA). </a:t>
            </a:r>
            <a:br>
              <a:rPr lang="en-US" sz="1700"/>
            </a:br>
            <a:endParaRPr lang="en-US" sz="1700"/>
          </a:p>
          <a:p>
            <a:pPr lvl="1"/>
            <a:r>
              <a:rPr lang="en-US" sz="1700"/>
              <a:t>The CMA is a graphical user interface (GUI) that allows the user to control the creation, modification and removal of content from a website without needing to know anything about HTML.  </a:t>
            </a:r>
            <a:br>
              <a:rPr lang="en-US" sz="1700"/>
            </a:br>
            <a:endParaRPr lang="en-US" sz="1700"/>
          </a:p>
          <a:p>
            <a:pPr lvl="1"/>
            <a:r>
              <a:rPr lang="en-US" sz="1700"/>
              <a:t>The CDA component provides the back-end services that support management and delivery of the content once it has been created in the CMA.</a:t>
            </a:r>
          </a:p>
          <a:p>
            <a:endParaRPr lang="en-US" sz="1700"/>
          </a:p>
        </p:txBody>
      </p:sp>
    </p:spTree>
    <p:extLst>
      <p:ext uri="{BB962C8B-B14F-4D97-AF65-F5344CB8AC3E}">
        <p14:creationId xmlns:p14="http://schemas.microsoft.com/office/powerpoint/2010/main" val="116686238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2EE7D5-4877-41C3-8C28-81387C8E8C85}"/>
              </a:ext>
            </a:extLst>
          </p:cNvPr>
          <p:cNvSpPr>
            <a:spLocks noGrp="1"/>
          </p:cNvSpPr>
          <p:nvPr>
            <p:ph type="title"/>
          </p:nvPr>
        </p:nvSpPr>
        <p:spPr>
          <a:xfrm>
            <a:off x="4384039" y="365125"/>
            <a:ext cx="7164493" cy="1325563"/>
          </a:xfrm>
        </p:spPr>
        <p:txBody>
          <a:bodyPr>
            <a:normAutofit/>
          </a:bodyPr>
          <a:lstStyle/>
          <a:p>
            <a:r>
              <a:rPr lang="en-US" b="1"/>
              <a:t>#What is a headless CMS?</a:t>
            </a:r>
            <a:endParaRPr lang="en-US"/>
          </a:p>
        </p:txBody>
      </p:sp>
      <p:pic>
        <p:nvPicPr>
          <p:cNvPr id="5" name="Picture 4">
            <a:extLst>
              <a:ext uri="{FF2B5EF4-FFF2-40B4-BE49-F238E27FC236}">
                <a16:creationId xmlns:a16="http://schemas.microsoft.com/office/drawing/2014/main" id="{AFFF9D4D-490C-41EB-A31B-09468A53AAFE}"/>
              </a:ext>
            </a:extLst>
          </p:cNvPr>
          <p:cNvPicPr>
            <a:picLocks noChangeAspect="1"/>
          </p:cNvPicPr>
          <p:nvPr/>
        </p:nvPicPr>
        <p:blipFill rotWithShape="1">
          <a:blip r:embed="rId2">
            <a:extLst>
              <a:ext uri="{28A0092B-C50C-407E-A947-70E740481C1C}">
                <a14:useLocalDpi xmlns:a14="http://schemas.microsoft.com/office/drawing/2010/main" val="0"/>
              </a:ext>
            </a:extLst>
          </a:blip>
          <a:srcRect t="21974" b="23920"/>
          <a:stretch/>
        </p:blipFill>
        <p:spPr>
          <a:xfrm>
            <a:off x="480060" y="2907421"/>
            <a:ext cx="3425957" cy="1042676"/>
          </a:xfrm>
          <a:prstGeom prst="rect">
            <a:avLst/>
          </a:prstGeom>
        </p:spPr>
      </p:pic>
      <p:sp>
        <p:nvSpPr>
          <p:cNvPr id="3" name="Content Placeholder 2">
            <a:extLst>
              <a:ext uri="{FF2B5EF4-FFF2-40B4-BE49-F238E27FC236}">
                <a16:creationId xmlns:a16="http://schemas.microsoft.com/office/drawing/2014/main" id="{906A9B6D-C083-4593-A838-9DEB445BD5B0}"/>
              </a:ext>
            </a:extLst>
          </p:cNvPr>
          <p:cNvSpPr>
            <a:spLocks noGrp="1"/>
          </p:cNvSpPr>
          <p:nvPr>
            <p:ph idx="1"/>
          </p:nvPr>
        </p:nvSpPr>
        <p:spPr>
          <a:xfrm>
            <a:off x="4387515" y="2022601"/>
            <a:ext cx="7161017" cy="4154361"/>
          </a:xfrm>
        </p:spPr>
        <p:txBody>
          <a:bodyPr>
            <a:normAutofit/>
          </a:bodyPr>
          <a:lstStyle/>
          <a:p>
            <a:r>
              <a:rPr lang="en-US" sz="2000" b="1"/>
              <a:t>Headless CMS</a:t>
            </a:r>
            <a:r>
              <a:rPr lang="en-US" sz="2000"/>
              <a:t> - a content management system that contains only the back-end developer environment, with no default templating system or frameworks. These are a subset of decoupled CMSs.</a:t>
            </a:r>
            <a:endParaRPr lang="th-TH" sz="2000"/>
          </a:p>
          <a:p>
            <a:endParaRPr lang="th-TH" sz="2000"/>
          </a:p>
          <a:p>
            <a:r>
              <a:rPr lang="en-US" sz="2000"/>
              <a:t>Headless CMS architecture separates back-end content functions (like creation, management, and storage) from front-end functions (like presentation and delivery).</a:t>
            </a:r>
          </a:p>
        </p:txBody>
      </p:sp>
    </p:spTree>
    <p:extLst>
      <p:ext uri="{BB962C8B-B14F-4D97-AF65-F5344CB8AC3E}">
        <p14:creationId xmlns:p14="http://schemas.microsoft.com/office/powerpoint/2010/main" val="99903531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6888B1-2F72-49A0-A23E-9D657F9AEF82}"/>
              </a:ext>
            </a:extLst>
          </p:cNvPr>
          <p:cNvSpPr>
            <a:spLocks noGrp="1"/>
          </p:cNvSpPr>
          <p:nvPr>
            <p:ph type="title"/>
          </p:nvPr>
        </p:nvSpPr>
        <p:spPr>
          <a:xfrm>
            <a:off x="4384039" y="365125"/>
            <a:ext cx="7164493" cy="1325563"/>
          </a:xfrm>
        </p:spPr>
        <p:txBody>
          <a:bodyPr>
            <a:normAutofit/>
          </a:bodyPr>
          <a:lstStyle/>
          <a:p>
            <a:r>
              <a:rPr lang="en-US" b="1" dirty="0"/>
              <a:t>#What is a Decoupled CMS</a:t>
            </a:r>
            <a:r>
              <a:rPr lang="en-US" dirty="0"/>
              <a:t> ?</a:t>
            </a:r>
          </a:p>
        </p:txBody>
      </p:sp>
      <p:sp>
        <p:nvSpPr>
          <p:cNvPr id="3" name="Content Placeholder 2">
            <a:extLst>
              <a:ext uri="{FF2B5EF4-FFF2-40B4-BE49-F238E27FC236}">
                <a16:creationId xmlns:a16="http://schemas.microsoft.com/office/drawing/2014/main" id="{C6D85D2C-6FBB-466C-AA59-A1B33B17E1B0}"/>
              </a:ext>
            </a:extLst>
          </p:cNvPr>
          <p:cNvSpPr>
            <a:spLocks noGrp="1"/>
          </p:cNvSpPr>
          <p:nvPr>
            <p:ph idx="1"/>
          </p:nvPr>
        </p:nvSpPr>
        <p:spPr>
          <a:xfrm>
            <a:off x="4387515" y="2022601"/>
            <a:ext cx="7161017" cy="4154361"/>
          </a:xfrm>
        </p:spPr>
        <p:txBody>
          <a:bodyPr>
            <a:normAutofit/>
          </a:bodyPr>
          <a:lstStyle/>
          <a:p>
            <a:r>
              <a:rPr lang="en-US" sz="2000" dirty="0"/>
              <a:t>Decoupled CMS – also known as a hybrid headless CMS - your content is managed separately and is front-end agnostic, just like a headless CMS. Yet, it has front-end delivery tools in the box, like templates, if you want to use them.</a:t>
            </a:r>
          </a:p>
        </p:txBody>
      </p:sp>
      <p:pic>
        <p:nvPicPr>
          <p:cNvPr id="9" name="Picture 8">
            <a:extLst>
              <a:ext uri="{FF2B5EF4-FFF2-40B4-BE49-F238E27FC236}">
                <a16:creationId xmlns:a16="http://schemas.microsoft.com/office/drawing/2014/main" id="{1C42B524-FF0A-4B1D-970B-2C96DC3D46F3}"/>
              </a:ext>
            </a:extLst>
          </p:cNvPr>
          <p:cNvPicPr>
            <a:picLocks noChangeAspect="1"/>
          </p:cNvPicPr>
          <p:nvPr/>
        </p:nvPicPr>
        <p:blipFill rotWithShape="1">
          <a:blip r:embed="rId2">
            <a:extLst>
              <a:ext uri="{28A0092B-C50C-407E-A947-70E740481C1C}">
                <a14:useLocalDpi xmlns:a14="http://schemas.microsoft.com/office/drawing/2010/main" val="0"/>
              </a:ext>
            </a:extLst>
          </a:blip>
          <a:srcRect r="61353"/>
          <a:stretch/>
        </p:blipFill>
        <p:spPr>
          <a:xfrm>
            <a:off x="1260389" y="2346741"/>
            <a:ext cx="2024827" cy="1558679"/>
          </a:xfrm>
          <a:prstGeom prst="rect">
            <a:avLst/>
          </a:prstGeom>
        </p:spPr>
      </p:pic>
    </p:spTree>
    <p:extLst>
      <p:ext uri="{BB962C8B-B14F-4D97-AF65-F5344CB8AC3E}">
        <p14:creationId xmlns:p14="http://schemas.microsoft.com/office/powerpoint/2010/main" val="271986872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Content Placeholder 4">
            <a:extLst>
              <a:ext uri="{FF2B5EF4-FFF2-40B4-BE49-F238E27FC236}">
                <a16:creationId xmlns:a16="http://schemas.microsoft.com/office/drawing/2014/main" id="{E8C7CF32-96F7-4DFD-AC42-C5A4B16B03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0467" y="643467"/>
            <a:ext cx="5571066" cy="5571066"/>
          </a:xfrm>
          <a:prstGeom prst="rect">
            <a:avLst/>
          </a:prstGeom>
        </p:spPr>
      </p:pic>
    </p:spTree>
    <p:extLst>
      <p:ext uri="{BB962C8B-B14F-4D97-AF65-F5344CB8AC3E}">
        <p14:creationId xmlns:p14="http://schemas.microsoft.com/office/powerpoint/2010/main" val="2567064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C6B8CC7F-3622-46E3-9272-E1956397D2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4905" cy="456278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3FE55B4-2EE5-4A4A-AD80-1A14F660F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4906" y="0"/>
            <a:ext cx="795640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7267E9C1-58F1-46EE-9BBE-108764BF9E2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4838B693-B5F1-423A-B389-D2A0AE8BC315}"/>
              </a:ext>
            </a:extLst>
          </p:cNvPr>
          <p:cNvSpPr>
            <a:spLocks noGrp="1"/>
          </p:cNvSpPr>
          <p:nvPr>
            <p:ph type="title"/>
          </p:nvPr>
        </p:nvSpPr>
        <p:spPr>
          <a:xfrm>
            <a:off x="804620" y="5073812"/>
            <a:ext cx="6331904" cy="1146013"/>
          </a:xfrm>
        </p:spPr>
        <p:txBody>
          <a:bodyPr vert="horz" lIns="91440" tIns="45720" rIns="91440" bIns="45720" rtlCol="0" anchor="t">
            <a:normAutofit/>
          </a:bodyPr>
          <a:lstStyle/>
          <a:p>
            <a:r>
              <a:rPr lang="en-US" sz="3600" b="1" dirty="0">
                <a:solidFill>
                  <a:srgbClr val="000000"/>
                </a:solidFill>
              </a:rPr>
              <a:t>#Compare CMS vs Headless CMS  vs Decoupled CMS </a:t>
            </a:r>
          </a:p>
        </p:txBody>
      </p:sp>
      <p:sp>
        <p:nvSpPr>
          <p:cNvPr id="57" name="Freeform: Shape 56">
            <a:extLst>
              <a:ext uri="{FF2B5EF4-FFF2-40B4-BE49-F238E27FC236}">
                <a16:creationId xmlns:a16="http://schemas.microsoft.com/office/drawing/2014/main" id="{F62B8A8C-A996-46DA-AB61-1A4DD70734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 y="2"/>
            <a:ext cx="3799103" cy="3822917"/>
          </a:xfrm>
          <a:custGeom>
            <a:avLst/>
            <a:gdLst>
              <a:gd name="connsiteX0" fmla="*/ 370922 w 3799103"/>
              <a:gd name="connsiteY0" fmla="*/ 0 h 3822917"/>
              <a:gd name="connsiteX1" fmla="*/ 2961741 w 3799103"/>
              <a:gd name="connsiteY1" fmla="*/ 0 h 3822917"/>
              <a:gd name="connsiteX2" fmla="*/ 3023310 w 3799103"/>
              <a:gd name="connsiteY2" fmla="*/ 46041 h 3822917"/>
              <a:gd name="connsiteX3" fmla="*/ 3799103 w 3799103"/>
              <a:gd name="connsiteY3" fmla="*/ 1691074 h 3822917"/>
              <a:gd name="connsiteX4" fmla="*/ 1667260 w 3799103"/>
              <a:gd name="connsiteY4" fmla="*/ 3822917 h 3822917"/>
              <a:gd name="connsiteX5" fmla="*/ 22227 w 3799103"/>
              <a:gd name="connsiteY5" fmla="*/ 3047124 h 3822917"/>
              <a:gd name="connsiteX6" fmla="*/ 0 w 3799103"/>
              <a:gd name="connsiteY6" fmla="*/ 3017401 h 3822917"/>
              <a:gd name="connsiteX7" fmla="*/ 0 w 3799103"/>
              <a:gd name="connsiteY7" fmla="*/ 364747 h 3822917"/>
              <a:gd name="connsiteX8" fmla="*/ 22227 w 3799103"/>
              <a:gd name="connsiteY8" fmla="*/ 335024 h 3822917"/>
              <a:gd name="connsiteX9" fmla="*/ 351088 w 3799103"/>
              <a:gd name="connsiteY9" fmla="*/ 13924 h 3822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99103" h="3822917">
                <a:moveTo>
                  <a:pt x="370922" y="0"/>
                </a:moveTo>
                <a:lnTo>
                  <a:pt x="2961741" y="0"/>
                </a:lnTo>
                <a:lnTo>
                  <a:pt x="3023310" y="46041"/>
                </a:lnTo>
                <a:cubicBezTo>
                  <a:pt x="3497106" y="437052"/>
                  <a:pt x="3799103" y="1028796"/>
                  <a:pt x="3799103" y="1691074"/>
                </a:cubicBezTo>
                <a:cubicBezTo>
                  <a:pt x="3799103" y="2868458"/>
                  <a:pt x="2844644" y="3822917"/>
                  <a:pt x="1667260" y="3822917"/>
                </a:cubicBezTo>
                <a:cubicBezTo>
                  <a:pt x="1004982" y="3822917"/>
                  <a:pt x="413238" y="3520920"/>
                  <a:pt x="22227" y="3047124"/>
                </a:cubicBezTo>
                <a:lnTo>
                  <a:pt x="0" y="3017401"/>
                </a:lnTo>
                <a:lnTo>
                  <a:pt x="0" y="364747"/>
                </a:lnTo>
                <a:lnTo>
                  <a:pt x="22227" y="335024"/>
                </a:lnTo>
                <a:cubicBezTo>
                  <a:pt x="119980" y="216575"/>
                  <a:pt x="230278" y="108864"/>
                  <a:pt x="351088" y="1392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FCA38304-B4B8-49C9-AAB8-2772F4556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100" y="1046977"/>
            <a:ext cx="2629584" cy="1314792"/>
          </a:xfrm>
          <a:prstGeom prst="rect">
            <a:avLst/>
          </a:prstGeom>
        </p:spPr>
      </p:pic>
      <p:sp>
        <p:nvSpPr>
          <p:cNvPr id="59" name="Freeform 63">
            <a:extLst>
              <a:ext uri="{FF2B5EF4-FFF2-40B4-BE49-F238E27FC236}">
                <a16:creationId xmlns:a16="http://schemas.microsoft.com/office/drawing/2014/main" id="{F429BE5F-6DE0-4144-A557-3BE62DC2D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1589" y="2057400"/>
            <a:ext cx="4310411" cy="4800600"/>
          </a:xfrm>
          <a:custGeom>
            <a:avLst/>
            <a:gdLst>
              <a:gd name="connsiteX0" fmla="*/ 2631284 w 4180773"/>
              <a:gd name="connsiteY0" fmla="*/ 0 h 4656219"/>
              <a:gd name="connsiteX1" fmla="*/ 4102460 w 4180773"/>
              <a:gd name="connsiteY1" fmla="*/ 449382 h 4656219"/>
              <a:gd name="connsiteX2" fmla="*/ 4180773 w 4180773"/>
              <a:gd name="connsiteY2" fmla="*/ 507944 h 4656219"/>
              <a:gd name="connsiteX3" fmla="*/ 4180773 w 4180773"/>
              <a:gd name="connsiteY3" fmla="*/ 4656219 h 4656219"/>
              <a:gd name="connsiteX4" fmla="*/ 951501 w 4180773"/>
              <a:gd name="connsiteY4" fmla="*/ 4656219 h 4656219"/>
              <a:gd name="connsiteX5" fmla="*/ 770685 w 4180773"/>
              <a:gd name="connsiteY5" fmla="*/ 4491883 h 4656219"/>
              <a:gd name="connsiteX6" fmla="*/ 0 w 4180773"/>
              <a:gd name="connsiteY6" fmla="*/ 2631284 h 4656219"/>
              <a:gd name="connsiteX7" fmla="*/ 2631284 w 4180773"/>
              <a:gd name="connsiteY7" fmla="*/ 0 h 4656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80773" h="4656219">
                <a:moveTo>
                  <a:pt x="2631284" y="0"/>
                </a:moveTo>
                <a:cubicBezTo>
                  <a:pt x="3176241" y="0"/>
                  <a:pt x="3682504" y="165666"/>
                  <a:pt x="4102460" y="449382"/>
                </a:cubicBezTo>
                <a:lnTo>
                  <a:pt x="4180773" y="507944"/>
                </a:lnTo>
                <a:lnTo>
                  <a:pt x="4180773" y="4656219"/>
                </a:lnTo>
                <a:lnTo>
                  <a:pt x="951501" y="4656219"/>
                </a:lnTo>
                <a:lnTo>
                  <a:pt x="770685" y="4491883"/>
                </a:lnTo>
                <a:cubicBezTo>
                  <a:pt x="294517" y="4015714"/>
                  <a:pt x="0" y="3357893"/>
                  <a:pt x="0" y="2631284"/>
                </a:cubicBezTo>
                <a:cubicBezTo>
                  <a:pt x="0" y="1178066"/>
                  <a:pt x="1178066" y="0"/>
                  <a:pt x="2631284"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Shape 60">
            <a:extLst>
              <a:ext uri="{FF2B5EF4-FFF2-40B4-BE49-F238E27FC236}">
                <a16:creationId xmlns:a16="http://schemas.microsoft.com/office/drawing/2014/main" id="{CE1EFC02-FB03-4241-83C8-4FBA4CAD6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7624" y="0"/>
            <a:ext cx="3383280" cy="2942512"/>
          </a:xfrm>
          <a:custGeom>
            <a:avLst/>
            <a:gdLst>
              <a:gd name="connsiteX0" fmla="*/ 555657 w 3383280"/>
              <a:gd name="connsiteY0" fmla="*/ 0 h 2942512"/>
              <a:gd name="connsiteX1" fmla="*/ 2827623 w 3383280"/>
              <a:gd name="connsiteY1" fmla="*/ 0 h 2942512"/>
              <a:gd name="connsiteX2" fmla="*/ 2887810 w 3383280"/>
              <a:gd name="connsiteY2" fmla="*/ 54702 h 2942512"/>
              <a:gd name="connsiteX3" fmla="*/ 3383280 w 3383280"/>
              <a:gd name="connsiteY3" fmla="*/ 1250872 h 2942512"/>
              <a:gd name="connsiteX4" fmla="*/ 1691640 w 3383280"/>
              <a:gd name="connsiteY4" fmla="*/ 2942512 h 2942512"/>
              <a:gd name="connsiteX5" fmla="*/ 0 w 3383280"/>
              <a:gd name="connsiteY5" fmla="*/ 1250872 h 2942512"/>
              <a:gd name="connsiteX6" fmla="*/ 495470 w 3383280"/>
              <a:gd name="connsiteY6" fmla="*/ 54702 h 2942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3280" h="2942512">
                <a:moveTo>
                  <a:pt x="555657" y="0"/>
                </a:moveTo>
                <a:lnTo>
                  <a:pt x="2827623" y="0"/>
                </a:lnTo>
                <a:lnTo>
                  <a:pt x="2887810" y="54702"/>
                </a:lnTo>
                <a:cubicBezTo>
                  <a:pt x="3193937" y="360829"/>
                  <a:pt x="3383280" y="783739"/>
                  <a:pt x="3383280" y="1250872"/>
                </a:cubicBezTo>
                <a:cubicBezTo>
                  <a:pt x="3383280" y="2185139"/>
                  <a:pt x="2625907" y="2942512"/>
                  <a:pt x="1691640" y="2942512"/>
                </a:cubicBezTo>
                <a:cubicBezTo>
                  <a:pt x="757373" y="2942512"/>
                  <a:pt x="0" y="2185139"/>
                  <a:pt x="0" y="1250872"/>
                </a:cubicBezTo>
                <a:cubicBezTo>
                  <a:pt x="0" y="783739"/>
                  <a:pt x="189344" y="360829"/>
                  <a:pt x="495470" y="54702"/>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D387453C-8F92-46EF-830B-800306AAD0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6561" y="743501"/>
            <a:ext cx="2365405" cy="1182702"/>
          </a:xfrm>
          <a:prstGeom prst="rect">
            <a:avLst/>
          </a:prstGeom>
        </p:spPr>
      </p:pic>
      <p:pic>
        <p:nvPicPr>
          <p:cNvPr id="4" name="Picture 3">
            <a:extLst>
              <a:ext uri="{FF2B5EF4-FFF2-40B4-BE49-F238E27FC236}">
                <a16:creationId xmlns:a16="http://schemas.microsoft.com/office/drawing/2014/main" id="{004F75F6-34AE-42A8-A825-89EF58ECB9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04899" y="4019261"/>
            <a:ext cx="3217333" cy="1608666"/>
          </a:xfrm>
          <a:prstGeom prst="rect">
            <a:avLst/>
          </a:prstGeom>
        </p:spPr>
      </p:pic>
    </p:spTree>
    <p:extLst>
      <p:ext uri="{BB962C8B-B14F-4D97-AF65-F5344CB8AC3E}">
        <p14:creationId xmlns:p14="http://schemas.microsoft.com/office/powerpoint/2010/main" val="50263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279</Words>
  <Application>Microsoft Office PowerPoint</Application>
  <PresentationFormat>Widescreen</PresentationFormat>
  <Paragraphs>29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Angsana New</vt:lpstr>
      <vt:lpstr>Arial</vt:lpstr>
      <vt:lpstr>Calibri</vt:lpstr>
      <vt:lpstr>Calibri Light</vt:lpstr>
      <vt:lpstr>Cordia New</vt:lpstr>
      <vt:lpstr>Impact</vt:lpstr>
      <vt:lpstr>Office Theme</vt:lpstr>
      <vt:lpstr>PowerPoint Presentation</vt:lpstr>
      <vt:lpstr>Topic</vt:lpstr>
      <vt:lpstr>#Anatomy of a CMS</vt:lpstr>
      <vt:lpstr>#Anatomy of a CMS</vt:lpstr>
      <vt:lpstr>#What is a CMS?</vt:lpstr>
      <vt:lpstr>#What is a headless CMS?</vt:lpstr>
      <vt:lpstr>#What is a Decoupled CMS ?</vt:lpstr>
      <vt:lpstr>PowerPoint Presentation</vt:lpstr>
      <vt:lpstr>#Compare CMS vs Headless CMS  vs Decoupled CMS </vt:lpstr>
      <vt:lpstr>PowerPoint Presentation</vt:lpstr>
      <vt:lpstr>#Pros and Cons</vt:lpstr>
      <vt:lpstr>#Example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Bundit Wisedphanit</dc:creator>
  <cp:lastModifiedBy>Bundit Wisedphanit</cp:lastModifiedBy>
  <cp:revision>3</cp:revision>
  <dcterms:created xsi:type="dcterms:W3CDTF">2019-07-15T06:04:38Z</dcterms:created>
  <dcterms:modified xsi:type="dcterms:W3CDTF">2019-07-15T09:32:35Z</dcterms:modified>
</cp:coreProperties>
</file>