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030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507212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kern="0" spc="-15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Optimizarea gestionarii datelor </a:t>
            </a:r>
            <a:r>
              <a:rPr lang="en-US" sz="5249" kern="0" spc="-157" dirty="0" err="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semistructurate</a:t>
            </a:r>
            <a:r>
              <a:rPr lang="en-US" sz="5249" kern="0" spc="-15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</a:t>
            </a:r>
            <a:r>
              <a:rPr lang="ro-RO" sz="5249" kern="0" spc="-15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în</a:t>
            </a:r>
            <a:r>
              <a:rPr lang="en-US" sz="5249" kern="0" spc="-15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</a:t>
            </a:r>
            <a:endParaRPr lang="ro-RO" sz="5249" kern="0" spc="-157" dirty="0">
              <a:solidFill>
                <a:srgbClr val="2C3F42"/>
              </a:solidFill>
              <a:latin typeface="Bitter" pitchFamily="34" charset="0"/>
              <a:ea typeface="Bitter" pitchFamily="34" charset="-122"/>
              <a:cs typeface="Bitter" pitchFamily="34" charset="-120"/>
            </a:endParaRPr>
          </a:p>
          <a:p>
            <a:pPr marL="0" indent="0">
              <a:lnSpc>
                <a:spcPts val="6561"/>
              </a:lnSpc>
              <a:buNone/>
            </a:pPr>
            <a:r>
              <a:rPr lang="en-US" sz="5249" kern="0" spc="-15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e-commerce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340066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Realizat: Macarie Ion gr.TI-205
                 Cabac Ion gr.TI-205
                 Goliș Boris gr.TI-202
                 Bunescu Gabriel gr.TI-202
                 Bolocan Valeriu gr.TI-205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6366986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64567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11074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Ce sunt datele semistructurate </a:t>
            </a:r>
            <a:r>
              <a:rPr lang="en-US" sz="4374" kern="0" spc="-131" dirty="0" err="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în</a:t>
            </a: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e-</a:t>
            </a:r>
            <a:r>
              <a:rPr lang="en-US" sz="4374" kern="0" spc="-131" dirty="0" err="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commer</a:t>
            </a:r>
            <a:r>
              <a:rPr lang="ro-RO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ce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5298340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Datele semistructurate in e-commerce sunt informatii care nu urmeaza strict un format prestabilit si pot contine amestecuri de texte, imagini, tag-uri si alte tipuri de date. Aceasta flexibilitate le confera o valoare semnificativa in analiza si personalizarea experientei utilizatorilor.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81124"/>
            <a:ext cx="71886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Scurta descriere a scenariului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930416" y="3225837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 magazin online dorește să îmbunătățească modul în care colectează, integrează și utilizează datele semistructurate pentru a oferi recomandări personalizate clienților și pentru a îmbunătăți procesul de luare a deciziilor.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8" y="711195"/>
            <a:ext cx="93064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Tehnici de analiză a datelor  pentru a înțelege preferințele și comportamentul clienților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490799" y="3901321"/>
            <a:ext cx="93064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Organizarea datelor semistructurate în categorii și subcategorii logice. Acest lucru face mai ușor pentru utilizatori să găsească informațiile dorite. Utilizarea meniuri bine definite și filtre pentru a permite utilizatorilor să refineze rezultatele în funcție de preferințe. Alte tehnici de analiză a datelor pot fi : navigare ușoară ; design responsive; feedback vizual: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MD" dirty="0"/>
          </a:p>
        </p:txBody>
      </p:sp>
      <p:sp>
        <p:nvSpPr>
          <p:cNvPr id="4" name="Text 2"/>
          <p:cNvSpPr/>
          <p:nvPr/>
        </p:nvSpPr>
        <p:spPr>
          <a:xfrm>
            <a:off x="2037993" y="1526738"/>
            <a:ext cx="10554414" cy="8184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Abordări de programare și </a:t>
            </a:r>
            <a:r>
              <a:rPr lang="en-US" sz="4374" kern="0" spc="-131" dirty="0" err="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structuri</a:t>
            </a: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d</a:t>
            </a:r>
            <a:r>
              <a:rPr lang="ro-RO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 date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865870" y="2826722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o-RO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	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Programare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orientată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pe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obiecte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permite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dezvoltatorilor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să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creeze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obiecte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care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reprezintă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entități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din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lumea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reală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Acest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lucru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poate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fi util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pentru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gestionarea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datelor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semistructurate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deoarece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obiectele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pot fi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utilizate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pentru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reprezenta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structurile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 date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complexe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cum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ar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fi JSON-ul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sau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XML-ul.</a:t>
            </a:r>
            <a:endParaRPr lang="ro-RO" sz="1750" kern="0" spc="-35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kern="0" spc="-35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Structuri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 date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arborescente</a:t>
            </a:r>
            <a:r>
              <a:rPr lang="ro-RO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;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Structuri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 date hash</a:t>
            </a:r>
            <a:r>
              <a:rPr lang="ro-RO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;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Structuri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 date </a:t>
            </a: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matriciale</a:t>
            </a:r>
            <a:r>
              <a:rPr lang="ro-RO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862"/>
          </a:xfrm>
          <a:prstGeom prst="rect">
            <a:avLst/>
          </a:prstGeom>
          <a:solidFill>
            <a:srgbClr val="FFF8F0"/>
          </a:solidFill>
          <a:ln w="11192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5194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036332" y="2278149"/>
            <a:ext cx="8557617" cy="16887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33"/>
              </a:lnSpc>
              <a:buNone/>
            </a:pPr>
            <a:r>
              <a:rPr lang="en-US" sz="3546" kern="0" spc="-10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Asigurarea confidențialității și securității datelor semistructurate ale clienților într-un mediu online</a:t>
            </a:r>
            <a:endParaRPr lang="en-US" sz="3546" dirty="0"/>
          </a:p>
        </p:txBody>
      </p:sp>
      <p:sp>
        <p:nvSpPr>
          <p:cNvPr id="7" name="Text 4"/>
          <p:cNvSpPr/>
          <p:nvPr/>
        </p:nvSpPr>
        <p:spPr>
          <a:xfrm>
            <a:off x="2896482" y="4137519"/>
            <a:ext cx="8557617" cy="2206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270"/>
              </a:lnSpc>
              <a:buFont typeface="Arial" panose="020B0604020202020204" pitchFamily="34" charset="0"/>
              <a:buChar char="•"/>
            </a:pPr>
            <a:r>
              <a:rPr lang="en-US" sz="2000" kern="0" spc="-28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Criptarea</a:t>
            </a:r>
            <a:r>
              <a:rPr lang="en-US" sz="2000" kern="0" spc="-28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000" kern="0" spc="-28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datelor</a:t>
            </a:r>
            <a:endParaRPr lang="ro-RO" sz="2000" kern="0" spc="-28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>
              <a:lnSpc>
                <a:spcPts val="2270"/>
              </a:lnSpc>
            </a:pPr>
            <a:endParaRPr lang="ro-RO" sz="2000" kern="0" spc="-28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>
              <a:lnSpc>
                <a:spcPts val="2270"/>
              </a:lnSpc>
              <a:buFont typeface="Arial" panose="020B0604020202020204" pitchFamily="34" charset="0"/>
              <a:buChar char="•"/>
            </a:pPr>
            <a:r>
              <a:rPr lang="en-US" sz="2000" kern="0" spc="-28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Autentificare</a:t>
            </a:r>
            <a:r>
              <a:rPr lang="en-US" sz="2000" kern="0" spc="-28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000" kern="0" spc="-28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și</a:t>
            </a:r>
            <a:r>
              <a:rPr lang="en-US" sz="2000" kern="0" spc="-28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000" kern="0" spc="-28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Autorizare</a:t>
            </a:r>
            <a:endParaRPr lang="ro-RO" sz="2000" kern="0" spc="-28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>
              <a:lnSpc>
                <a:spcPts val="2270"/>
              </a:lnSpc>
            </a:pPr>
            <a:endParaRPr lang="ro-RO" sz="2000" kern="0" spc="-28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>
              <a:lnSpc>
                <a:spcPts val="2270"/>
              </a:lnSpc>
              <a:buFont typeface="Arial" panose="020B0604020202020204" pitchFamily="34" charset="0"/>
              <a:buChar char="•"/>
            </a:pPr>
            <a:r>
              <a:rPr lang="en-US" sz="2000" kern="0" spc="-28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Monitorizarea</a:t>
            </a:r>
            <a:r>
              <a:rPr lang="en-US" sz="2000" kern="0" spc="-28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000" kern="0" spc="-28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și</a:t>
            </a:r>
            <a:r>
              <a:rPr lang="en-US" sz="2000" kern="0" spc="-28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000" kern="0" spc="-28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Auditarea</a:t>
            </a:r>
            <a:endParaRPr lang="ro-RO" sz="2000" kern="0" spc="-28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>
              <a:lnSpc>
                <a:spcPts val="2270"/>
              </a:lnSpc>
            </a:pPr>
            <a:r>
              <a:rPr lang="en-US" sz="2000" kern="0" spc="-28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ro-RO" sz="2000" kern="0" spc="-28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>
              <a:lnSpc>
                <a:spcPts val="2270"/>
              </a:lnSpc>
              <a:buFont typeface="Arial" panose="020B0604020202020204" pitchFamily="34" charset="0"/>
              <a:buChar char="•"/>
            </a:pPr>
            <a:r>
              <a:rPr lang="en-US" sz="2000" kern="0" spc="-28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Proceduri</a:t>
            </a:r>
            <a:r>
              <a:rPr lang="en-US" sz="2000" kern="0" spc="-28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ro-RO" sz="2000" kern="0" spc="-28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>
              <a:lnSpc>
                <a:spcPts val="2270"/>
              </a:lnSpc>
              <a:buFont typeface="Arial" panose="020B0604020202020204" pitchFamily="34" charset="0"/>
              <a:buChar char="•"/>
            </a:pPr>
            <a:endParaRPr lang="ro-RO" sz="2000" kern="0" spc="-28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>
              <a:lnSpc>
                <a:spcPts val="2270"/>
              </a:lnSpc>
              <a:buFont typeface="Arial" panose="020B0604020202020204" pitchFamily="34" charset="0"/>
              <a:buChar char="•"/>
            </a:pPr>
            <a:r>
              <a:rPr lang="en-US" sz="2000" kern="0" spc="-28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Testare</a:t>
            </a:r>
            <a:r>
              <a:rPr lang="en-US" sz="2000" kern="0" spc="-28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2000" dirty="0"/>
          </a:p>
          <a:p>
            <a:pPr>
              <a:lnSpc>
                <a:spcPts val="2270"/>
              </a:lnSpc>
            </a:pPr>
            <a:endParaRPr lang="en-US" sz="1419" dirty="0"/>
          </a:p>
          <a:p>
            <a:pPr>
              <a:lnSpc>
                <a:spcPts val="2270"/>
              </a:lnSpc>
            </a:pPr>
            <a:endParaRPr lang="en-US" sz="1419" dirty="0"/>
          </a:p>
          <a:p>
            <a:pPr>
              <a:lnSpc>
                <a:spcPts val="2270"/>
              </a:lnSpc>
            </a:pPr>
            <a:endParaRPr lang="en-US" sz="1419" dirty="0"/>
          </a:p>
          <a:p>
            <a:pPr marL="0" indent="0">
              <a:lnSpc>
                <a:spcPts val="2270"/>
              </a:lnSpc>
              <a:buNone/>
            </a:pPr>
            <a:endParaRPr lang="en-US" sz="141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454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00635" y="383262"/>
            <a:ext cx="10241518" cy="26946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05"/>
              </a:lnSpc>
              <a:buNone/>
            </a:pPr>
            <a:r>
              <a:rPr lang="ro-RO" sz="4244" kern="0" spc="-12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</a:t>
            </a:r>
            <a:r>
              <a:rPr lang="en-US" sz="4244" kern="0" spc="-127" dirty="0" err="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ptimiza</a:t>
            </a:r>
            <a:r>
              <a:rPr lang="ro-RO" sz="4244" kern="0" spc="-12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rea</a:t>
            </a:r>
            <a:r>
              <a:rPr lang="en-US" sz="4244" kern="0" spc="-12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</a:t>
            </a:r>
            <a:r>
              <a:rPr lang="en-US" sz="4244" kern="0" spc="-127" dirty="0" err="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strategiil</a:t>
            </a:r>
            <a:r>
              <a:rPr lang="ro-RO" sz="4244" kern="0" spc="-12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or</a:t>
            </a:r>
            <a:r>
              <a:rPr lang="en-US" sz="4244" kern="0" spc="-12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de marketing </a:t>
            </a:r>
            <a:r>
              <a:rPr lang="en-US" sz="4244" kern="0" spc="-127" dirty="0" err="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și</a:t>
            </a:r>
            <a:r>
              <a:rPr lang="en-US" sz="4244" kern="0" spc="-12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</a:t>
            </a:r>
            <a:r>
              <a:rPr lang="en-US" sz="4244" kern="0" spc="-127" dirty="0" err="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publicitate</a:t>
            </a:r>
            <a:r>
              <a:rPr lang="en-US" sz="4244" kern="0" spc="-12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online</a:t>
            </a:r>
            <a:endParaRPr lang="en-US" sz="4244" dirty="0"/>
          </a:p>
        </p:txBody>
      </p:sp>
      <p:sp>
        <p:nvSpPr>
          <p:cNvPr id="5" name="Text 3"/>
          <p:cNvSpPr/>
          <p:nvPr/>
        </p:nvSpPr>
        <p:spPr>
          <a:xfrm>
            <a:off x="2021979" y="2175473"/>
            <a:ext cx="10241518" cy="6898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16"/>
              </a:lnSpc>
              <a:buNone/>
            </a:pPr>
            <a:r>
              <a:rPr lang="en-US" sz="200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Datele semistructurate pot fi utilizate pentru a optimiza strategiile de marketing și publicitate online în mai multe moduri.Prin urmare putem evidenția următoarele exemple: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2021979" y="3387068"/>
            <a:ext cx="9896594" cy="29660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056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kern="0" spc="-34" dirty="0" err="1">
                <a:latin typeface="Open Sans" pitchFamily="34" charset="0"/>
                <a:ea typeface="Open Sans" pitchFamily="34" charset="-122"/>
                <a:cs typeface="Open Sans" pitchFamily="34" charset="-120"/>
              </a:rPr>
              <a:t>Personalizarea</a:t>
            </a:r>
            <a:r>
              <a:rPr lang="en-US" sz="2000" kern="0" spc="-34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000" kern="0" spc="-34" dirty="0" err="1">
                <a:latin typeface="Open Sans" pitchFamily="34" charset="0"/>
                <a:ea typeface="Open Sans" pitchFamily="34" charset="-122"/>
                <a:cs typeface="Open Sans" pitchFamily="34" charset="-120"/>
              </a:rPr>
              <a:t>conținutului</a:t>
            </a:r>
            <a:endParaRPr lang="ro-RO" sz="2000" kern="0" spc="-34" dirty="0"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algn="l">
              <a:lnSpc>
                <a:spcPts val="3056"/>
              </a:lnSpc>
              <a:buSzPct val="100000"/>
            </a:pPr>
            <a:endParaRPr lang="ro-RO" sz="2000" kern="0" spc="-34" dirty="0"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>
              <a:lnSpc>
                <a:spcPts val="3056"/>
              </a:lnSpc>
              <a:buSzPct val="100000"/>
              <a:buFont typeface="Arial" panose="020B0604020202020204" pitchFamily="34" charset="0"/>
              <a:buChar char="•"/>
            </a:pPr>
            <a:r>
              <a:rPr lang="ru-MD" sz="20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Segmentarea</a:t>
            </a:r>
            <a:r>
              <a:rPr lang="ru-MD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MD" sz="20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audienței</a:t>
            </a:r>
            <a:endParaRPr lang="ro-RO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ts val="3056"/>
              </a:lnSpc>
              <a:buSzPct val="100000"/>
            </a:pPr>
            <a:endParaRPr lang="ru-MD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ts val="3056"/>
              </a:lnSpc>
              <a:buSzPct val="100000"/>
              <a:buFont typeface="Arial" panose="020B0604020202020204" pitchFamily="34" charset="0"/>
              <a:buChar char="•"/>
            </a:pPr>
            <a:r>
              <a:rPr lang="ru-MD" sz="20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Optimizarea</a:t>
            </a:r>
            <a:r>
              <a:rPr lang="ru-MD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MD" sz="20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canalelor</a:t>
            </a:r>
            <a:r>
              <a:rPr lang="ru-MD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MD" sz="20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</a:t>
            </a:r>
            <a:r>
              <a:rPr lang="ru-MD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MD" sz="20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  <a:endParaRPr lang="ro-RO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ts val="3056"/>
              </a:lnSpc>
              <a:buSzPct val="100000"/>
            </a:pPr>
            <a:endParaRPr lang="ru-MD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ts val="3056"/>
              </a:lnSpc>
              <a:buSzPct val="100000"/>
              <a:buFont typeface="Arial" panose="020B0604020202020204" pitchFamily="34" charset="0"/>
              <a:buChar char="•"/>
            </a:pPr>
            <a:r>
              <a:rPr lang="ru-MD" sz="20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Monitorizarea</a:t>
            </a:r>
            <a:r>
              <a:rPr lang="ru-MD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MD" sz="20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concurenței</a:t>
            </a:r>
            <a:endParaRPr lang="ru-MD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l">
              <a:lnSpc>
                <a:spcPts val="3056"/>
              </a:lnSpc>
              <a:buSzPct val="100000"/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2194441" y="6704290"/>
            <a:ext cx="10241518" cy="3449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6"/>
              </a:lnSpc>
              <a:buNone/>
            </a:pPr>
            <a:endParaRPr lang="en-US" sz="1698" dirty="0"/>
          </a:p>
        </p:txBody>
      </p:sp>
      <p:sp>
        <p:nvSpPr>
          <p:cNvPr id="11" name="Text 9"/>
          <p:cNvSpPr/>
          <p:nvPr/>
        </p:nvSpPr>
        <p:spPr>
          <a:xfrm>
            <a:off x="2194441" y="7291745"/>
            <a:ext cx="10241518" cy="3449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6"/>
              </a:lnSpc>
              <a:buNone/>
            </a:pPr>
            <a:endParaRPr lang="en-US" sz="169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15841"/>
            <a:ext cx="10554414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Proiectarea interfeței magazinului online pe</a:t>
            </a:r>
            <a:r>
              <a:rPr lang="ro-RO" sz="4374" kern="0" spc="-131" dirty="0" err="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ntru</a:t>
            </a: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îmbunătățirea accesului  și vizualizarea datelor semistructurate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43300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Pentru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 îmbunătăți accesul la vizualizarea datelor semistructurale într-un magazin online, putem lua în considerare: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859417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Interfață simplă și intuitivă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5348049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Filtre și categorii clare 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836682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Vizualizare detaliată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6325314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Responsive design </a:t>
            </a:r>
            <a:endParaRPr lang="en-US" sz="1750" dirty="0"/>
          </a:p>
        </p:txBody>
      </p:sp>
      <p:pic>
        <p:nvPicPr>
          <p:cNvPr id="1026" name="Picture 2" descr="Что такое UX/UI дизайн и почему это важно для сайта | SILVERWEB 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900" y="4174325"/>
            <a:ext cx="4984635" cy="332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8"/>
          <p:cNvSpPr/>
          <p:nvPr/>
        </p:nvSpPr>
        <p:spPr>
          <a:xfrm>
            <a:off x="2393394" y="6813947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Feedback și îmbunătățiri continue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712482"/>
            <a:ext cx="60084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Concluzii și recomandări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740110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Optimizarea gestionarii datelor semistructurate in e-commerce este esentiala pentru succesul in mediul online in continua schimbare. Prin aplicarea metodelor si tehnicilor potrivite, companiile pot valorifica la maxim potentialul acestor date si pot oferi o experienta de cumparare personalizata si satisfăcătoare.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340</Words>
  <Application>Microsoft Office PowerPoint</Application>
  <PresentationFormat>Произвольный</PresentationFormat>
  <Paragraphs>54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Bitter</vt:lpstr>
      <vt:lpstr>Calibri</vt:lpstr>
      <vt:lpstr>Open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Учетная запись Майкрософт</cp:lastModifiedBy>
  <cp:revision>8</cp:revision>
  <dcterms:created xsi:type="dcterms:W3CDTF">2023-11-16T14:35:37Z</dcterms:created>
  <dcterms:modified xsi:type="dcterms:W3CDTF">2023-11-16T15:01:27Z</dcterms:modified>
</cp:coreProperties>
</file>