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350" r:id="rId3"/>
    <p:sldId id="328" r:id="rId4"/>
    <p:sldId id="362" r:id="rId5"/>
    <p:sldId id="363" r:id="rId6"/>
    <p:sldId id="364" r:id="rId7"/>
    <p:sldId id="365" r:id="rId8"/>
    <p:sldId id="366" r:id="rId9"/>
    <p:sldId id="320" r:id="rId10"/>
    <p:sldId id="318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lack" panose="00000A00000000000000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90C4D8-93E2-4AAB-8DB6-679B52B2D636}">
  <a:tblStyle styleId="{1290C4D8-93E2-4AAB-8DB6-679B52B2D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b290a72fa3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b290a72fa3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43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68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88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60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42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74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460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77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1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71" name="Google Shape;171;p2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6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script-math-asinh-method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geeksforgeeks.org/javascript-math-asin-metho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geeksforgeeks.org/javascript-math-acosh-method/" TargetMode="External"/><Relationship Id="rId5" Type="http://schemas.openxmlformats.org/officeDocument/2006/relationships/hyperlink" Target="https://www.geeksforgeeks.org/javascript-math-acos-method/" TargetMode="External"/><Relationship Id="rId4" Type="http://schemas.openxmlformats.org/officeDocument/2006/relationships/hyperlink" Target="https://www.geeksforgeeks.org/javascript-math-abs-method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script-math-ceil-method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geeksforgeeks.org/javascript-math-cbrt-method/" TargetMode="External"/><Relationship Id="rId12" Type="http://schemas.openxmlformats.org/officeDocument/2006/relationships/hyperlink" Target="https://www.geeksforgeeks.org/javascript-math-exp-metho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geeksforgeeks.org/javascript-math-atanh-method/" TargetMode="External"/><Relationship Id="rId11" Type="http://schemas.openxmlformats.org/officeDocument/2006/relationships/hyperlink" Target="https://www.geeksforgeeks.org/javascript-math-cosh-method/" TargetMode="External"/><Relationship Id="rId5" Type="http://schemas.openxmlformats.org/officeDocument/2006/relationships/hyperlink" Target="https://www.geeksforgeeks.org/javascript-math-atan2-method/" TargetMode="External"/><Relationship Id="rId10" Type="http://schemas.openxmlformats.org/officeDocument/2006/relationships/hyperlink" Target="https://www.geeksforgeeks.org/javascript-math-cos-method/" TargetMode="External"/><Relationship Id="rId4" Type="http://schemas.openxmlformats.org/officeDocument/2006/relationships/hyperlink" Target="https://www.geeksforgeeks.org/javascript-math-atan-method/" TargetMode="External"/><Relationship Id="rId9" Type="http://schemas.openxmlformats.org/officeDocument/2006/relationships/hyperlink" Target="https://www.geeksforgeeks.org/javascript-math-clz32-method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script-math-imul-method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geeksforgeeks.org/javascript-math-hypot-metho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geeksforgeeks.org/javascript-math-fround-method/" TargetMode="External"/><Relationship Id="rId11" Type="http://schemas.openxmlformats.org/officeDocument/2006/relationships/hyperlink" Target="https://www.geeksforgeeks.org/javascript-math-log2-method/" TargetMode="External"/><Relationship Id="rId5" Type="http://schemas.openxmlformats.org/officeDocument/2006/relationships/hyperlink" Target="https://www.geeksforgeeks.org/javascript-math-floor-method/" TargetMode="External"/><Relationship Id="rId10" Type="http://schemas.openxmlformats.org/officeDocument/2006/relationships/hyperlink" Target="https://www.geeksforgeeks.org/javascript-math-log1p-method/" TargetMode="External"/><Relationship Id="rId4" Type="http://schemas.openxmlformats.org/officeDocument/2006/relationships/hyperlink" Target="https://www.geeksforgeeks.org/javascript-math-expm1-method/" TargetMode="External"/><Relationship Id="rId9" Type="http://schemas.openxmlformats.org/officeDocument/2006/relationships/hyperlink" Target="https://www.geeksforgeeks.org/javascript-math-log-method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script-math-random-method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geeksforgeeks.org/javascript-math-pow-metho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geeksforgeeks.org/javascript-math-min-method/" TargetMode="External"/><Relationship Id="rId11" Type="http://schemas.openxmlformats.org/officeDocument/2006/relationships/hyperlink" Target="https://www.geeksforgeeks.org/javascript-math-sin-method/" TargetMode="External"/><Relationship Id="rId5" Type="http://schemas.openxmlformats.org/officeDocument/2006/relationships/hyperlink" Target="https://www.geeksforgeeks.org/javascript-math-max-method/" TargetMode="External"/><Relationship Id="rId10" Type="http://schemas.openxmlformats.org/officeDocument/2006/relationships/hyperlink" Target="https://www.geeksforgeeks.org/javascript-math-sign-method/" TargetMode="External"/><Relationship Id="rId4" Type="http://schemas.openxmlformats.org/officeDocument/2006/relationships/hyperlink" Target="https://www.geeksforgeeks.org/javascript-math-log10-method/" TargetMode="External"/><Relationship Id="rId9" Type="http://schemas.openxmlformats.org/officeDocument/2006/relationships/hyperlink" Target="https://www.geeksforgeeks.org/javascript-math-round-method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script-math-trunc-method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geeksforgeeks.org/javascript-math-tanh-metho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geeksforgeeks.org/javascript-math-tan-method/" TargetMode="External"/><Relationship Id="rId5" Type="http://schemas.openxmlformats.org/officeDocument/2006/relationships/hyperlink" Target="https://www.geeksforgeeks.org/javascript-math-sqrt-method/" TargetMode="External"/><Relationship Id="rId4" Type="http://schemas.openxmlformats.org/officeDocument/2006/relationships/hyperlink" Target="https://www.geeksforgeeks.org/javascript-math-sinh-method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805840" y="1853137"/>
            <a:ext cx="3715800" cy="153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Javascript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Math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</a:rPr>
            </a:b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6" name="Google Shape;206;p26"/>
          <p:cNvGrpSpPr/>
          <p:nvPr/>
        </p:nvGrpSpPr>
        <p:grpSpPr>
          <a:xfrm>
            <a:off x="5300845" y="1493624"/>
            <a:ext cx="2546216" cy="2225457"/>
            <a:chOff x="3720050" y="2029925"/>
            <a:chExt cx="1529075" cy="1336450"/>
          </a:xfrm>
        </p:grpSpPr>
        <p:sp>
          <p:nvSpPr>
            <p:cNvPr id="207" name="Google Shape;207;p26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1EAE9-7255-FAA8-0362-F934D546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57" y="1233605"/>
            <a:ext cx="3915841" cy="2611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144F27-EA41-F50A-00D2-9807061CC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440" y="747989"/>
            <a:ext cx="1442328" cy="823000"/>
          </a:xfrm>
          <a:prstGeom prst="rect">
            <a:avLst/>
          </a:prstGeom>
        </p:spPr>
      </p:pic>
      <p:sp>
        <p:nvSpPr>
          <p:cNvPr id="2" name="Google Shape;205;p26">
            <a:extLst>
              <a:ext uri="{FF2B5EF4-FFF2-40B4-BE49-F238E27FC236}">
                <a16:creationId xmlns:a16="http://schemas.microsoft.com/office/drawing/2014/main" id="{A8D8C18F-F2E0-6BF1-5EFF-8BE3DD7843F1}"/>
              </a:ext>
            </a:extLst>
          </p:cNvPr>
          <p:cNvSpPr txBox="1">
            <a:spLocks/>
          </p:cNvSpPr>
          <p:nvPr/>
        </p:nvSpPr>
        <p:spPr>
          <a:xfrm>
            <a:off x="5486652" y="4379524"/>
            <a:ext cx="3291659" cy="27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Prepared By :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Chen </a:t>
            </a:r>
            <a:r>
              <a:rPr lang="en-US" sz="1300" b="1" dirty="0" err="1">
                <a:latin typeface="Poppins" panose="00000500000000000000" pitchFamily="2" charset="0"/>
                <a:cs typeface="Poppins" panose="00000500000000000000" pitchFamily="2" charset="0"/>
              </a:rPr>
              <a:t>Sovanminea</a:t>
            </a:r>
            <a:endParaRPr lang="en-US" sz="13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7"/>
          <p:cNvSpPr txBox="1">
            <a:spLocks noGrp="1"/>
          </p:cNvSpPr>
          <p:nvPr>
            <p:ph type="ctrTitle"/>
          </p:nvPr>
        </p:nvSpPr>
        <p:spPr>
          <a:xfrm>
            <a:off x="2533200" y="2072850"/>
            <a:ext cx="4077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Thanks!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10" name="Google Shape;1210;p37"/>
          <p:cNvSpPr txBox="1"/>
          <p:nvPr/>
        </p:nvSpPr>
        <p:spPr>
          <a:xfrm>
            <a:off x="2533200" y="4027350"/>
            <a:ext cx="4077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1" name="Google Shape;1211;p3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7"/>
          <p:cNvSpPr/>
          <p:nvPr/>
        </p:nvSpPr>
        <p:spPr>
          <a:xfrm>
            <a:off x="1164944" y="7308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7"/>
          <p:cNvSpPr/>
          <p:nvPr/>
        </p:nvSpPr>
        <p:spPr>
          <a:xfrm>
            <a:off x="7986751" y="3945063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5" name="Google Shape;1215;p37"/>
          <p:cNvGrpSpPr/>
          <p:nvPr/>
        </p:nvGrpSpPr>
        <p:grpSpPr>
          <a:xfrm>
            <a:off x="1524101" y="2703022"/>
            <a:ext cx="502499" cy="309947"/>
            <a:chOff x="14030713" y="3443022"/>
            <a:chExt cx="502499" cy="30994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6" name="Google Shape;1216;p37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7"/>
          <p:cNvGrpSpPr/>
          <p:nvPr/>
        </p:nvGrpSpPr>
        <p:grpSpPr>
          <a:xfrm>
            <a:off x="7214319" y="1354429"/>
            <a:ext cx="405580" cy="250130"/>
            <a:chOff x="3720050" y="2661900"/>
            <a:chExt cx="176700" cy="1089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9" name="Google Shape;1219;p37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35450C5-AC0A-F05F-71AB-4426040A6742}"/>
              </a:ext>
            </a:extLst>
          </p:cNvPr>
          <p:cNvSpPr/>
          <p:nvPr/>
        </p:nvSpPr>
        <p:spPr>
          <a:xfrm>
            <a:off x="2605696" y="3368842"/>
            <a:ext cx="4186990" cy="9263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82515-CC38-AEF2-B09D-F757C436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8117407" y="4074961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67793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Math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F87783-59DF-D96A-34B4-89F0F7584A8B}"/>
              </a:ext>
            </a:extLst>
          </p:cNvPr>
          <p:cNvSpPr txBox="1"/>
          <p:nvPr/>
        </p:nvSpPr>
        <p:spPr>
          <a:xfrm>
            <a:off x="729052" y="1307304"/>
            <a:ext cx="7834738" cy="216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is Math?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The JavaScript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math object 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provides several constants and methods to perform mathematical operation. Unlike date object,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it doesn't have constructors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We use Math only on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Number data type 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and not on </a:t>
            </a:r>
            <a:r>
              <a:rPr lang="en-US" sz="1300" b="1" dirty="0" err="1">
                <a:latin typeface="Poppins" panose="00000500000000000000" pitchFamily="2" charset="0"/>
                <a:cs typeface="Poppins" panose="00000500000000000000" pitchFamily="2" charset="0"/>
              </a:rPr>
              <a:t>BigInt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Math Properties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: A JavaScript property is a member of an object that associates a key with a value, in the math object of JavaScript there is a single type of property that are the static properties no instance properties are there.</a:t>
            </a:r>
          </a:p>
        </p:txBody>
      </p:sp>
    </p:spTree>
    <p:extLst>
      <p:ext uri="{BB962C8B-B14F-4D97-AF65-F5344CB8AC3E}">
        <p14:creationId xmlns:p14="http://schemas.microsoft.com/office/powerpoint/2010/main" val="419225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7326613" y="608777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679660" y="535000"/>
            <a:ext cx="306715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Math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F042B9-489F-A023-0605-DF85F5B25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2147"/>
              </p:ext>
            </p:extLst>
          </p:nvPr>
        </p:nvGraphicFramePr>
        <p:xfrm>
          <a:off x="545848" y="1430418"/>
          <a:ext cx="8050806" cy="3200396"/>
        </p:xfrm>
        <a:graphic>
          <a:graphicData uri="http://schemas.openxmlformats.org/drawingml/2006/table">
            <a:tbl>
              <a:tblPr firstRow="1" bandRow="1">
                <a:tableStyleId>{1290C4D8-93E2-4AAB-8DB6-679B52B2D636}</a:tableStyleId>
              </a:tblPr>
              <a:tblGrid>
                <a:gridCol w="1589732">
                  <a:extLst>
                    <a:ext uri="{9D8B030D-6E8A-4147-A177-3AD203B41FA5}">
                      <a16:colId xmlns:a16="http://schemas.microsoft.com/office/drawing/2014/main" val="755010798"/>
                    </a:ext>
                  </a:extLst>
                </a:gridCol>
                <a:gridCol w="6461074">
                  <a:extLst>
                    <a:ext uri="{9D8B030D-6E8A-4147-A177-3AD203B41FA5}">
                      <a16:colId xmlns:a16="http://schemas.microsoft.com/office/drawing/2014/main" val="1845110409"/>
                    </a:ext>
                  </a:extLst>
                </a:gridCol>
              </a:tblGrid>
              <a:tr h="409708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Static Properties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1552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The exp is a mathematical constant having an approximate value equal to 2.718.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327914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LN2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Find the value of a natural log of 2.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41815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LN10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Find the value of a natural log of 10.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28039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LOG2E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Find the value of base 2 logarithms of e, where e is approximately equal to1.442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175290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LOG10E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Find the value of base 10 logarithms of e, where e is approximately equal to 0.434.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669976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PI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Find the value of Pi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023496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SQRT1_2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Find the value of the square root of 1/2, whose value is approximately 0.707106.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72184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SQRT2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Find the value of the square root of 2, whose value is approximately 1.4142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679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10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677930" y="535000"/>
            <a:ext cx="3291905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Math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F87783-59DF-D96A-34B4-89F0F7584A8B}"/>
              </a:ext>
            </a:extLst>
          </p:cNvPr>
          <p:cNvSpPr txBox="1"/>
          <p:nvPr/>
        </p:nvSpPr>
        <p:spPr>
          <a:xfrm>
            <a:off x="729052" y="1307304"/>
            <a:ext cx="7834738" cy="96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Only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static methods 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are available in the math object of JavaScript.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Static Method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: If the method is called using the Math class itself then it is called a static method of Math class.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ABB95-9902-2E90-ED2D-8F0185A0A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55482"/>
              </p:ext>
            </p:extLst>
          </p:nvPr>
        </p:nvGraphicFramePr>
        <p:xfrm>
          <a:off x="545848" y="2352247"/>
          <a:ext cx="8050806" cy="2153888"/>
        </p:xfrm>
        <a:graphic>
          <a:graphicData uri="http://schemas.openxmlformats.org/drawingml/2006/table">
            <a:tbl>
              <a:tblPr firstRow="1" bandRow="1">
                <a:tableStyleId>{1290C4D8-93E2-4AAB-8DB6-679B52B2D636}</a:tableStyleId>
              </a:tblPr>
              <a:tblGrid>
                <a:gridCol w="1589732">
                  <a:extLst>
                    <a:ext uri="{9D8B030D-6E8A-4147-A177-3AD203B41FA5}">
                      <a16:colId xmlns:a16="http://schemas.microsoft.com/office/drawing/2014/main" val="755010798"/>
                    </a:ext>
                  </a:extLst>
                </a:gridCol>
                <a:gridCol w="6461074">
                  <a:extLst>
                    <a:ext uri="{9D8B030D-6E8A-4147-A177-3AD203B41FA5}">
                      <a16:colId xmlns:a16="http://schemas.microsoft.com/office/drawing/2014/main" val="1845110409"/>
                    </a:ext>
                  </a:extLst>
                </a:gridCol>
              </a:tblGrid>
              <a:tr h="409708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Static Method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1552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4"/>
                        </a:rPr>
                        <a:t>abs()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absolute value of a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327914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5"/>
                        </a:rPr>
                        <a:t>acos</a:t>
                      </a:r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5"/>
                        </a:rPr>
                        <a:t>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arccosine of a number in radians.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41815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6"/>
                        </a:rPr>
                        <a:t>acosh</a:t>
                      </a:r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6"/>
                        </a:rPr>
                        <a:t>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hyperbolic arc-cosine of a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28039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7"/>
                        </a:rPr>
                        <a:t>asin</a:t>
                      </a:r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7"/>
                        </a:rPr>
                        <a:t>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arcsine of a number in radians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175290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8"/>
                        </a:rPr>
                        <a:t>asinh</a:t>
                      </a:r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8"/>
                        </a:rPr>
                        <a:t>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arctangent of a number in radians.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66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2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677930" y="535000"/>
            <a:ext cx="3291905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Math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ABB95-9902-2E90-ED2D-8F0185A0A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8858"/>
              </p:ext>
            </p:extLst>
          </p:nvPr>
        </p:nvGraphicFramePr>
        <p:xfrm>
          <a:off x="545848" y="1430417"/>
          <a:ext cx="8050805" cy="3139524"/>
        </p:xfrm>
        <a:graphic>
          <a:graphicData uri="http://schemas.openxmlformats.org/drawingml/2006/table">
            <a:tbl>
              <a:tblPr firstRow="1" bandRow="1">
                <a:tableStyleId>{1290C4D8-93E2-4AAB-8DB6-679B52B2D636}</a:tableStyleId>
              </a:tblPr>
              <a:tblGrid>
                <a:gridCol w="1589732">
                  <a:extLst>
                    <a:ext uri="{9D8B030D-6E8A-4147-A177-3AD203B41FA5}">
                      <a16:colId xmlns:a16="http://schemas.microsoft.com/office/drawing/2014/main" val="755010798"/>
                    </a:ext>
                  </a:extLst>
                </a:gridCol>
                <a:gridCol w="6461073">
                  <a:extLst>
                    <a:ext uri="{9D8B030D-6E8A-4147-A177-3AD203B41FA5}">
                      <a16:colId xmlns:a16="http://schemas.microsoft.com/office/drawing/2014/main" val="1845110409"/>
                    </a:ext>
                  </a:extLst>
                </a:gridCol>
              </a:tblGrid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4"/>
                        </a:rPr>
                        <a:t>atan</a:t>
                      </a:r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4"/>
                        </a:rPr>
                        <a:t>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arctangent of a number in radians.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327914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5"/>
                        </a:rPr>
                        <a:t>atan2()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arctangent of the quotient of its arguments.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41815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6"/>
                        </a:rPr>
                        <a:t>atanh</a:t>
                      </a:r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6"/>
                        </a:rPr>
                        <a:t>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hyperbolic arctangent of a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28039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7"/>
                        </a:rPr>
                        <a:t>cbrt</a:t>
                      </a:r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7"/>
                        </a:rPr>
                        <a:t>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Find the cube root of a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175290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8"/>
                        </a:rPr>
                        <a:t>ceil()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Passed as a parameter to its nearest integer in an Upward direction of Rounding.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669976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9"/>
                        </a:rPr>
                        <a:t>clz32()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Stands for “Count Leading Zeroes 32”.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803410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10"/>
                        </a:rPr>
                        <a:t>cos()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cosine of a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313674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11"/>
                        </a:rPr>
                        <a:t>cosh</a:t>
                      </a:r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11"/>
                        </a:rPr>
                        <a:t>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Calculate the value of the hyperbolic cosine of a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232581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12"/>
                        </a:rPr>
                        <a:t>exp()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ex, where x is the argument, and e is Euler’s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241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0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677930" y="535000"/>
            <a:ext cx="3291905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Math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ABB95-9902-2E90-ED2D-8F0185A0A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34933"/>
              </p:ext>
            </p:extLst>
          </p:nvPr>
        </p:nvGraphicFramePr>
        <p:xfrm>
          <a:off x="545848" y="1430417"/>
          <a:ext cx="8050805" cy="3163184"/>
        </p:xfrm>
        <a:graphic>
          <a:graphicData uri="http://schemas.openxmlformats.org/drawingml/2006/table">
            <a:tbl>
              <a:tblPr firstRow="1" bandRow="1">
                <a:tableStyleId>{1290C4D8-93E2-4AAB-8DB6-679B52B2D636}</a:tableStyleId>
              </a:tblPr>
              <a:tblGrid>
                <a:gridCol w="1589732">
                  <a:extLst>
                    <a:ext uri="{9D8B030D-6E8A-4147-A177-3AD203B41FA5}">
                      <a16:colId xmlns:a16="http://schemas.microsoft.com/office/drawing/2014/main" val="755010798"/>
                    </a:ext>
                  </a:extLst>
                </a:gridCol>
                <a:gridCol w="6461073">
                  <a:extLst>
                    <a:ext uri="{9D8B030D-6E8A-4147-A177-3AD203B41FA5}">
                      <a16:colId xmlns:a16="http://schemas.microsoft.com/office/drawing/2014/main" val="1845110409"/>
                    </a:ext>
                  </a:extLst>
                </a:gridCol>
              </a:tblGrid>
              <a:tr h="348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sng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hlinkClick r:id="rId4"/>
                        </a:rPr>
                        <a:t>expm1()</a:t>
                      </a:r>
                      <a:endParaRPr lang="en-US" sz="1200" b="1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Get the value of ep-1, where p is any given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327914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5"/>
                        </a:rPr>
                        <a:t>floor()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The number is passed as a parameter to its nearest integer in a Downward direction of rounding.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41815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6"/>
                        </a:rPr>
                        <a:t>fround</a:t>
                      </a:r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6"/>
                        </a:rPr>
                        <a:t>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Find the nearest 32-bit single-precision float representation of a given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28039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7"/>
                        </a:rPr>
                        <a:t>hypot</a:t>
                      </a:r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7"/>
                        </a:rPr>
                        <a:t>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Calculate the square root of the sum of squares of numbers passed to it as arguments.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175290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8"/>
                        </a:rPr>
                        <a:t>imul</a:t>
                      </a:r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8"/>
                        </a:rPr>
                        <a:t>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Calculate the result of the 32-bit multiplication of the two integers passed as parameters to it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669976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9"/>
                        </a:rPr>
                        <a:t>log()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natural logarithm (base e) of a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803410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10"/>
                        </a:rPr>
                        <a:t>log1p()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Gives the value of the natural logarithm of 1 + p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313674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11"/>
                        </a:rPr>
                        <a:t>log2()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Gives the value of base 2 logarithms of any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23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75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677930" y="535000"/>
            <a:ext cx="3291905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Math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ABB95-9902-2E90-ED2D-8F0185A0A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46589"/>
              </p:ext>
            </p:extLst>
          </p:nvPr>
        </p:nvGraphicFramePr>
        <p:xfrm>
          <a:off x="545848" y="1430417"/>
          <a:ext cx="8050805" cy="2946456"/>
        </p:xfrm>
        <a:graphic>
          <a:graphicData uri="http://schemas.openxmlformats.org/drawingml/2006/table">
            <a:tbl>
              <a:tblPr firstRow="1" bandRow="1">
                <a:tableStyleId>{1290C4D8-93E2-4AAB-8DB6-679B52B2D636}</a:tableStyleId>
              </a:tblPr>
              <a:tblGrid>
                <a:gridCol w="1589732">
                  <a:extLst>
                    <a:ext uri="{9D8B030D-6E8A-4147-A177-3AD203B41FA5}">
                      <a16:colId xmlns:a16="http://schemas.microsoft.com/office/drawing/2014/main" val="755010798"/>
                    </a:ext>
                  </a:extLst>
                </a:gridCol>
                <a:gridCol w="6461073">
                  <a:extLst>
                    <a:ext uri="{9D8B030D-6E8A-4147-A177-3AD203B41FA5}">
                      <a16:colId xmlns:a16="http://schemas.microsoft.com/office/drawing/2014/main" val="1845110409"/>
                    </a:ext>
                  </a:extLst>
                </a:gridCol>
              </a:tblGrid>
              <a:tr h="348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4"/>
                        </a:rPr>
                        <a:t>log10()</a:t>
                      </a:r>
                      <a:endParaRPr lang="en-US" sz="1200" b="1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Gives the value of base 10 logarithms of any number.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327914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5"/>
                        </a:rPr>
                        <a:t>max()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largest of zero or more numbers.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41815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6"/>
                        </a:rPr>
                        <a:t>min()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lowest-valued number passed in the method.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28039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7"/>
                        </a:rPr>
                        <a:t>pow()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The value of the number raised to some exponent.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175290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sng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hlinkClick r:id="rId8"/>
                        </a:rPr>
                        <a:t>random()</a:t>
                      </a:r>
                      <a:endParaRPr lang="en-US" sz="1200" b="1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a floating-point pseudo-random number between range [0,1), 0 (inclusive), and 1 (exclusive).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669976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9"/>
                        </a:rPr>
                        <a:t>round()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The number is passed as a parameter to its nearest integer.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803410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10"/>
                        </a:rPr>
                        <a:t>sign()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Sign of a number, indicating whether the number specified is negative or positive.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313674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11"/>
                        </a:rPr>
                        <a:t>sin()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sine of a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23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45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/>
          <p:nvPr/>
        </p:nvSpPr>
        <p:spPr>
          <a:xfrm>
            <a:off x="8451797" y="113279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66;p29">
            <a:extLst>
              <a:ext uri="{FF2B5EF4-FFF2-40B4-BE49-F238E27FC236}">
                <a16:creationId xmlns:a16="http://schemas.microsoft.com/office/drawing/2014/main" id="{04747BC4-7D6E-9AF3-E17C-1CC28D4DD9EF}"/>
              </a:ext>
            </a:extLst>
          </p:cNvPr>
          <p:cNvSpPr txBox="1">
            <a:spLocks/>
          </p:cNvSpPr>
          <p:nvPr/>
        </p:nvSpPr>
        <p:spPr>
          <a:xfrm>
            <a:off x="677930" y="535000"/>
            <a:ext cx="3291905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2600" b="0" i="0" u="none" strike="noStrike" cap="none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Black"/>
              <a:buNone/>
              <a:defRPr sz="3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algn="l"/>
            <a:r>
              <a:rPr lang="en-US" sz="3300" dirty="0">
                <a:solidFill>
                  <a:schemeClr val="bg1">
                    <a:lumMod val="75000"/>
                  </a:schemeClr>
                </a:solidFill>
              </a:rPr>
              <a:t>Math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373EB-3243-8F6D-F13B-556A8FC8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174" y="390794"/>
            <a:ext cx="799292" cy="45608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ABB95-9902-2E90-ED2D-8F0185A0A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60793"/>
              </p:ext>
            </p:extLst>
          </p:nvPr>
        </p:nvGraphicFramePr>
        <p:xfrm>
          <a:off x="545848" y="1430417"/>
          <a:ext cx="8050805" cy="1899948"/>
        </p:xfrm>
        <a:graphic>
          <a:graphicData uri="http://schemas.openxmlformats.org/drawingml/2006/table">
            <a:tbl>
              <a:tblPr firstRow="1" bandRow="1">
                <a:tableStyleId>{1290C4D8-93E2-4AAB-8DB6-679B52B2D636}</a:tableStyleId>
              </a:tblPr>
              <a:tblGrid>
                <a:gridCol w="1589732">
                  <a:extLst>
                    <a:ext uri="{9D8B030D-6E8A-4147-A177-3AD203B41FA5}">
                      <a16:colId xmlns:a16="http://schemas.microsoft.com/office/drawing/2014/main" val="755010798"/>
                    </a:ext>
                  </a:extLst>
                </a:gridCol>
                <a:gridCol w="6461073">
                  <a:extLst>
                    <a:ext uri="{9D8B030D-6E8A-4147-A177-3AD203B41FA5}">
                      <a16:colId xmlns:a16="http://schemas.microsoft.com/office/drawing/2014/main" val="1845110409"/>
                    </a:ext>
                  </a:extLst>
                </a:gridCol>
              </a:tblGrid>
              <a:tr h="348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sng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4"/>
                        </a:rPr>
                        <a:t>sinh</a:t>
                      </a:r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4"/>
                        </a:rPr>
                        <a:t>()</a:t>
                      </a:r>
                      <a:endParaRPr lang="en-US" sz="1200" b="1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The root of the number is passed as a parameter to the function.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327914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5"/>
                        </a:rPr>
                        <a:t>sqrt()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The root of the number is passed as a parameter to the function.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41815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6"/>
                        </a:rPr>
                        <a:t>tan()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tangent of a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280397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u="sng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  <a:hlinkClick r:id="rId7"/>
                        </a:rPr>
                        <a:t>tanh()</a:t>
                      </a:r>
                      <a:endParaRPr lang="en-US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Calculate the value of the hyperbolic tangent of a number.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175290"/>
                  </a:ext>
                </a:extLst>
              </a:tr>
              <a:tr h="348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sng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hlinkClick r:id="rId8"/>
                        </a:rPr>
                        <a:t>trunc</a:t>
                      </a:r>
                      <a:r>
                        <a:rPr lang="en-US" sz="1200" b="1" u="sng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  <a:hlinkClick r:id="rId8"/>
                        </a:rPr>
                        <a:t>()</a:t>
                      </a:r>
                      <a:endParaRPr lang="en-US" sz="1200" b="1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Return the integer part of a floating-point number by removing the fractional digits.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66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91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8"/>
          <p:cNvGrpSpPr/>
          <p:nvPr/>
        </p:nvGrpSpPr>
        <p:grpSpPr>
          <a:xfrm flipH="1">
            <a:off x="4304535" y="1428440"/>
            <a:ext cx="3715854" cy="2286606"/>
            <a:chOff x="5467825" y="2094550"/>
            <a:chExt cx="2061500" cy="1268575"/>
          </a:xfrm>
        </p:grpSpPr>
        <p:sp>
          <p:nvSpPr>
            <p:cNvPr id="394" name="Google Shape;394;p28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853714" y="2154680"/>
            <a:ext cx="3294799" cy="668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 &amp; A?</a:t>
            </a:r>
          </a:p>
        </p:txBody>
      </p:sp>
      <p:sp>
        <p:nvSpPr>
          <p:cNvPr id="658" name="Google Shape;658;p28"/>
          <p:cNvSpPr/>
          <p:nvPr/>
        </p:nvSpPr>
        <p:spPr>
          <a:xfrm>
            <a:off x="3693369" y="1911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947688" y="36378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643E-C495-EC08-76CB-2CEA6BA6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13" y="1024000"/>
            <a:ext cx="4394973" cy="29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0070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Words>752</Words>
  <Application>Microsoft Office PowerPoint</Application>
  <PresentationFormat>On-screen Show (16:9)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Poppins</vt:lpstr>
      <vt:lpstr>Bebas Neue</vt:lpstr>
      <vt:lpstr>Poppins Black</vt:lpstr>
      <vt:lpstr>Wingdings</vt:lpstr>
      <vt:lpstr>Tips to Prepare for an Exam by Slidesgo</vt:lpstr>
      <vt:lpstr>Javascript Math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MineaThana</dc:creator>
  <cp:lastModifiedBy>SOVANMINEA-CHEN</cp:lastModifiedBy>
  <cp:revision>30</cp:revision>
  <dcterms:modified xsi:type="dcterms:W3CDTF">2024-09-19T04:39:20Z</dcterms:modified>
</cp:coreProperties>
</file>