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350" r:id="rId3"/>
    <p:sldId id="328" r:id="rId4"/>
    <p:sldId id="352" r:id="rId5"/>
    <p:sldId id="351" r:id="rId6"/>
    <p:sldId id="353" r:id="rId7"/>
    <p:sldId id="359" r:id="rId8"/>
    <p:sldId id="360" r:id="rId9"/>
    <p:sldId id="358" r:id="rId10"/>
    <p:sldId id="354" r:id="rId11"/>
    <p:sldId id="355" r:id="rId12"/>
    <p:sldId id="356" r:id="rId13"/>
    <p:sldId id="357" r:id="rId14"/>
    <p:sldId id="320" r:id="rId15"/>
    <p:sldId id="318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lack" panose="00000A00000000000000" pitchFamily="2" charset="0"/>
      <p:bold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57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11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25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4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8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4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6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9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42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9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>
                <a:solidFill>
                  <a:schemeClr val="bg1">
                    <a:lumMod val="75000"/>
                  </a:schemeClr>
                </a:solidFill>
              </a:rPr>
            </a:br>
            <a:r>
              <a:rPr lang="en">
                <a:solidFill>
                  <a:schemeClr val="bg1">
                    <a:lumMod val="75000"/>
                  </a:schemeClr>
                </a:solidFill>
              </a:rPr>
              <a:t>String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6078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04153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toLowerCase()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099" y="1475916"/>
            <a:ext cx="5597319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converts the given string into lowercase letter.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string.toLowerCase();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E76D6-7268-2B37-FB2B-16CE7EBB31F6}"/>
              </a:ext>
            </a:extLst>
          </p:cNvPr>
          <p:cNvSpPr txBox="1"/>
          <p:nvPr/>
        </p:nvSpPr>
        <p:spPr>
          <a:xfrm>
            <a:off x="730583" y="2046537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0FC9-7ED5-70B3-22E5-6F5846FBB937}"/>
              </a:ext>
            </a:extLst>
          </p:cNvPr>
          <p:cNvSpPr txBox="1"/>
          <p:nvPr/>
        </p:nvSpPr>
        <p:spPr>
          <a:xfrm>
            <a:off x="1773340" y="2108839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str.toLowerCase();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console.log(sresult);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F4835-1517-C8AA-49E9-3801973F0EC3}"/>
              </a:ext>
            </a:extLst>
          </p:cNvPr>
          <p:cNvSpPr txBox="1"/>
          <p:nvPr/>
        </p:nvSpPr>
        <p:spPr>
          <a:xfrm>
            <a:off x="715100" y="2998393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toUpperCase()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730583" y="3786070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710279" y="3803878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str.toUpperCase();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1F98-B0DD-C4DD-1434-25B591B77C09}"/>
              </a:ext>
            </a:extLst>
          </p:cNvPr>
          <p:cNvSpPr txBox="1"/>
          <p:nvPr/>
        </p:nvSpPr>
        <p:spPr>
          <a:xfrm>
            <a:off x="730583" y="3208694"/>
            <a:ext cx="5597319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converts the given string into uppercase letter.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string.toUpperCase();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0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715099" y="4399743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51451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slice()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100" y="1617810"/>
            <a:ext cx="7525608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is used to fetch the part of the given string. It allows us to assign positive as well negative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715099" y="2715736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679243" y="2936522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str.slice(2,4);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lo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01D98-006D-6FC7-7BD8-8D074213E751}"/>
              </a:ext>
            </a:extLst>
          </p:cNvPr>
          <p:cNvSpPr txBox="1"/>
          <p:nvPr/>
        </p:nvSpPr>
        <p:spPr>
          <a:xfrm>
            <a:off x="715099" y="2239672"/>
            <a:ext cx="7525608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i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slice(start, end);</a:t>
            </a:r>
          </a:p>
        </p:txBody>
      </p:sp>
      <p:sp>
        <p:nvSpPr>
          <p:cNvPr id="4" name="Google Shape;387;p27">
            <a:extLst>
              <a:ext uri="{FF2B5EF4-FFF2-40B4-BE49-F238E27FC236}">
                <a16:creationId xmlns:a16="http://schemas.microsoft.com/office/drawing/2014/main" id="{16BDE5FD-EEB7-33E7-D907-4A49F6296799}"/>
              </a:ext>
            </a:extLst>
          </p:cNvPr>
          <p:cNvSpPr/>
          <p:nvPr/>
        </p:nvSpPr>
        <p:spPr>
          <a:xfrm>
            <a:off x="8367251" y="4399743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0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7869524" y="4312154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12036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replace()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099" y="1538947"/>
            <a:ext cx="7525608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replaces a given string with the specified replacement.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</a:t>
            </a:r>
            <a:r>
              <a:rPr lang="en-US" sz="1300" b="1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replace(searchValue, newValue);</a:t>
            </a:r>
            <a:endParaRPr lang="en-US" sz="1300" b="1" i="0">
              <a:solidFill>
                <a:srgbClr val="333333"/>
              </a:solidFill>
              <a:effectLst/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715099" y="2079790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679244" y="2131783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str.replace(“World!”, “Javascript!”);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Hello, Javascript!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27F0-457D-1378-A1B6-1B035C40E857}"/>
              </a:ext>
            </a:extLst>
          </p:cNvPr>
          <p:cNvSpPr txBox="1"/>
          <p:nvPr/>
        </p:nvSpPr>
        <p:spPr>
          <a:xfrm>
            <a:off x="715100" y="2994594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trim()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2BE5-5A9C-2B4B-0410-C4E487537496}"/>
              </a:ext>
            </a:extLst>
          </p:cNvPr>
          <p:cNvSpPr txBox="1"/>
          <p:nvPr/>
        </p:nvSpPr>
        <p:spPr>
          <a:xfrm>
            <a:off x="765222" y="3223097"/>
            <a:ext cx="6553797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trims the white space from the left and right side of the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string.trim();</a:t>
            </a:r>
            <a:endParaRPr lang="en-US" sz="1300" b="1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7DF33-5A7F-F189-74B1-EF7C59B616C9}"/>
              </a:ext>
            </a:extLst>
          </p:cNvPr>
          <p:cNvSpPr txBox="1"/>
          <p:nvPr/>
        </p:nvSpPr>
        <p:spPr>
          <a:xfrm>
            <a:off x="765222" y="3797542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E28FF-1FEC-443C-135F-7F8702C98B43}"/>
              </a:ext>
            </a:extLst>
          </p:cNvPr>
          <p:cNvSpPr txBox="1"/>
          <p:nvPr/>
        </p:nvSpPr>
        <p:spPr>
          <a:xfrm>
            <a:off x="1721700" y="3839143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    Hello, World!     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str.trim();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Hello, World!</a:t>
            </a:r>
            <a:endParaRPr lang="en-US" sz="1300" b="1">
              <a:solidFill>
                <a:srgbClr val="C00000"/>
              </a:solidFill>
              <a:latin typeface="Trebuchet MS" panose="020B06030202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9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7869524" y="4312154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51451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11.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split()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100" y="1688530"/>
            <a:ext cx="7525608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splits a string into substring array, then returns that newly create array.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string.split(separator); </a:t>
            </a:r>
            <a:endParaRPr lang="en-US" sz="1300" b="1" i="0">
              <a:solidFill>
                <a:schemeClr val="bg1">
                  <a:lumMod val="75000"/>
                </a:schemeClr>
              </a:solidFill>
              <a:effectLst/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770279" y="2415457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679244" y="2657488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str.split(“ ”);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[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‘Hello’, ‘World!’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388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74961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729052" y="1307304"/>
            <a:ext cx="7834738" cy="126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String?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is an object that represents a sequence of characters.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There are two ways to create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D7B807-3F00-F1BE-A53D-5317C3C588C8}"/>
              </a:ext>
            </a:extLst>
          </p:cNvPr>
          <p:cNvGrpSpPr/>
          <p:nvPr/>
        </p:nvGrpSpPr>
        <p:grpSpPr>
          <a:xfrm>
            <a:off x="801810" y="2287349"/>
            <a:ext cx="7895626" cy="2195219"/>
            <a:chOff x="152593" y="2496906"/>
            <a:chExt cx="7830189" cy="2195219"/>
          </a:xfrm>
        </p:grpSpPr>
        <p:sp>
          <p:nvSpPr>
            <p:cNvPr id="17" name="Google Shape;866;p32">
              <a:extLst>
                <a:ext uri="{FF2B5EF4-FFF2-40B4-BE49-F238E27FC236}">
                  <a16:creationId xmlns:a16="http://schemas.microsoft.com/office/drawing/2014/main" id="{0A1DB368-6544-ED41-7BE2-620E28D07CBD}"/>
                </a:ext>
              </a:extLst>
            </p:cNvPr>
            <p:cNvSpPr/>
            <p:nvPr/>
          </p:nvSpPr>
          <p:spPr>
            <a:xfrm>
              <a:off x="2864241" y="2610981"/>
              <a:ext cx="582410" cy="5216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01</a:t>
              </a:r>
              <a:endParaRPr sz="13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18" name="Google Shape;867;p32">
              <a:extLst>
                <a:ext uri="{FF2B5EF4-FFF2-40B4-BE49-F238E27FC236}">
                  <a16:creationId xmlns:a16="http://schemas.microsoft.com/office/drawing/2014/main" id="{ECD0E735-2188-A232-5FAB-2655CB984930}"/>
                </a:ext>
              </a:extLst>
            </p:cNvPr>
            <p:cNvSpPr txBox="1"/>
            <p:nvPr/>
          </p:nvSpPr>
          <p:spPr>
            <a:xfrm>
              <a:off x="3408198" y="2496906"/>
              <a:ext cx="34236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bg1">
                      <a:lumMod val="75000"/>
                    </a:schemeClr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String Literal</a:t>
              </a:r>
              <a:endParaRPr sz="1300" b="1" dirty="0">
                <a:solidFill>
                  <a:schemeClr val="bg1">
                    <a:lumMod val="75000"/>
                  </a:schemeClr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19" name="Google Shape;868;p32">
              <a:extLst>
                <a:ext uri="{FF2B5EF4-FFF2-40B4-BE49-F238E27FC236}">
                  <a16:creationId xmlns:a16="http://schemas.microsoft.com/office/drawing/2014/main" id="{25C6DF0D-D5A9-1603-B905-DF4BEDF957D5}"/>
                </a:ext>
              </a:extLst>
            </p:cNvPr>
            <p:cNvSpPr txBox="1"/>
            <p:nvPr/>
          </p:nvSpPr>
          <p:spPr>
            <a:xfrm>
              <a:off x="3432798" y="2865118"/>
              <a:ext cx="4549984" cy="919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l</a:t>
              </a:r>
              <a:r>
                <a:rPr lang="en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et </a:t>
              </a:r>
              <a:r>
                <a:rPr lang="en" sz="1300">
                  <a:solidFill>
                    <a:srgbClr val="C00000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singleQuote</a:t>
              </a:r>
              <a:r>
                <a:rPr lang="en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 = ‘Hello, World!’;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let </a:t>
              </a:r>
              <a:r>
                <a:rPr lang="en-US" sz="1300">
                  <a:solidFill>
                    <a:srgbClr val="C00000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doubleQuote</a:t>
              </a: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 = “Hello, World!”;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let </a:t>
              </a:r>
              <a:r>
                <a:rPr lang="en-US" sz="1300">
                  <a:solidFill>
                    <a:srgbClr val="C00000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templateLiteral</a:t>
              </a: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 = `Hello, World!`; // </a:t>
              </a:r>
              <a:r>
                <a:rPr lang="en-US" sz="1300" b="1">
                  <a:solidFill>
                    <a:srgbClr val="C00000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Template Literal</a:t>
              </a:r>
              <a:endParaRPr sz="1300" b="1" dirty="0">
                <a:solidFill>
                  <a:srgbClr val="C00000"/>
                </a:solidFill>
                <a:latin typeface="Trebuchet MS" panose="020B0603020202020204" pitchFamily="34" charset="0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" name="Google Shape;869;p32">
              <a:extLst>
                <a:ext uri="{FF2B5EF4-FFF2-40B4-BE49-F238E27FC236}">
                  <a16:creationId xmlns:a16="http://schemas.microsoft.com/office/drawing/2014/main" id="{2BB55250-DA71-DB7C-D01A-A8758574E0A3}"/>
                </a:ext>
              </a:extLst>
            </p:cNvPr>
            <p:cNvSpPr txBox="1"/>
            <p:nvPr/>
          </p:nvSpPr>
          <p:spPr>
            <a:xfrm>
              <a:off x="152593" y="3371945"/>
              <a:ext cx="1563018" cy="384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bg1">
                      <a:lumMod val="75000"/>
                    </a:schemeClr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Creating String</a:t>
              </a:r>
              <a:endParaRPr sz="1300" b="1" dirty="0">
                <a:solidFill>
                  <a:schemeClr val="bg1">
                    <a:lumMod val="75000"/>
                  </a:schemeClr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21" name="Google Shape;870;p32">
              <a:extLst>
                <a:ext uri="{FF2B5EF4-FFF2-40B4-BE49-F238E27FC236}">
                  <a16:creationId xmlns:a16="http://schemas.microsoft.com/office/drawing/2014/main" id="{BFBD9674-BA42-8D6D-FAB7-056F96B311FF}"/>
                </a:ext>
              </a:extLst>
            </p:cNvPr>
            <p:cNvSpPr/>
            <p:nvPr/>
          </p:nvSpPr>
          <p:spPr>
            <a:xfrm>
              <a:off x="2864240" y="3979174"/>
              <a:ext cx="582410" cy="520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accent4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02</a:t>
              </a:r>
              <a:endParaRPr sz="1300" dirty="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25" name="Google Shape;874;p32">
              <a:extLst>
                <a:ext uri="{FF2B5EF4-FFF2-40B4-BE49-F238E27FC236}">
                  <a16:creationId xmlns:a16="http://schemas.microsoft.com/office/drawing/2014/main" id="{1ABA84DF-9591-181C-C10C-862C4170D131}"/>
                </a:ext>
              </a:extLst>
            </p:cNvPr>
            <p:cNvSpPr txBox="1"/>
            <p:nvPr/>
          </p:nvSpPr>
          <p:spPr>
            <a:xfrm>
              <a:off x="3429327" y="3939249"/>
              <a:ext cx="34236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bg1">
                      <a:lumMod val="75000"/>
                    </a:schemeClr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String Object </a:t>
              </a:r>
              <a:r>
                <a:rPr lang="en" sz="1300">
                  <a:solidFill>
                    <a:schemeClr val="bg1">
                      <a:lumMod val="75000"/>
                    </a:schemeClr>
                  </a:solidFill>
                  <a:latin typeface="Poppins" panose="00000500000000000000" pitchFamily="2" charset="0"/>
                  <a:ea typeface="Poppins Black"/>
                  <a:cs typeface="Poppins" panose="00000500000000000000" pitchFamily="2" charset="0"/>
                  <a:sym typeface="Poppins Black"/>
                </a:rPr>
                <a:t>(Using </a:t>
              </a:r>
              <a:r>
                <a:rPr lang="en" sz="1300" b="1">
                  <a:solidFill>
                    <a:schemeClr val="bg1">
                      <a:lumMod val="75000"/>
                    </a:schemeClr>
                  </a:solidFill>
                  <a:latin typeface="Poppins" panose="00000500000000000000" pitchFamily="2" charset="0"/>
                  <a:ea typeface="Poppins Black"/>
                  <a:cs typeface="Poppins" panose="00000500000000000000" pitchFamily="2" charset="0"/>
                  <a:sym typeface="Poppins Black"/>
                </a:rPr>
                <a:t>new</a:t>
              </a:r>
              <a:r>
                <a:rPr lang="en" sz="1300">
                  <a:solidFill>
                    <a:schemeClr val="bg1">
                      <a:lumMod val="75000"/>
                    </a:schemeClr>
                  </a:solidFill>
                  <a:latin typeface="Poppins" panose="00000500000000000000" pitchFamily="2" charset="0"/>
                  <a:ea typeface="Poppins Black"/>
                  <a:cs typeface="Poppins" panose="00000500000000000000" pitchFamily="2" charset="0"/>
                  <a:sym typeface="Poppins Black"/>
                </a:rPr>
                <a:t> Keyword)</a:t>
              </a:r>
              <a:endParaRPr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ea typeface="Poppins Black"/>
                <a:cs typeface="Poppins" panose="00000500000000000000" pitchFamily="2" charset="0"/>
                <a:sym typeface="Poppins Black"/>
              </a:endParaRPr>
            </a:p>
          </p:txBody>
        </p:sp>
        <p:sp>
          <p:nvSpPr>
            <p:cNvPr id="26" name="Google Shape;875;p32">
              <a:extLst>
                <a:ext uri="{FF2B5EF4-FFF2-40B4-BE49-F238E27FC236}">
                  <a16:creationId xmlns:a16="http://schemas.microsoft.com/office/drawing/2014/main" id="{C90F0996-AB4A-D157-A519-DA4F6A7667F1}"/>
                </a:ext>
              </a:extLst>
            </p:cNvPr>
            <p:cNvSpPr txBox="1"/>
            <p:nvPr/>
          </p:nvSpPr>
          <p:spPr>
            <a:xfrm>
              <a:off x="3455621" y="4307225"/>
              <a:ext cx="3766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let </a:t>
              </a:r>
              <a:r>
                <a:rPr lang="en-US" sz="1300">
                  <a:solidFill>
                    <a:srgbClr val="C00000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stringObject</a:t>
              </a:r>
              <a:r>
                <a:rPr lang="en-US" sz="1300">
                  <a:solidFill>
                    <a:schemeClr val="dk1"/>
                  </a:solidFill>
                  <a:latin typeface="Trebuchet MS" panose="020B0603020202020204" pitchFamily="34" charset="0"/>
                  <a:ea typeface="Poppins"/>
                  <a:cs typeface="Poppins"/>
                  <a:sym typeface="Poppins"/>
                </a:rPr>
                <a:t> = new String(‘Hello, World!’);</a:t>
              </a:r>
              <a:endParaRPr sz="1300" dirty="0">
                <a:solidFill>
                  <a:schemeClr val="dk1"/>
                </a:solidFill>
                <a:latin typeface="Trebuchet MS" panose="020B0603020202020204" pitchFamily="34" charset="0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7" name="Google Shape;878;p32">
              <a:extLst>
                <a:ext uri="{FF2B5EF4-FFF2-40B4-BE49-F238E27FC236}">
                  <a16:creationId xmlns:a16="http://schemas.microsoft.com/office/drawing/2014/main" id="{7C5D31DC-6E7A-A32C-6CD2-34201F2142EA}"/>
                </a:ext>
              </a:extLst>
            </p:cNvPr>
            <p:cNvCxnSpPr>
              <a:cxnSpLocks/>
              <a:stCxn id="20" idx="3"/>
              <a:endCxn id="17" idx="2"/>
            </p:cNvCxnSpPr>
            <p:nvPr/>
          </p:nvCxnSpPr>
          <p:spPr>
            <a:xfrm flipV="1">
              <a:off x="1715611" y="2871794"/>
              <a:ext cx="1148630" cy="692602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879;p32">
              <a:extLst>
                <a:ext uri="{FF2B5EF4-FFF2-40B4-BE49-F238E27FC236}">
                  <a16:creationId xmlns:a16="http://schemas.microsoft.com/office/drawing/2014/main" id="{13C9BB94-C56E-AF4B-2C1B-D3704939B383}"/>
                </a:ext>
              </a:extLst>
            </p:cNvPr>
            <p:cNvCxnSpPr>
              <a:cxnSpLocks/>
              <a:stCxn id="20" idx="3"/>
              <a:endCxn id="21" idx="2"/>
            </p:cNvCxnSpPr>
            <p:nvPr/>
          </p:nvCxnSpPr>
          <p:spPr>
            <a:xfrm>
              <a:off x="1715611" y="3564396"/>
              <a:ext cx="1148629" cy="675029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922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24495" y="4181282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966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707788" y="1307304"/>
            <a:ext cx="7430883" cy="9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length</a:t>
            </a:r>
            <a:endParaRPr lang="en-US" sz="1300" b="1" u="sng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Use the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 .length ` 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property to get the number of character in a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Syntax: string.length();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E918A-5698-5188-63DC-168B131A8CC3}"/>
              </a:ext>
            </a:extLst>
          </p:cNvPr>
          <p:cNvSpPr txBox="1"/>
          <p:nvPr/>
        </p:nvSpPr>
        <p:spPr>
          <a:xfrm>
            <a:off x="707788" y="2281994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596CD-601E-1DCE-F640-86C1452A777B}"/>
              </a:ext>
            </a:extLst>
          </p:cNvPr>
          <p:cNvSpPr txBox="1"/>
          <p:nvPr/>
        </p:nvSpPr>
        <p:spPr>
          <a:xfrm>
            <a:off x="1744534" y="2430890"/>
            <a:ext cx="4267200" cy="65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latin typeface="Trebuchet MS" panose="020B0603020202020204" pitchFamily="34" charset="0"/>
              </a:rPr>
              <a:t>let text = “Ant”;</a:t>
            </a:r>
          </a:p>
          <a:p>
            <a:pPr>
              <a:lnSpc>
                <a:spcPct val="150000"/>
              </a:lnSpc>
            </a:pPr>
            <a:r>
              <a:rPr lang="en-US" sz="1300">
                <a:latin typeface="Trebuchet MS" panose="020B0603020202020204" pitchFamily="34" charset="0"/>
              </a:rPr>
              <a:t>console.log(text.length); 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</a:rPr>
              <a:t>Output: </a:t>
            </a:r>
            <a:r>
              <a:rPr lang="en-US" sz="13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DC31D-B09F-D677-6108-3AB2692A52F2}"/>
              </a:ext>
            </a:extLst>
          </p:cNvPr>
          <p:cNvSpPr txBox="1"/>
          <p:nvPr/>
        </p:nvSpPr>
        <p:spPr>
          <a:xfrm>
            <a:off x="707788" y="3108354"/>
            <a:ext cx="7430883" cy="126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Concatenation</a:t>
            </a:r>
            <a:endParaRPr lang="en-US" sz="1300" b="1" u="sng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String concatenation is the process of joining two or more strings together to create a new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We can concatenate strings by using: 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`+`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555309" y="434556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729053" y="1307303"/>
            <a:ext cx="2092118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Concatenation</a:t>
            </a:r>
            <a:endParaRPr lang="en-US" sz="1300" b="1" u="sng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E918A-5698-5188-63DC-168B131A8CC3}"/>
              </a:ext>
            </a:extLst>
          </p:cNvPr>
          <p:cNvSpPr txBox="1"/>
          <p:nvPr/>
        </p:nvSpPr>
        <p:spPr>
          <a:xfrm>
            <a:off x="715100" y="1995900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DC31D-B09F-D677-6108-3AB2692A52F2}"/>
              </a:ext>
            </a:extLst>
          </p:cNvPr>
          <p:cNvSpPr txBox="1"/>
          <p:nvPr/>
        </p:nvSpPr>
        <p:spPr>
          <a:xfrm>
            <a:off x="729053" y="1631826"/>
            <a:ext cx="2801781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 + `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CF00E-3015-9172-731C-F8F2C5F79152}"/>
              </a:ext>
            </a:extLst>
          </p:cNvPr>
          <p:cNvSpPr txBox="1"/>
          <p:nvPr/>
        </p:nvSpPr>
        <p:spPr>
          <a:xfrm>
            <a:off x="1696614" y="2095793"/>
            <a:ext cx="5597319" cy="65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“Hello” + “ “ + “World!”;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 World!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5BAC1-4C3F-BE93-F174-5DA856CDF4AD}"/>
              </a:ext>
            </a:extLst>
          </p:cNvPr>
          <p:cNvSpPr txBox="1"/>
          <p:nvPr/>
        </p:nvSpPr>
        <p:spPr>
          <a:xfrm>
            <a:off x="729053" y="2706295"/>
            <a:ext cx="2801781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D813D-1AE4-80BF-A9A5-24C8F6520B28}"/>
              </a:ext>
            </a:extLst>
          </p:cNvPr>
          <p:cNvSpPr txBox="1"/>
          <p:nvPr/>
        </p:nvSpPr>
        <p:spPr>
          <a:xfrm>
            <a:off x="729053" y="3034084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497C-F2EE-7BFA-3FE1-B0E98FB53716}"/>
              </a:ext>
            </a:extLst>
          </p:cNvPr>
          <p:cNvSpPr txBox="1"/>
          <p:nvPr/>
        </p:nvSpPr>
        <p:spPr>
          <a:xfrm>
            <a:off x="1696614" y="3095105"/>
            <a:ext cx="5597319" cy="127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str1 = “Hello”;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str2 = “World!”;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=`${str1} ${str2}`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 World! </a:t>
            </a:r>
          </a:p>
        </p:txBody>
      </p:sp>
    </p:spTree>
    <p:extLst>
      <p:ext uri="{BB962C8B-B14F-4D97-AF65-F5344CB8AC3E}">
        <p14:creationId xmlns:p14="http://schemas.microsoft.com/office/powerpoint/2010/main" val="12341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6078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686524" y="1307304"/>
            <a:ext cx="7430883" cy="9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Methods</a:t>
            </a:r>
            <a:endParaRPr lang="en-US" sz="1300" b="1" u="sng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String Methods in Javascript are build-in functions that allow you to perform operations on string.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48174" y="2360854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charAt()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48174" y="2653242"/>
            <a:ext cx="7430883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It provides the char value present at the specified index.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Syntax: string.charAt(index);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E76D6-7268-2B37-FB2B-16CE7EBB31F6}"/>
              </a:ext>
            </a:extLst>
          </p:cNvPr>
          <p:cNvSpPr txBox="1"/>
          <p:nvPr/>
        </p:nvSpPr>
        <p:spPr>
          <a:xfrm>
            <a:off x="748174" y="3302901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0FC9-7ED5-70B3-22E5-6F5846FBB937}"/>
              </a:ext>
            </a:extLst>
          </p:cNvPr>
          <p:cNvSpPr txBox="1"/>
          <p:nvPr/>
        </p:nvSpPr>
        <p:spPr>
          <a:xfrm>
            <a:off x="1603305" y="3498890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str.charAt(1);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59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967745" y="4328799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51451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concat()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100" y="1657008"/>
            <a:ext cx="5597319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provides a combination of two or more strings.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string.concat(string1, string2, …);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E76D6-7268-2B37-FB2B-16CE7EBB31F6}"/>
              </a:ext>
            </a:extLst>
          </p:cNvPr>
          <p:cNvSpPr txBox="1"/>
          <p:nvPr/>
        </p:nvSpPr>
        <p:spPr>
          <a:xfrm>
            <a:off x="793925" y="2334333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0FC9-7ED5-70B3-22E5-6F5846FBB937}"/>
              </a:ext>
            </a:extLst>
          </p:cNvPr>
          <p:cNvSpPr txBox="1"/>
          <p:nvPr/>
        </p:nvSpPr>
        <p:spPr>
          <a:xfrm>
            <a:off x="1773340" y="2571750"/>
            <a:ext cx="5597319" cy="12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str1 = “Hello”;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str2 = “World”;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str1.concat(str2);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38091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6078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F4835-1517-C8AA-49E9-3801973F0EC3}"/>
              </a:ext>
            </a:extLst>
          </p:cNvPr>
          <p:cNvSpPr txBox="1"/>
          <p:nvPr/>
        </p:nvSpPr>
        <p:spPr>
          <a:xfrm>
            <a:off x="715098" y="1376867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indexOf()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9B60-39AB-6A62-516E-25F322A13FAF}"/>
              </a:ext>
            </a:extLst>
          </p:cNvPr>
          <p:cNvSpPr txBox="1"/>
          <p:nvPr/>
        </p:nvSpPr>
        <p:spPr>
          <a:xfrm>
            <a:off x="715098" y="1657008"/>
            <a:ext cx="6702577" cy="66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provides the position of a char value present in the given string.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string.indexOf(searchValue, start);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715098" y="2383658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773340" y="2571749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str.indexOf(“World!”); 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7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7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6078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F4835-1517-C8AA-49E9-3801973F0EC3}"/>
              </a:ext>
            </a:extLst>
          </p:cNvPr>
          <p:cNvSpPr txBox="1"/>
          <p:nvPr/>
        </p:nvSpPr>
        <p:spPr>
          <a:xfrm>
            <a:off x="715098" y="1376867"/>
            <a:ext cx="4022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match(), search()</a:t>
            </a:r>
            <a:endParaRPr lang="en-US" sz="130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9B60-39AB-6A62-516E-25F322A13FAF}"/>
              </a:ext>
            </a:extLst>
          </p:cNvPr>
          <p:cNvSpPr txBox="1"/>
          <p:nvPr/>
        </p:nvSpPr>
        <p:spPr>
          <a:xfrm>
            <a:off x="715098" y="1657008"/>
            <a:ext cx="7798281" cy="15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en-US" sz="1300" b="1" i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atch(): 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earches a specified regular expression in a given string and returns that regular expression if a match occurs.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search(): 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Searches a specified regular expression in a given string and returns its position if a match occurs.</a:t>
            </a:r>
            <a:endParaRPr lang="en-US" sz="1300" b="0" i="0">
              <a:solidFill>
                <a:srgbClr val="333333"/>
              </a:solidFill>
              <a:effectLst/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string.match(match);  string.search(searchValue);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4705-897C-8E73-48FF-DECE3057E405}"/>
              </a:ext>
            </a:extLst>
          </p:cNvPr>
          <p:cNvSpPr txBox="1"/>
          <p:nvPr/>
        </p:nvSpPr>
        <p:spPr>
          <a:xfrm>
            <a:off x="694699" y="3243286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6977D-8944-02C9-29DD-87397FB5B2D3}"/>
              </a:ext>
            </a:extLst>
          </p:cNvPr>
          <p:cNvSpPr txBox="1"/>
          <p:nvPr/>
        </p:nvSpPr>
        <p:spPr>
          <a:xfrm>
            <a:off x="1544740" y="3431378"/>
            <a:ext cx="3027260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str.match(/World/); 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World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0997-7FFB-5851-F085-A01327EDC88B}"/>
              </a:ext>
            </a:extLst>
          </p:cNvPr>
          <p:cNvSpPr txBox="1"/>
          <p:nvPr/>
        </p:nvSpPr>
        <p:spPr>
          <a:xfrm>
            <a:off x="4764070" y="3431379"/>
            <a:ext cx="3027260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str.search(“World”); 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7</a:t>
            </a: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71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33738" y="4226323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>
                <a:solidFill>
                  <a:schemeClr val="bg1">
                    <a:lumMod val="75000"/>
                  </a:schemeClr>
                </a:solidFill>
              </a:rPr>
              <a:t>String (cont.)</a:t>
            </a:r>
            <a:endParaRPr lang="en-US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495F3-26D6-7022-0092-D0A7162626CF}"/>
              </a:ext>
            </a:extLst>
          </p:cNvPr>
          <p:cNvSpPr txBox="1"/>
          <p:nvPr/>
        </p:nvSpPr>
        <p:spPr>
          <a:xfrm>
            <a:off x="715100" y="1351451"/>
            <a:ext cx="2280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</a:t>
            </a:r>
            <a:r>
              <a:rPr lang="en-US" sz="1300" b="1" u="sng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substr()</a:t>
            </a:r>
            <a:endParaRPr lang="en-US" sz="1300" u="sng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CBFA-FFD6-0E0F-3CF7-B0345B94F8D8}"/>
              </a:ext>
            </a:extLst>
          </p:cNvPr>
          <p:cNvSpPr txBox="1"/>
          <p:nvPr/>
        </p:nvSpPr>
        <p:spPr>
          <a:xfrm>
            <a:off x="715099" y="1686473"/>
            <a:ext cx="7609094" cy="9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It is used to fetch the part of the given string on the basis of the specified starting position and length.</a:t>
            </a:r>
            <a:endParaRPr lang="en-US" sz="1300">
              <a:solidFill>
                <a:srgbClr val="333333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Syntax: substr(start, length)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E76D6-7268-2B37-FB2B-16CE7EBB31F6}"/>
              </a:ext>
            </a:extLst>
          </p:cNvPr>
          <p:cNvSpPr txBox="1"/>
          <p:nvPr/>
        </p:nvSpPr>
        <p:spPr>
          <a:xfrm>
            <a:off x="715099" y="2729551"/>
            <a:ext cx="1315942" cy="3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130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0FC9-7ED5-70B3-22E5-6F5846FBB937}"/>
              </a:ext>
            </a:extLst>
          </p:cNvPr>
          <p:cNvSpPr txBox="1"/>
          <p:nvPr/>
        </p:nvSpPr>
        <p:spPr>
          <a:xfrm>
            <a:off x="1635422" y="2887231"/>
            <a:ext cx="5597319" cy="95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str = “Hello, World!”;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result = str.substr(0, 3);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console.log(sresult); // </a:t>
            </a:r>
            <a:r>
              <a:rPr lang="en-US" sz="1300" b="1">
                <a:solidFill>
                  <a:srgbClr val="C00000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Output: </a:t>
            </a:r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Hel</a:t>
            </a:r>
          </a:p>
        </p:txBody>
      </p:sp>
    </p:spTree>
    <p:extLst>
      <p:ext uri="{BB962C8B-B14F-4D97-AF65-F5344CB8AC3E}">
        <p14:creationId xmlns:p14="http://schemas.microsoft.com/office/powerpoint/2010/main" val="2730076153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962</Words>
  <Application>Microsoft Office PowerPoint</Application>
  <PresentationFormat>On-screen Show (16:9)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</vt:lpstr>
      <vt:lpstr>Bebas Neue</vt:lpstr>
      <vt:lpstr>Wingdings</vt:lpstr>
      <vt:lpstr>Poppins Black</vt:lpstr>
      <vt:lpstr>Trebuchet MS</vt:lpstr>
      <vt:lpstr>Arial</vt:lpstr>
      <vt:lpstr>Tips to Prepare for an Exam by Slidesgo</vt:lpstr>
      <vt:lpstr>Javascript String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MineaThana</dc:creator>
  <cp:lastModifiedBy>Heang SreyLen</cp:lastModifiedBy>
  <cp:revision>27</cp:revision>
  <dcterms:modified xsi:type="dcterms:W3CDTF">2024-08-21T02:11:48Z</dcterms:modified>
</cp:coreProperties>
</file>