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Josefin Sans"/>
      <p:regular r:id="rId16"/>
      <p:bold r:id="rId17"/>
      <p:italic r:id="rId18"/>
      <p:boldItalic r:id="rId19"/>
    </p:embeddedFont>
    <p:embeddedFont>
      <p:font typeface="Josefin Sans SemiBol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SemiBold-regular.fntdata"/><Relationship Id="rId11" Type="http://schemas.openxmlformats.org/officeDocument/2006/relationships/slide" Target="slides/slide6.xml"/><Relationship Id="rId22" Type="http://schemas.openxmlformats.org/officeDocument/2006/relationships/font" Target="fonts/JosefinSansSemiBold-italic.fntdata"/><Relationship Id="rId10" Type="http://schemas.openxmlformats.org/officeDocument/2006/relationships/slide" Target="slides/slide5.xml"/><Relationship Id="rId21" Type="http://schemas.openxmlformats.org/officeDocument/2006/relationships/font" Target="fonts/JosefinSansSemiBold-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JosefinSans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JosefinSans-bold.fntdata"/><Relationship Id="rId16" Type="http://schemas.openxmlformats.org/officeDocument/2006/relationships/font" Target="fonts/JosefinSans-regular.fntdata"/><Relationship Id="rId5" Type="http://schemas.openxmlformats.org/officeDocument/2006/relationships/notesMaster" Target="notesMasters/notesMaster1.xml"/><Relationship Id="rId19" Type="http://schemas.openxmlformats.org/officeDocument/2006/relationships/font" Target="fonts/JosefinSans-boldItalic.fntdata"/><Relationship Id="rId6" Type="http://schemas.openxmlformats.org/officeDocument/2006/relationships/slide" Target="slides/slide1.xml"/><Relationship Id="rId18" Type="http://schemas.openxmlformats.org/officeDocument/2006/relationships/font" Target="fonts/Josefi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87ddf31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87ddf31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87ddf315d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87ddf315d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87ddf315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87ddf315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87ddf315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87ddf315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7ddf315d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7ddf315d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87ddf315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87ddf315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7ddf315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87ddf315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87ddf31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87ddf31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87ddf315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87ddf315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87ddf315d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87ddf315d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894500" y="588600"/>
            <a:ext cx="5392800" cy="1983300"/>
          </a:xfrm>
          <a:prstGeom prst="rect">
            <a:avLst/>
          </a:prstGeom>
        </p:spPr>
        <p:txBody>
          <a:bodyPr anchorCtr="0" anchor="t" bIns="91425" lIns="91425" spcFirstLastPara="1" rIns="91425" wrap="square" tIns="201150">
            <a:noAutofit/>
          </a:bodyPr>
          <a:lstStyle>
            <a:lvl1pPr lvl="0" rtl="0">
              <a:lnSpc>
                <a:spcPct val="100000"/>
              </a:lnSpc>
              <a:spcBef>
                <a:spcPts val="0"/>
              </a:spcBef>
              <a:spcAft>
                <a:spcPts val="0"/>
              </a:spcAft>
              <a:buSzPts val="5200"/>
              <a:buFont typeface="Josefin Sans"/>
              <a:buNone/>
              <a:defRPr b="1" sz="5200">
                <a:latin typeface="Josefin Sans"/>
                <a:ea typeface="Josefin Sans"/>
                <a:cs typeface="Josefin Sans"/>
                <a:sym typeface="Josefin Sans"/>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2" name="Google Shape;52;p13"/>
          <p:cNvSpPr txBox="1"/>
          <p:nvPr>
            <p:ph idx="1" type="subTitle"/>
          </p:nvPr>
        </p:nvSpPr>
        <p:spPr>
          <a:xfrm>
            <a:off x="894500" y="2499325"/>
            <a:ext cx="3335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Josefin Sans Light"/>
              <a:buNone/>
              <a:defRPr b="1" sz="1800">
                <a:solidFill>
                  <a:schemeClr val="dk2"/>
                </a:solidFill>
                <a:latin typeface="Josefin Sans"/>
                <a:ea typeface="Josefin Sans"/>
                <a:cs typeface="Josefin Sans"/>
                <a:sym typeface="Josefin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3" name="Google Shape;53;p13"/>
          <p:cNvCxnSpPr/>
          <p:nvPr/>
        </p:nvCxnSpPr>
        <p:spPr>
          <a:xfrm>
            <a:off x="542275" y="758250"/>
            <a:ext cx="0" cy="2878500"/>
          </a:xfrm>
          <a:prstGeom prst="straightConnector1">
            <a:avLst/>
          </a:prstGeom>
          <a:noFill/>
          <a:ln cap="flat" cmpd="sng" w="114300">
            <a:solidFill>
              <a:schemeClr val="accent1"/>
            </a:solidFill>
            <a:prstDash val="solid"/>
            <a:round/>
            <a:headEnd len="med" w="med" type="none"/>
            <a:tailEnd len="med" w="med" type="none"/>
          </a:ln>
        </p:spPr>
      </p:cxnSp>
      <p:cxnSp>
        <p:nvCxnSpPr>
          <p:cNvPr id="54" name="Google Shape;54;p1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55" name="Shape 55"/>
        <p:cNvGrpSpPr/>
        <p:nvPr/>
      </p:nvGrpSpPr>
      <p:grpSpPr>
        <a:xfrm>
          <a:off x="0" y="0"/>
          <a:ext cx="0" cy="0"/>
          <a:chOff x="0" y="0"/>
          <a:chExt cx="0" cy="0"/>
        </a:xfrm>
      </p:grpSpPr>
      <p:cxnSp>
        <p:nvCxnSpPr>
          <p:cNvPr id="56" name="Google Shape;56;p14"/>
          <p:cNvCxnSpPr/>
          <p:nvPr/>
        </p:nvCxnSpPr>
        <p:spPr>
          <a:xfrm>
            <a:off x="-14031" y="1217264"/>
            <a:ext cx="3594900" cy="0"/>
          </a:xfrm>
          <a:prstGeom prst="straightConnector1">
            <a:avLst/>
          </a:prstGeom>
          <a:noFill/>
          <a:ln cap="flat" cmpd="sng" w="9525">
            <a:solidFill>
              <a:schemeClr val="accent1"/>
            </a:solidFill>
            <a:prstDash val="solid"/>
            <a:round/>
            <a:headEnd len="med" w="med" type="none"/>
            <a:tailEnd len="med" w="med" type="none"/>
          </a:ln>
        </p:spPr>
      </p:cxnSp>
      <p:sp>
        <p:nvSpPr>
          <p:cNvPr id="57" name="Google Shape;57;p14"/>
          <p:cNvSpPr txBox="1"/>
          <p:nvPr>
            <p:ph type="title"/>
          </p:nvPr>
        </p:nvSpPr>
        <p:spPr>
          <a:xfrm>
            <a:off x="1697700" y="17389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58" name="Google Shape;58;p14">
            <a:hlinkClick/>
          </p:cNvPr>
          <p:cNvSpPr txBox="1"/>
          <p:nvPr>
            <p:ph hasCustomPrompt="1" idx="2" type="title"/>
          </p:nvPr>
        </p:nvSpPr>
        <p:spPr>
          <a:xfrm>
            <a:off x="1121625" y="16732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59" name="Google Shape;59;p14"/>
          <p:cNvSpPr txBox="1"/>
          <p:nvPr>
            <p:ph idx="1" type="subTitle"/>
          </p:nvPr>
        </p:nvSpPr>
        <p:spPr>
          <a:xfrm>
            <a:off x="1697700" y="2264648"/>
            <a:ext cx="2712300" cy="6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60" name="Google Shape;60;p14"/>
          <p:cNvSpPr txBox="1"/>
          <p:nvPr>
            <p:ph idx="3" type="title"/>
          </p:nvPr>
        </p:nvSpPr>
        <p:spPr>
          <a:xfrm>
            <a:off x="1697700" y="31855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61" name="Google Shape;61;p14"/>
          <p:cNvSpPr txBox="1"/>
          <p:nvPr>
            <p:ph hasCustomPrompt="1" idx="4" type="title"/>
          </p:nvPr>
        </p:nvSpPr>
        <p:spPr>
          <a:xfrm>
            <a:off x="1121600" y="31198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62" name="Google Shape;62;p14"/>
          <p:cNvSpPr txBox="1"/>
          <p:nvPr>
            <p:ph idx="5" type="subTitle"/>
          </p:nvPr>
        </p:nvSpPr>
        <p:spPr>
          <a:xfrm>
            <a:off x="1697700" y="3711255"/>
            <a:ext cx="27123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63" name="Google Shape;63;p14"/>
          <p:cNvSpPr txBox="1"/>
          <p:nvPr>
            <p:ph idx="6" type="title"/>
          </p:nvPr>
        </p:nvSpPr>
        <p:spPr>
          <a:xfrm>
            <a:off x="5662500" y="17389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64" name="Google Shape;64;p14"/>
          <p:cNvSpPr txBox="1"/>
          <p:nvPr>
            <p:ph hasCustomPrompt="1" idx="7" type="title"/>
          </p:nvPr>
        </p:nvSpPr>
        <p:spPr>
          <a:xfrm>
            <a:off x="5086400" y="16732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65" name="Google Shape;65;p14"/>
          <p:cNvSpPr txBox="1"/>
          <p:nvPr>
            <p:ph idx="8" type="subTitle"/>
          </p:nvPr>
        </p:nvSpPr>
        <p:spPr>
          <a:xfrm>
            <a:off x="5662500" y="2264648"/>
            <a:ext cx="2712300" cy="6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66" name="Google Shape;66;p14"/>
          <p:cNvSpPr txBox="1"/>
          <p:nvPr>
            <p:ph idx="9" type="title"/>
          </p:nvPr>
        </p:nvSpPr>
        <p:spPr>
          <a:xfrm>
            <a:off x="5662500" y="31855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67" name="Google Shape;67;p14"/>
          <p:cNvSpPr txBox="1"/>
          <p:nvPr>
            <p:ph hasCustomPrompt="1" idx="13" type="title"/>
          </p:nvPr>
        </p:nvSpPr>
        <p:spPr>
          <a:xfrm>
            <a:off x="5087456" y="31198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68" name="Google Shape;68;p14"/>
          <p:cNvSpPr txBox="1"/>
          <p:nvPr>
            <p:ph idx="14" type="subTitle"/>
          </p:nvPr>
        </p:nvSpPr>
        <p:spPr>
          <a:xfrm>
            <a:off x="5662500" y="3711255"/>
            <a:ext cx="27123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69" name="Google Shape;69;p14"/>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0" name="Google Shape;70;p1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71" name="Google Shape;71;p1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2" name="Shape 72"/>
        <p:cNvGrpSpPr/>
        <p:nvPr/>
      </p:nvGrpSpPr>
      <p:grpSpPr>
        <a:xfrm>
          <a:off x="0" y="0"/>
          <a:ext cx="0" cy="0"/>
          <a:chOff x="0" y="0"/>
          <a:chExt cx="0" cy="0"/>
        </a:xfrm>
      </p:grpSpPr>
      <p:sp>
        <p:nvSpPr>
          <p:cNvPr id="73" name="Google Shape;73;p15"/>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Font typeface="Josefin Sans"/>
              <a:buNone/>
              <a:defRPr b="1" sz="36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5"/>
          <p:cNvSpPr txBox="1"/>
          <p:nvPr>
            <p:ph hasCustomPrompt="1" idx="2" type="title"/>
          </p:nvPr>
        </p:nvSpPr>
        <p:spPr>
          <a:xfrm>
            <a:off x="925751" y="1640525"/>
            <a:ext cx="1724100" cy="841800"/>
          </a:xfrm>
          <a:prstGeom prst="rect">
            <a:avLst/>
          </a:prstGeom>
        </p:spPr>
        <p:txBody>
          <a:bodyPr anchorCtr="0" anchor="b" bIns="91425" lIns="91425" spcFirstLastPara="1" rIns="91425" wrap="square" tIns="0">
            <a:noAutofit/>
          </a:bodyPr>
          <a:lstStyle>
            <a:lvl1pPr lvl="0" rtl="0">
              <a:spcBef>
                <a:spcPts val="0"/>
              </a:spcBef>
              <a:spcAft>
                <a:spcPts val="0"/>
              </a:spcAft>
              <a:buClr>
                <a:schemeClr val="accent1"/>
              </a:buClr>
              <a:buSzPts val="6000"/>
              <a:buFont typeface="Josefin Sans"/>
              <a:buNone/>
              <a:defRPr b="1" sz="60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sp>
        <p:nvSpPr>
          <p:cNvPr id="75" name="Google Shape;75;p15"/>
          <p:cNvSpPr txBox="1"/>
          <p:nvPr>
            <p:ph idx="1" type="subTitle"/>
          </p:nvPr>
        </p:nvSpPr>
        <p:spPr>
          <a:xfrm>
            <a:off x="925750" y="3471400"/>
            <a:ext cx="3027300" cy="5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76" name="Google Shape;76;p15"/>
          <p:cNvCxnSpPr/>
          <p:nvPr/>
        </p:nvCxnSpPr>
        <p:spPr>
          <a:xfrm>
            <a:off x="542275" y="1625200"/>
            <a:ext cx="0" cy="2961300"/>
          </a:xfrm>
          <a:prstGeom prst="straightConnector1">
            <a:avLst/>
          </a:prstGeom>
          <a:noFill/>
          <a:ln cap="flat" cmpd="sng" w="76200">
            <a:solidFill>
              <a:schemeClr val="accent1"/>
            </a:solidFill>
            <a:prstDash val="solid"/>
            <a:round/>
            <a:headEnd len="med" w="med" type="none"/>
            <a:tailEnd len="med" w="med" type="none"/>
          </a:ln>
        </p:spPr>
      </p:cxnSp>
      <p:cxnSp>
        <p:nvCxnSpPr>
          <p:cNvPr id="77" name="Google Shape;77;p1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78" name="Google Shape;78;p1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2">
    <p:spTree>
      <p:nvGrpSpPr>
        <p:cNvPr id="79" name="Shape 79"/>
        <p:cNvGrpSpPr/>
        <p:nvPr/>
      </p:nvGrpSpPr>
      <p:grpSpPr>
        <a:xfrm>
          <a:off x="0" y="0"/>
          <a:ext cx="0" cy="0"/>
          <a:chOff x="0" y="0"/>
          <a:chExt cx="0" cy="0"/>
        </a:xfrm>
      </p:grpSpPr>
      <p:sp>
        <p:nvSpPr>
          <p:cNvPr id="80" name="Google Shape;80;p16"/>
          <p:cNvSpPr txBox="1"/>
          <p:nvPr>
            <p:ph type="title"/>
          </p:nvPr>
        </p:nvSpPr>
        <p:spPr>
          <a:xfrm>
            <a:off x="5289800" y="752100"/>
            <a:ext cx="2810100" cy="187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Josefin Sans"/>
              <a:buNone/>
              <a:defRPr b="1">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81" name="Google Shape;81;p16"/>
          <p:cNvSpPr txBox="1"/>
          <p:nvPr>
            <p:ph idx="1" type="subTitle"/>
          </p:nvPr>
        </p:nvSpPr>
        <p:spPr>
          <a:xfrm>
            <a:off x="5781275" y="2763700"/>
            <a:ext cx="2318700" cy="1090500"/>
          </a:xfrm>
          <a:prstGeom prst="rect">
            <a:avLst/>
          </a:prstGeom>
          <a:solidFill>
            <a:schemeClr val="lt1"/>
          </a:solidFill>
        </p:spPr>
        <p:txBody>
          <a:bodyPr anchorCtr="0" anchor="t" bIns="0" lIns="91425" spcFirstLastPara="1" rIns="91425" wrap="square" tIns="91425">
            <a:noAutofit/>
          </a:bodyPr>
          <a:lstStyle>
            <a:lvl1pPr lvl="0" rtl="0" algn="r">
              <a:lnSpc>
                <a:spcPct val="100000"/>
              </a:lnSpc>
              <a:spcBef>
                <a:spcPts val="0"/>
              </a:spcBef>
              <a:spcAft>
                <a:spcPts val="0"/>
              </a:spcAft>
              <a:buClr>
                <a:schemeClr val="dk2"/>
              </a:buClr>
              <a:buSzPts val="1600"/>
              <a:buFont typeface="Josefin Sans"/>
              <a:buNone/>
              <a:defRPr sz="1400">
                <a:solidFill>
                  <a:schemeClr val="dk1"/>
                </a:solidFill>
                <a:latin typeface="Josefin Sans"/>
                <a:ea typeface="Josefin Sans"/>
                <a:cs typeface="Josefin Sans"/>
                <a:sym typeface="Josefin Sans"/>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cxnSp>
        <p:nvCxnSpPr>
          <p:cNvPr id="82" name="Google Shape;82;p16"/>
          <p:cNvCxnSpPr/>
          <p:nvPr/>
        </p:nvCxnSpPr>
        <p:spPr>
          <a:xfrm>
            <a:off x="8288525" y="915600"/>
            <a:ext cx="1800" cy="1581000"/>
          </a:xfrm>
          <a:prstGeom prst="straightConnector1">
            <a:avLst/>
          </a:prstGeom>
          <a:noFill/>
          <a:ln cap="flat" cmpd="sng" w="76200">
            <a:solidFill>
              <a:schemeClr val="accent1"/>
            </a:solidFill>
            <a:prstDash val="solid"/>
            <a:round/>
            <a:headEnd len="med" w="med" type="none"/>
            <a:tailEnd len="med" w="med" type="none"/>
          </a:ln>
        </p:spPr>
      </p:cxnSp>
      <p:cxnSp>
        <p:nvCxnSpPr>
          <p:cNvPr id="83" name="Google Shape;83;p1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84" name="Google Shape;84;p1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85" name="Shape 85"/>
        <p:cNvGrpSpPr/>
        <p:nvPr/>
      </p:nvGrpSpPr>
      <p:grpSpPr>
        <a:xfrm>
          <a:off x="0" y="0"/>
          <a:ext cx="0" cy="0"/>
          <a:chOff x="0" y="0"/>
          <a:chExt cx="0" cy="0"/>
        </a:xfrm>
      </p:grpSpPr>
      <p:sp>
        <p:nvSpPr>
          <p:cNvPr id="86" name="Google Shape;86;p1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17"/>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88" name="Google Shape;88;p17"/>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89" name="Google Shape;89;p17"/>
          <p:cNvSpPr txBox="1"/>
          <p:nvPr>
            <p:ph idx="1" type="subTitle"/>
          </p:nvPr>
        </p:nvSpPr>
        <p:spPr>
          <a:xfrm>
            <a:off x="1410325" y="1727250"/>
            <a:ext cx="5264700" cy="2321100"/>
          </a:xfrm>
          <a:prstGeom prst="rect">
            <a:avLst/>
          </a:prstGeom>
          <a:solidFill>
            <a:schemeClr val="lt1"/>
          </a:solidFill>
        </p:spPr>
        <p:txBody>
          <a:bodyPr anchorCtr="0" anchor="ctr"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Char char="●"/>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90" name="Google Shape;90;p17"/>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91" name="Google Shape;91;p1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92" name="Google Shape;92;p1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2">
    <p:spTree>
      <p:nvGrpSpPr>
        <p:cNvPr id="93" name="Shape 93"/>
        <p:cNvGrpSpPr/>
        <p:nvPr/>
      </p:nvGrpSpPr>
      <p:grpSpPr>
        <a:xfrm>
          <a:off x="0" y="0"/>
          <a:ext cx="0" cy="0"/>
          <a:chOff x="0" y="0"/>
          <a:chExt cx="0" cy="0"/>
        </a:xfrm>
      </p:grpSpPr>
      <p:sp>
        <p:nvSpPr>
          <p:cNvPr id="94" name="Google Shape;94;p18"/>
          <p:cNvSpPr txBox="1"/>
          <p:nvPr>
            <p:ph idx="1" type="subTitle"/>
          </p:nvPr>
        </p:nvSpPr>
        <p:spPr>
          <a:xfrm>
            <a:off x="1649675" y="2439450"/>
            <a:ext cx="1600200" cy="1232100"/>
          </a:xfrm>
          <a:prstGeom prst="rect">
            <a:avLst/>
          </a:prstGeom>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5" name="Google Shape;95;p18"/>
          <p:cNvSpPr txBox="1"/>
          <p:nvPr>
            <p:ph idx="2" type="subTitle"/>
          </p:nvPr>
        </p:nvSpPr>
        <p:spPr>
          <a:xfrm>
            <a:off x="4116050" y="2439450"/>
            <a:ext cx="1600200" cy="1232100"/>
          </a:xfrm>
          <a:prstGeom prst="rect">
            <a:avLst/>
          </a:prstGeom>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6" name="Google Shape;96;p18"/>
          <p:cNvSpPr txBox="1"/>
          <p:nvPr>
            <p:ph idx="3" type="subTitle"/>
          </p:nvPr>
        </p:nvSpPr>
        <p:spPr>
          <a:xfrm>
            <a:off x="6583025" y="2439450"/>
            <a:ext cx="1600200" cy="1232100"/>
          </a:xfrm>
          <a:prstGeom prst="rect">
            <a:avLst/>
          </a:prstGeom>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7" name="Google Shape;97;p18"/>
          <p:cNvSpPr txBox="1"/>
          <p:nvPr>
            <p:ph idx="4" type="subTitle"/>
          </p:nvPr>
        </p:nvSpPr>
        <p:spPr>
          <a:xfrm>
            <a:off x="1649675" y="1903566"/>
            <a:ext cx="1417200" cy="393600"/>
          </a:xfrm>
          <a:prstGeom prst="rect">
            <a:avLst/>
          </a:prstGeom>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98" name="Google Shape;98;p18"/>
          <p:cNvSpPr txBox="1"/>
          <p:nvPr>
            <p:ph idx="5" type="subTitle"/>
          </p:nvPr>
        </p:nvSpPr>
        <p:spPr>
          <a:xfrm>
            <a:off x="4116350" y="1903566"/>
            <a:ext cx="1600200" cy="393600"/>
          </a:xfrm>
          <a:prstGeom prst="rect">
            <a:avLst/>
          </a:prstGeom>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99" name="Google Shape;99;p18"/>
          <p:cNvSpPr txBox="1"/>
          <p:nvPr>
            <p:ph idx="6" type="subTitle"/>
          </p:nvPr>
        </p:nvSpPr>
        <p:spPr>
          <a:xfrm>
            <a:off x="6583025" y="1903566"/>
            <a:ext cx="1600200" cy="393600"/>
          </a:xfrm>
          <a:prstGeom prst="rect">
            <a:avLst/>
          </a:prstGeom>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00" name="Google Shape;100;p18"/>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18"/>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02" name="Google Shape;102;p1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03" name="Google Shape;103;p18"/>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04" name="Google Shape;104;p1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05" name="Google Shape;105;p1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9"/>
          <p:cNvSpPr txBox="1"/>
          <p:nvPr>
            <p:ph type="ctrTitle"/>
          </p:nvPr>
        </p:nvSpPr>
        <p:spPr>
          <a:xfrm>
            <a:off x="894500" y="588600"/>
            <a:ext cx="5392800" cy="1983300"/>
          </a:xfrm>
          <a:prstGeom prst="rect">
            <a:avLst/>
          </a:prstGeom>
        </p:spPr>
        <p:txBody>
          <a:bodyPr anchorCtr="0" anchor="t" bIns="91425" lIns="91425" spcFirstLastPara="1" rIns="91425" wrap="square" tIns="201150">
            <a:noAutofit/>
          </a:bodyPr>
          <a:lstStyle/>
          <a:p>
            <a:pPr indent="0" lvl="0" marL="0" rtl="0" algn="l">
              <a:spcBef>
                <a:spcPts val="0"/>
              </a:spcBef>
              <a:spcAft>
                <a:spcPts val="0"/>
              </a:spcAft>
              <a:buNone/>
            </a:pPr>
            <a:r>
              <a:rPr lang="en"/>
              <a:t>Loan Default Prediction</a:t>
            </a:r>
            <a:endParaRPr/>
          </a:p>
        </p:txBody>
      </p:sp>
      <p:sp>
        <p:nvSpPr>
          <p:cNvPr id="111" name="Google Shape;111;p19"/>
          <p:cNvSpPr txBox="1"/>
          <p:nvPr>
            <p:ph idx="1" type="subTitle"/>
          </p:nvPr>
        </p:nvSpPr>
        <p:spPr>
          <a:xfrm>
            <a:off x="894500" y="2499325"/>
            <a:ext cx="3335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12/05/2022</a:t>
            </a:r>
            <a:endParaRPr/>
          </a:p>
          <a:p>
            <a:pPr indent="0" lvl="0" marL="0" rtl="0" algn="l">
              <a:spcBef>
                <a:spcPts val="0"/>
              </a:spcBef>
              <a:spcAft>
                <a:spcPts val="0"/>
              </a:spcAft>
              <a:buNone/>
            </a:pPr>
            <a:r>
              <a:rPr lang="en"/>
              <a:t>Presented by: Chea Bunlong</a:t>
            </a:r>
            <a:endParaRPr/>
          </a:p>
        </p:txBody>
      </p:sp>
      <p:pic>
        <p:nvPicPr>
          <p:cNvPr id="112" name="Google Shape;112;p19"/>
          <p:cNvPicPr preferRelativeResize="0"/>
          <p:nvPr/>
        </p:nvPicPr>
        <p:blipFill>
          <a:blip r:embed="rId4">
            <a:alphaModFix/>
          </a:blip>
          <a:stretch>
            <a:fillRect/>
          </a:stretch>
        </p:blipFill>
        <p:spPr>
          <a:xfrm>
            <a:off x="6609328" y="3749125"/>
            <a:ext cx="2323347"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cxnSp>
        <p:nvCxnSpPr>
          <p:cNvPr id="255" name="Google Shape;255;p28">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256" name="Google Shape;256;p28">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257" name="Google Shape;257;p28"/>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258" name="Google Shape;258;p28"/>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04</a:t>
            </a:r>
            <a:endParaRPr/>
          </a:p>
        </p:txBody>
      </p:sp>
      <p:sp>
        <p:nvSpPr>
          <p:cNvPr id="259" name="Google Shape;259;p28"/>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of Finding</a:t>
            </a:r>
            <a:endParaRPr/>
          </a:p>
        </p:txBody>
      </p:sp>
      <p:pic>
        <p:nvPicPr>
          <p:cNvPr id="260" name="Google Shape;260;p28"/>
          <p:cNvPicPr preferRelativeResize="0"/>
          <p:nvPr/>
        </p:nvPicPr>
        <p:blipFill>
          <a:blip r:embed="rId3">
            <a:alphaModFix/>
          </a:blip>
          <a:stretch>
            <a:fillRect/>
          </a:stretch>
        </p:blipFill>
        <p:spPr>
          <a:xfrm>
            <a:off x="4571995" y="878864"/>
            <a:ext cx="4572000" cy="304803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8" name="Google Shape;118;p20"/>
          <p:cNvSpPr txBox="1"/>
          <p:nvPr>
            <p:ph type="title"/>
          </p:nvPr>
        </p:nvSpPr>
        <p:spPr>
          <a:xfrm>
            <a:off x="1697700" y="1815164"/>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of Lending Club</a:t>
            </a:r>
            <a:endParaRPr/>
          </a:p>
        </p:txBody>
      </p:sp>
      <p:sp>
        <p:nvSpPr>
          <p:cNvPr id="119" name="Google Shape;119;p20">
            <a:hlinkClick/>
          </p:cNvPr>
          <p:cNvSpPr txBox="1"/>
          <p:nvPr>
            <p:ph idx="2" type="title"/>
          </p:nvPr>
        </p:nvSpPr>
        <p:spPr>
          <a:xfrm>
            <a:off x="1121625" y="167326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sp>
        <p:nvSpPr>
          <p:cNvPr id="120" name="Google Shape;120;p20"/>
          <p:cNvSpPr txBox="1"/>
          <p:nvPr>
            <p:ph idx="3" type="title"/>
          </p:nvPr>
        </p:nvSpPr>
        <p:spPr>
          <a:xfrm>
            <a:off x="1697700" y="3185564"/>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Process of Analysis</a:t>
            </a:r>
            <a:endParaRPr/>
          </a:p>
        </p:txBody>
      </p:sp>
      <p:sp>
        <p:nvSpPr>
          <p:cNvPr id="121" name="Google Shape;121;p20">
            <a:hlinkClick/>
          </p:cNvPr>
          <p:cNvSpPr txBox="1"/>
          <p:nvPr>
            <p:ph idx="4" type="title"/>
          </p:nvPr>
        </p:nvSpPr>
        <p:spPr>
          <a:xfrm>
            <a:off x="1121600" y="311986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sp>
        <p:nvSpPr>
          <p:cNvPr id="122" name="Google Shape;122;p20"/>
          <p:cNvSpPr txBox="1"/>
          <p:nvPr>
            <p:ph idx="6" type="title"/>
          </p:nvPr>
        </p:nvSpPr>
        <p:spPr>
          <a:xfrm>
            <a:off x="5662500" y="1738964"/>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23" name="Google Shape;123;p20">
            <a:hlinkClick/>
          </p:cNvPr>
          <p:cNvSpPr txBox="1"/>
          <p:nvPr>
            <p:ph idx="7" type="title"/>
          </p:nvPr>
        </p:nvSpPr>
        <p:spPr>
          <a:xfrm>
            <a:off x="5086400" y="167326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sp>
        <p:nvSpPr>
          <p:cNvPr id="124" name="Google Shape;124;p20"/>
          <p:cNvSpPr txBox="1"/>
          <p:nvPr>
            <p:ph idx="9" type="title"/>
          </p:nvPr>
        </p:nvSpPr>
        <p:spPr>
          <a:xfrm>
            <a:off x="5662500" y="3185564"/>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Results of Finding</a:t>
            </a:r>
            <a:endParaRPr/>
          </a:p>
        </p:txBody>
      </p:sp>
      <p:sp>
        <p:nvSpPr>
          <p:cNvPr id="125" name="Google Shape;125;p20">
            <a:hlinkClick/>
          </p:cNvPr>
          <p:cNvSpPr txBox="1"/>
          <p:nvPr>
            <p:ph idx="13" type="title"/>
          </p:nvPr>
        </p:nvSpPr>
        <p:spPr>
          <a:xfrm>
            <a:off x="5087456" y="311986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cxnSp>
        <p:nvCxnSpPr>
          <p:cNvPr id="126" name="Google Shape;126;p20"/>
          <p:cNvCxnSpPr/>
          <p:nvPr/>
        </p:nvCxnSpPr>
        <p:spPr>
          <a:xfrm>
            <a:off x="1026763" y="176677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27" name="Google Shape;127;p20"/>
          <p:cNvCxnSpPr/>
          <p:nvPr/>
        </p:nvCxnSpPr>
        <p:spPr>
          <a:xfrm>
            <a:off x="1026763" y="321337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28" name="Google Shape;128;p20"/>
          <p:cNvCxnSpPr/>
          <p:nvPr/>
        </p:nvCxnSpPr>
        <p:spPr>
          <a:xfrm>
            <a:off x="4991563" y="176677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29" name="Google Shape;129;p20"/>
          <p:cNvCxnSpPr/>
          <p:nvPr/>
        </p:nvCxnSpPr>
        <p:spPr>
          <a:xfrm>
            <a:off x="4991563" y="321337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30" name="Google Shape;130;p2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31" name="Google Shape;131;p2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cxnSp>
        <p:nvCxnSpPr>
          <p:cNvPr id="136" name="Google Shape;136;p2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37" name="Google Shape;137;p2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138" name="Google Shape;138;p21"/>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139" name="Google Shape;139;p21"/>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01</a:t>
            </a:r>
            <a:endParaRPr/>
          </a:p>
        </p:txBody>
      </p:sp>
      <p:sp>
        <p:nvSpPr>
          <p:cNvPr id="140" name="Google Shape;140;p21"/>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of Lending Clubs</a:t>
            </a:r>
            <a:endParaRPr/>
          </a:p>
        </p:txBody>
      </p:sp>
      <p:pic>
        <p:nvPicPr>
          <p:cNvPr id="141" name="Google Shape;141;p21"/>
          <p:cNvPicPr preferRelativeResize="0"/>
          <p:nvPr/>
        </p:nvPicPr>
        <p:blipFill>
          <a:blip r:embed="rId3">
            <a:alphaModFix/>
          </a:blip>
          <a:stretch>
            <a:fillRect/>
          </a:stretch>
        </p:blipFill>
        <p:spPr>
          <a:xfrm>
            <a:off x="4945675" y="878875"/>
            <a:ext cx="4198325" cy="3151176"/>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050250" y="510175"/>
            <a:ext cx="4049700" cy="21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t>Lending Club is a P2P online service of lending money between investors and borrowers or businesses</a:t>
            </a:r>
            <a:endParaRPr sz="2400"/>
          </a:p>
        </p:txBody>
      </p:sp>
      <p:sp>
        <p:nvSpPr>
          <p:cNvPr id="147" name="Google Shape;147;p22"/>
          <p:cNvSpPr/>
          <p:nvPr/>
        </p:nvSpPr>
        <p:spPr>
          <a:xfrm>
            <a:off x="1816652" y="1495350"/>
            <a:ext cx="1910700" cy="3102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148" name="Google Shape;148;p22"/>
          <p:cNvSpPr txBox="1"/>
          <p:nvPr>
            <p:ph idx="1" type="subTitle"/>
          </p:nvPr>
        </p:nvSpPr>
        <p:spPr>
          <a:xfrm>
            <a:off x="4050250" y="2611300"/>
            <a:ext cx="5093700" cy="1090500"/>
          </a:xfrm>
          <a:prstGeom prst="rect">
            <a:avLst/>
          </a:prstGeom>
        </p:spPr>
        <p:txBody>
          <a:bodyPr anchorCtr="0" anchor="t" bIns="0" lIns="91425" spcFirstLastPara="1" rIns="91425" wrap="square" tIns="91425">
            <a:noAutofit/>
          </a:bodyPr>
          <a:lstStyle/>
          <a:p>
            <a:pPr indent="-330200" lvl="0" marL="457200" rtl="0" algn="l">
              <a:spcBef>
                <a:spcPts val="0"/>
              </a:spcBef>
              <a:spcAft>
                <a:spcPts val="0"/>
              </a:spcAft>
              <a:buSzPts val="1600"/>
              <a:buChar char="●"/>
            </a:pPr>
            <a:r>
              <a:rPr lang="en"/>
              <a:t>Investor can earn risk-adjusted return, to help them determining whether the risk taken was worth the expected reward.</a:t>
            </a:r>
            <a:endParaRPr/>
          </a:p>
          <a:p>
            <a:pPr indent="-330200" lvl="0" marL="457200" rtl="0" algn="l">
              <a:spcBef>
                <a:spcPts val="0"/>
              </a:spcBef>
              <a:spcAft>
                <a:spcPts val="0"/>
              </a:spcAft>
              <a:buSzPts val="1600"/>
              <a:buChar char="●"/>
            </a:pPr>
            <a:r>
              <a:rPr lang="en"/>
              <a:t>Investor can assess risk and review loan application of borrower provided by Lending Club (LC)</a:t>
            </a:r>
            <a:endParaRPr/>
          </a:p>
          <a:p>
            <a:pPr indent="-330200" lvl="0" marL="457200" rtl="0" algn="l">
              <a:spcBef>
                <a:spcPts val="0"/>
              </a:spcBef>
              <a:spcAft>
                <a:spcPts val="0"/>
              </a:spcAft>
              <a:buSzPts val="1600"/>
              <a:buChar char="●"/>
            </a:pPr>
            <a:r>
              <a:rPr lang="en"/>
              <a:t>Investor r</a:t>
            </a:r>
            <a:r>
              <a:rPr lang="en"/>
              <a:t>eceive</a:t>
            </a:r>
            <a:r>
              <a:rPr lang="en"/>
              <a:t> offer in just a minute with no impact credit score.</a:t>
            </a:r>
            <a:endParaRPr/>
          </a:p>
          <a:p>
            <a:pPr indent="-330200" lvl="0" marL="457200" rtl="0" algn="l">
              <a:spcBef>
                <a:spcPts val="0"/>
              </a:spcBef>
              <a:spcAft>
                <a:spcPts val="0"/>
              </a:spcAft>
              <a:buSzPts val="1600"/>
              <a:buChar char="●"/>
            </a:pPr>
            <a:r>
              <a:rPr lang="en"/>
              <a:t>Investor can earn monthly returns.</a:t>
            </a:r>
            <a:endParaRPr/>
          </a:p>
        </p:txBody>
      </p:sp>
      <p:cxnSp>
        <p:nvCxnSpPr>
          <p:cNvPr id="149" name="Google Shape;149;p2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50" name="Google Shape;150;p2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151" name="Google Shape;151;p22"/>
          <p:cNvPicPr preferRelativeResize="0"/>
          <p:nvPr/>
        </p:nvPicPr>
        <p:blipFill>
          <a:blip r:embed="rId3">
            <a:alphaModFix/>
          </a:blip>
          <a:stretch>
            <a:fillRect/>
          </a:stretch>
        </p:blipFill>
        <p:spPr>
          <a:xfrm>
            <a:off x="0" y="573700"/>
            <a:ext cx="4175200" cy="3567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cxnSp>
        <p:nvCxnSpPr>
          <p:cNvPr id="156" name="Google Shape;156;p2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57" name="Google Shape;157;p2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158" name="Google Shape;158;p23"/>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159" name="Google Shape;159;p23"/>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02</a:t>
            </a:r>
            <a:endParaRPr/>
          </a:p>
        </p:txBody>
      </p:sp>
      <p:sp>
        <p:nvSpPr>
          <p:cNvPr id="160" name="Google Shape;160;p23"/>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r>
              <a:rPr lang="en"/>
              <a:t>Statement</a:t>
            </a:r>
            <a:endParaRPr/>
          </a:p>
        </p:txBody>
      </p:sp>
      <p:pic>
        <p:nvPicPr>
          <p:cNvPr id="161" name="Google Shape;161;p23"/>
          <p:cNvPicPr preferRelativeResize="0"/>
          <p:nvPr/>
        </p:nvPicPr>
        <p:blipFill>
          <a:blip r:embed="rId3">
            <a:alphaModFix/>
          </a:blip>
          <a:stretch>
            <a:fillRect/>
          </a:stretch>
        </p:blipFill>
        <p:spPr>
          <a:xfrm>
            <a:off x="4643718" y="712339"/>
            <a:ext cx="4500276" cy="30002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1" type="subTitle"/>
          </p:nvPr>
        </p:nvSpPr>
        <p:spPr>
          <a:xfrm>
            <a:off x="1410325" y="1727250"/>
            <a:ext cx="5264700" cy="1240200"/>
          </a:xfrm>
          <a:prstGeom prst="rect">
            <a:avLst/>
          </a:prstGeom>
        </p:spPr>
        <p:txBody>
          <a:bodyPr anchorCtr="0" anchor="t" bIns="91425" lIns="91425" spcFirstLastPara="1" rIns="91425" wrap="square" tIns="0">
            <a:noAutofit/>
          </a:bodyPr>
          <a:lstStyle/>
          <a:p>
            <a:pPr indent="-330200" lvl="0" marL="457200" rtl="0" algn="l">
              <a:spcBef>
                <a:spcPts val="0"/>
              </a:spcBef>
              <a:spcAft>
                <a:spcPts val="0"/>
              </a:spcAft>
              <a:buSzPts val="1600"/>
              <a:buChar char="●"/>
            </a:pPr>
            <a:r>
              <a:rPr lang="en"/>
              <a:t>The borrowers receive the loan even if they don’t have ability to return the money.</a:t>
            </a:r>
            <a:endParaRPr/>
          </a:p>
          <a:p>
            <a:pPr indent="-330200" lvl="0" marL="457200" rtl="0" algn="l">
              <a:spcBef>
                <a:spcPts val="0"/>
              </a:spcBef>
              <a:spcAft>
                <a:spcPts val="0"/>
              </a:spcAft>
              <a:buSzPts val="1600"/>
              <a:buChar char="●"/>
            </a:pPr>
            <a:r>
              <a:rPr lang="en"/>
              <a:t>The </a:t>
            </a:r>
            <a:r>
              <a:rPr lang="en"/>
              <a:t>borrowers or businesses might go bankruptcy without any payment.</a:t>
            </a:r>
            <a:endParaRPr/>
          </a:p>
          <a:p>
            <a:pPr indent="-330200" lvl="0" marL="457200" rtl="0" algn="l">
              <a:spcBef>
                <a:spcPts val="0"/>
              </a:spcBef>
              <a:spcAft>
                <a:spcPts val="0"/>
              </a:spcAft>
              <a:buSzPts val="1600"/>
              <a:buChar char="●"/>
            </a:pPr>
            <a:r>
              <a:rPr lang="en"/>
              <a:t>The borrowers have government tax-debt or other debt</a:t>
            </a:r>
            <a:endParaRPr/>
          </a:p>
        </p:txBody>
      </p:sp>
      <p:sp>
        <p:nvSpPr>
          <p:cNvPr id="167" name="Google Shape;167;p24"/>
          <p:cNvSpPr txBox="1"/>
          <p:nvPr>
            <p:ph idx="3" type="title"/>
          </p:nvPr>
        </p:nvSpPr>
        <p:spPr>
          <a:xfrm>
            <a:off x="713225" y="476525"/>
            <a:ext cx="760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this setting, investors can easily make wrong decision to give loan.</a:t>
            </a:r>
            <a:endParaRPr/>
          </a:p>
        </p:txBody>
      </p:sp>
      <p:cxnSp>
        <p:nvCxnSpPr>
          <p:cNvPr id="168" name="Google Shape;168;p2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69" name="Google Shape;169;p2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170" name="Google Shape;170;p24"/>
          <p:cNvSpPr txBox="1"/>
          <p:nvPr>
            <p:ph idx="1" type="subTitle"/>
          </p:nvPr>
        </p:nvSpPr>
        <p:spPr>
          <a:xfrm>
            <a:off x="1410325" y="3272250"/>
            <a:ext cx="5264700" cy="9549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To avoid these risk, LC conduct a set of exploratory analysis to identify the risky loan applicants at the time of loan application so that such loans can be reduced thereby cutting down the amount of credit loss,  </a:t>
            </a:r>
            <a:endParaRPr/>
          </a:p>
        </p:txBody>
      </p:sp>
      <p:sp>
        <p:nvSpPr>
          <p:cNvPr id="171" name="Google Shape;171;p24"/>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DataU</a:t>
            </a:r>
            <a:endParaRPr/>
          </a:p>
        </p:txBody>
      </p:sp>
      <p:sp>
        <p:nvSpPr>
          <p:cNvPr id="172" name="Google Shape;172;p24"/>
          <p:cNvSpPr/>
          <p:nvPr/>
        </p:nvSpPr>
        <p:spPr>
          <a:xfrm>
            <a:off x="6918502" y="1464125"/>
            <a:ext cx="1910700" cy="3102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cxnSp>
        <p:nvCxnSpPr>
          <p:cNvPr id="177" name="Google Shape;177;p2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78" name="Google Shape;178;p2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179" name="Google Shape;179;p25"/>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180" name="Google Shape;180;p25"/>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03</a:t>
            </a:r>
            <a:endParaRPr/>
          </a:p>
        </p:txBody>
      </p:sp>
      <p:sp>
        <p:nvSpPr>
          <p:cNvPr id="181" name="Google Shape;181;p25"/>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Analysis</a:t>
            </a:r>
            <a:endParaRPr/>
          </a:p>
        </p:txBody>
      </p:sp>
      <p:pic>
        <p:nvPicPr>
          <p:cNvPr id="182" name="Google Shape;182;p25"/>
          <p:cNvPicPr preferRelativeResize="0"/>
          <p:nvPr/>
        </p:nvPicPr>
        <p:blipFill>
          <a:blip r:embed="rId3">
            <a:alphaModFix/>
          </a:blip>
          <a:stretch>
            <a:fillRect/>
          </a:stretch>
        </p:blipFill>
        <p:spPr>
          <a:xfrm>
            <a:off x="4249526" y="951766"/>
            <a:ext cx="4894475" cy="27549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Step</a:t>
            </a:r>
            <a:endParaRPr/>
          </a:p>
        </p:txBody>
      </p:sp>
      <p:sp>
        <p:nvSpPr>
          <p:cNvPr id="188" name="Google Shape;188;p26"/>
          <p:cNvSpPr txBox="1"/>
          <p:nvPr>
            <p:ph idx="1" type="subTitle"/>
          </p:nvPr>
        </p:nvSpPr>
        <p:spPr>
          <a:xfrm>
            <a:off x="1649675" y="2439450"/>
            <a:ext cx="16002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Load data called “accepted” that include both Fully Paid &amp; Charged Off</a:t>
            </a:r>
            <a:endParaRPr/>
          </a:p>
        </p:txBody>
      </p:sp>
      <p:sp>
        <p:nvSpPr>
          <p:cNvPr id="189" name="Google Shape;189;p26"/>
          <p:cNvSpPr txBox="1"/>
          <p:nvPr>
            <p:ph idx="2" type="subTitle"/>
          </p:nvPr>
        </p:nvSpPr>
        <p:spPr>
          <a:xfrm>
            <a:off x="4116050" y="2439450"/>
            <a:ext cx="16002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Get to know about the data and do research</a:t>
            </a:r>
            <a:endParaRPr/>
          </a:p>
        </p:txBody>
      </p:sp>
      <p:sp>
        <p:nvSpPr>
          <p:cNvPr id="190" name="Google Shape;190;p26"/>
          <p:cNvSpPr txBox="1"/>
          <p:nvPr>
            <p:ph idx="4" type="subTitle"/>
          </p:nvPr>
        </p:nvSpPr>
        <p:spPr>
          <a:xfrm>
            <a:off x="1649675" y="1903566"/>
            <a:ext cx="1417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Load Data</a:t>
            </a:r>
            <a:endParaRPr/>
          </a:p>
        </p:txBody>
      </p:sp>
      <p:sp>
        <p:nvSpPr>
          <p:cNvPr id="191" name="Google Shape;191;p26"/>
          <p:cNvSpPr txBox="1"/>
          <p:nvPr>
            <p:ph idx="5" type="subTitle"/>
          </p:nvPr>
        </p:nvSpPr>
        <p:spPr>
          <a:xfrm>
            <a:off x="4116350" y="1903575"/>
            <a:ext cx="1689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Exploratory Data Analysis</a:t>
            </a:r>
            <a:endParaRPr/>
          </a:p>
        </p:txBody>
      </p:sp>
      <p:sp>
        <p:nvSpPr>
          <p:cNvPr id="192" name="Google Shape;192;p26"/>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DataU</a:t>
            </a:r>
            <a:endParaRPr/>
          </a:p>
        </p:txBody>
      </p:sp>
      <p:sp>
        <p:nvSpPr>
          <p:cNvPr id="193" name="Google Shape;193;p26"/>
          <p:cNvSpPr txBox="1"/>
          <p:nvPr>
            <p:ph idx="3" type="subTitle"/>
          </p:nvPr>
        </p:nvSpPr>
        <p:spPr>
          <a:xfrm>
            <a:off x="6583025" y="2439450"/>
            <a:ext cx="17985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Reduce columns that missing, modify data types, remove outliers,  </a:t>
            </a:r>
            <a:endParaRPr/>
          </a:p>
        </p:txBody>
      </p:sp>
      <p:sp>
        <p:nvSpPr>
          <p:cNvPr id="194" name="Google Shape;194;p26"/>
          <p:cNvSpPr txBox="1"/>
          <p:nvPr>
            <p:ph idx="6" type="subTitle"/>
          </p:nvPr>
        </p:nvSpPr>
        <p:spPr>
          <a:xfrm>
            <a:off x="6583025" y="1903566"/>
            <a:ext cx="1600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Clean Data</a:t>
            </a:r>
            <a:endParaRPr/>
          </a:p>
        </p:txBody>
      </p:sp>
      <p:cxnSp>
        <p:nvCxnSpPr>
          <p:cNvPr id="195" name="Google Shape;195;p2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96" name="Google Shape;196;p2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grpSp>
        <p:nvGrpSpPr>
          <p:cNvPr id="197" name="Google Shape;197;p26"/>
          <p:cNvGrpSpPr/>
          <p:nvPr/>
        </p:nvGrpSpPr>
        <p:grpSpPr>
          <a:xfrm>
            <a:off x="942463" y="1915109"/>
            <a:ext cx="370930" cy="370549"/>
            <a:chOff x="2497275" y="2744159"/>
            <a:chExt cx="370930" cy="370549"/>
          </a:xfrm>
        </p:grpSpPr>
        <p:sp>
          <p:nvSpPr>
            <p:cNvPr id="198" name="Google Shape;198;p26"/>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6"/>
          <p:cNvGrpSpPr/>
          <p:nvPr/>
        </p:nvGrpSpPr>
        <p:grpSpPr>
          <a:xfrm>
            <a:off x="5848428" y="1951499"/>
            <a:ext cx="382758" cy="356595"/>
            <a:chOff x="2185128" y="2427549"/>
            <a:chExt cx="382758" cy="356595"/>
          </a:xfrm>
        </p:grpSpPr>
        <p:sp>
          <p:nvSpPr>
            <p:cNvPr id="205" name="Google Shape;205;p26"/>
            <p:cNvSpPr/>
            <p:nvPr/>
          </p:nvSpPr>
          <p:spPr>
            <a:xfrm>
              <a:off x="2313584" y="2612467"/>
              <a:ext cx="119417" cy="103853"/>
            </a:xfrm>
            <a:custGeom>
              <a:rect b="b" l="l" r="r" t="t"/>
              <a:pathLst>
                <a:path extrusionOk="0" h="3263" w="3752">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2311706" y="2427549"/>
              <a:ext cx="129633" cy="171327"/>
            </a:xfrm>
            <a:custGeom>
              <a:rect b="b" l="l" r="r" t="t"/>
              <a:pathLst>
                <a:path extrusionOk="0" h="5383" w="4073">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2438252" y="2611703"/>
              <a:ext cx="129633" cy="172441"/>
            </a:xfrm>
            <a:custGeom>
              <a:rect b="b" l="l" r="r" t="t"/>
              <a:pathLst>
                <a:path extrusionOk="0" h="5418" w="4073">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2185128" y="2611703"/>
              <a:ext cx="130015" cy="172441"/>
            </a:xfrm>
            <a:custGeom>
              <a:rect b="b" l="l" r="r" t="t"/>
              <a:pathLst>
                <a:path extrusionOk="0" h="5418" w="4085">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6"/>
          <p:cNvGrpSpPr/>
          <p:nvPr/>
        </p:nvGrpSpPr>
        <p:grpSpPr>
          <a:xfrm>
            <a:off x="3499626" y="1956246"/>
            <a:ext cx="267574" cy="329415"/>
            <a:chOff x="3584201" y="4294996"/>
            <a:chExt cx="267574" cy="329415"/>
          </a:xfrm>
        </p:grpSpPr>
        <p:sp>
          <p:nvSpPr>
            <p:cNvPr id="210" name="Google Shape;210;p26"/>
            <p:cNvSpPr/>
            <p:nvPr/>
          </p:nvSpPr>
          <p:spPr>
            <a:xfrm>
              <a:off x="3584201" y="4294996"/>
              <a:ext cx="267574" cy="329415"/>
            </a:xfrm>
            <a:custGeom>
              <a:rect b="b" l="l" r="r" t="t"/>
              <a:pathLst>
                <a:path extrusionOk="0" h="10350" w="8407">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3604666" y="4315811"/>
              <a:ext cx="226644" cy="281610"/>
            </a:xfrm>
            <a:custGeom>
              <a:rect b="b" l="l" r="r" t="t"/>
              <a:pathLst>
                <a:path extrusionOk="0" h="8848" w="7121">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3645597" y="4362056"/>
              <a:ext cx="144019" cy="144019"/>
            </a:xfrm>
            <a:custGeom>
              <a:rect b="b" l="l" r="r" t="t"/>
              <a:pathLst>
                <a:path extrusionOk="0" h="4525" w="4525">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3692574" y="4377970"/>
              <a:ext cx="51561" cy="112574"/>
            </a:xfrm>
            <a:custGeom>
              <a:rect b="b" l="l" r="r" t="t"/>
              <a:pathLst>
                <a:path extrusionOk="0" h="3537" w="162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 name="Google Shape;214;p26"/>
          <p:cNvCxnSpPr/>
          <p:nvPr/>
        </p:nvCxnSpPr>
        <p:spPr>
          <a:xfrm>
            <a:off x="1478450" y="1900800"/>
            <a:ext cx="0" cy="962700"/>
          </a:xfrm>
          <a:prstGeom prst="straightConnector1">
            <a:avLst/>
          </a:prstGeom>
          <a:noFill/>
          <a:ln cap="flat" cmpd="sng" w="76200">
            <a:solidFill>
              <a:schemeClr val="accent1"/>
            </a:solidFill>
            <a:prstDash val="solid"/>
            <a:round/>
            <a:headEnd len="med" w="med" type="none"/>
            <a:tailEnd len="med" w="med" type="none"/>
          </a:ln>
        </p:spPr>
      </p:cxnSp>
      <p:cxnSp>
        <p:nvCxnSpPr>
          <p:cNvPr id="215" name="Google Shape;215;p26"/>
          <p:cNvCxnSpPr/>
          <p:nvPr/>
        </p:nvCxnSpPr>
        <p:spPr>
          <a:xfrm>
            <a:off x="3932638" y="1900800"/>
            <a:ext cx="0" cy="962700"/>
          </a:xfrm>
          <a:prstGeom prst="straightConnector1">
            <a:avLst/>
          </a:prstGeom>
          <a:noFill/>
          <a:ln cap="flat" cmpd="sng" w="76200">
            <a:solidFill>
              <a:schemeClr val="accent1"/>
            </a:solidFill>
            <a:prstDash val="solid"/>
            <a:round/>
            <a:headEnd len="med" w="med" type="none"/>
            <a:tailEnd len="med" w="med" type="none"/>
          </a:ln>
        </p:spPr>
      </p:cxnSp>
      <p:cxnSp>
        <p:nvCxnSpPr>
          <p:cNvPr id="216" name="Google Shape;216;p26"/>
          <p:cNvCxnSpPr/>
          <p:nvPr/>
        </p:nvCxnSpPr>
        <p:spPr>
          <a:xfrm>
            <a:off x="6395963" y="1900800"/>
            <a:ext cx="0" cy="962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a:t>
            </a:r>
            <a:r>
              <a:rPr lang="en"/>
              <a:t> Step</a:t>
            </a:r>
            <a:endParaRPr/>
          </a:p>
        </p:txBody>
      </p:sp>
      <p:sp>
        <p:nvSpPr>
          <p:cNvPr id="222" name="Google Shape;222;p27"/>
          <p:cNvSpPr txBox="1"/>
          <p:nvPr>
            <p:ph idx="1" type="subTitle"/>
          </p:nvPr>
        </p:nvSpPr>
        <p:spPr>
          <a:xfrm>
            <a:off x="1649675" y="2439450"/>
            <a:ext cx="16002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Check and process data over again to increase accuracy, precision,</a:t>
            </a:r>
            <a:r>
              <a:rPr lang="en"/>
              <a:t>&amp;</a:t>
            </a:r>
            <a:r>
              <a:rPr lang="en"/>
              <a:t> </a:t>
            </a:r>
            <a:r>
              <a:rPr b="1" lang="en"/>
              <a:t>recall</a:t>
            </a:r>
            <a:endParaRPr b="1"/>
          </a:p>
        </p:txBody>
      </p:sp>
      <p:sp>
        <p:nvSpPr>
          <p:cNvPr id="223" name="Google Shape;223;p27"/>
          <p:cNvSpPr txBox="1"/>
          <p:nvPr>
            <p:ph idx="2" type="subTitle"/>
          </p:nvPr>
        </p:nvSpPr>
        <p:spPr>
          <a:xfrm>
            <a:off x="4116050" y="2439450"/>
            <a:ext cx="16002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Split the data into train and test set to model and evaluate the correction</a:t>
            </a:r>
            <a:endParaRPr/>
          </a:p>
        </p:txBody>
      </p:sp>
      <p:sp>
        <p:nvSpPr>
          <p:cNvPr id="224" name="Google Shape;224;p27"/>
          <p:cNvSpPr txBox="1"/>
          <p:nvPr>
            <p:ph idx="4" type="subTitle"/>
          </p:nvPr>
        </p:nvSpPr>
        <p:spPr>
          <a:xfrm>
            <a:off x="1649675" y="1903566"/>
            <a:ext cx="1417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Feature Selection</a:t>
            </a:r>
            <a:endParaRPr/>
          </a:p>
        </p:txBody>
      </p:sp>
      <p:sp>
        <p:nvSpPr>
          <p:cNvPr id="225" name="Google Shape;225;p27"/>
          <p:cNvSpPr txBox="1"/>
          <p:nvPr>
            <p:ph idx="5" type="subTitle"/>
          </p:nvPr>
        </p:nvSpPr>
        <p:spPr>
          <a:xfrm>
            <a:off x="4116350" y="1903575"/>
            <a:ext cx="1689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Train Test Split</a:t>
            </a:r>
            <a:endParaRPr/>
          </a:p>
        </p:txBody>
      </p:sp>
      <p:sp>
        <p:nvSpPr>
          <p:cNvPr id="226" name="Google Shape;226;p27"/>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DataU</a:t>
            </a:r>
            <a:endParaRPr/>
          </a:p>
        </p:txBody>
      </p:sp>
      <p:sp>
        <p:nvSpPr>
          <p:cNvPr id="227" name="Google Shape;227;p27"/>
          <p:cNvSpPr txBox="1"/>
          <p:nvPr>
            <p:ph idx="3" type="subTitle"/>
          </p:nvPr>
        </p:nvSpPr>
        <p:spPr>
          <a:xfrm>
            <a:off x="6583025" y="2439450"/>
            <a:ext cx="17985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Train to find the best model and </a:t>
            </a:r>
            <a:r>
              <a:rPr lang="en"/>
              <a:t>implement</a:t>
            </a:r>
            <a:r>
              <a:rPr lang="en"/>
              <a:t> testing to get correction</a:t>
            </a:r>
            <a:endParaRPr/>
          </a:p>
        </p:txBody>
      </p:sp>
      <p:sp>
        <p:nvSpPr>
          <p:cNvPr id="228" name="Google Shape;228;p27"/>
          <p:cNvSpPr txBox="1"/>
          <p:nvPr>
            <p:ph idx="6" type="subTitle"/>
          </p:nvPr>
        </p:nvSpPr>
        <p:spPr>
          <a:xfrm>
            <a:off x="6583025" y="1903566"/>
            <a:ext cx="1600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Model and Roc Curve</a:t>
            </a:r>
            <a:endParaRPr/>
          </a:p>
        </p:txBody>
      </p:sp>
      <p:cxnSp>
        <p:nvCxnSpPr>
          <p:cNvPr id="229" name="Google Shape;229;p27">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230" name="Google Shape;230;p27">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grpSp>
        <p:nvGrpSpPr>
          <p:cNvPr id="231" name="Google Shape;231;p27"/>
          <p:cNvGrpSpPr/>
          <p:nvPr/>
        </p:nvGrpSpPr>
        <p:grpSpPr>
          <a:xfrm>
            <a:off x="942463" y="1915109"/>
            <a:ext cx="370930" cy="370549"/>
            <a:chOff x="2497275" y="2744159"/>
            <a:chExt cx="370930" cy="370549"/>
          </a:xfrm>
        </p:grpSpPr>
        <p:sp>
          <p:nvSpPr>
            <p:cNvPr id="232" name="Google Shape;232;p27"/>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7"/>
          <p:cNvGrpSpPr/>
          <p:nvPr/>
        </p:nvGrpSpPr>
        <p:grpSpPr>
          <a:xfrm>
            <a:off x="5848428" y="1951499"/>
            <a:ext cx="382758" cy="356595"/>
            <a:chOff x="2185128" y="2427549"/>
            <a:chExt cx="382758" cy="356595"/>
          </a:xfrm>
        </p:grpSpPr>
        <p:sp>
          <p:nvSpPr>
            <p:cNvPr id="239" name="Google Shape;239;p27"/>
            <p:cNvSpPr/>
            <p:nvPr/>
          </p:nvSpPr>
          <p:spPr>
            <a:xfrm>
              <a:off x="2313584" y="2612467"/>
              <a:ext cx="119417" cy="103853"/>
            </a:xfrm>
            <a:custGeom>
              <a:rect b="b" l="l" r="r" t="t"/>
              <a:pathLst>
                <a:path extrusionOk="0" h="3263" w="3752">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2311706" y="2427549"/>
              <a:ext cx="129633" cy="171327"/>
            </a:xfrm>
            <a:custGeom>
              <a:rect b="b" l="l" r="r" t="t"/>
              <a:pathLst>
                <a:path extrusionOk="0" h="5383" w="4073">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2438252" y="2611703"/>
              <a:ext cx="129633" cy="172441"/>
            </a:xfrm>
            <a:custGeom>
              <a:rect b="b" l="l" r="r" t="t"/>
              <a:pathLst>
                <a:path extrusionOk="0" h="5418" w="4073">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2185128" y="2611703"/>
              <a:ext cx="130015" cy="172441"/>
            </a:xfrm>
            <a:custGeom>
              <a:rect b="b" l="l" r="r" t="t"/>
              <a:pathLst>
                <a:path extrusionOk="0" h="5418" w="4085">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7"/>
          <p:cNvGrpSpPr/>
          <p:nvPr/>
        </p:nvGrpSpPr>
        <p:grpSpPr>
          <a:xfrm>
            <a:off x="3499626" y="1956246"/>
            <a:ext cx="267574" cy="329415"/>
            <a:chOff x="3584201" y="4294996"/>
            <a:chExt cx="267574" cy="329415"/>
          </a:xfrm>
        </p:grpSpPr>
        <p:sp>
          <p:nvSpPr>
            <p:cNvPr id="244" name="Google Shape;244;p27"/>
            <p:cNvSpPr/>
            <p:nvPr/>
          </p:nvSpPr>
          <p:spPr>
            <a:xfrm>
              <a:off x="3584201" y="4294996"/>
              <a:ext cx="267574" cy="329415"/>
            </a:xfrm>
            <a:custGeom>
              <a:rect b="b" l="l" r="r" t="t"/>
              <a:pathLst>
                <a:path extrusionOk="0" h="10350" w="8407">
                  <a:moveTo>
                    <a:pt x="4191" y="321"/>
                  </a:moveTo>
                  <a:lnTo>
                    <a:pt x="8097" y="1095"/>
                  </a:lnTo>
                  <a:lnTo>
                    <a:pt x="8097" y="6727"/>
                  </a:lnTo>
                  <a:lnTo>
                    <a:pt x="4191" y="10001"/>
                  </a:lnTo>
                  <a:lnTo>
                    <a:pt x="298" y="6727"/>
                  </a:lnTo>
                  <a:lnTo>
                    <a:pt x="298" y="1095"/>
                  </a:lnTo>
                  <a:lnTo>
                    <a:pt x="4191" y="321"/>
                  </a:lnTo>
                  <a:close/>
                  <a:moveTo>
                    <a:pt x="4168" y="0"/>
                  </a:moveTo>
                  <a:lnTo>
                    <a:pt x="120" y="810"/>
                  </a:lnTo>
                  <a:cubicBezTo>
                    <a:pt x="48" y="822"/>
                    <a:pt x="0" y="881"/>
                    <a:pt x="0" y="953"/>
                  </a:cubicBezTo>
                  <a:lnTo>
                    <a:pt x="0" y="6787"/>
                  </a:lnTo>
                  <a:cubicBezTo>
                    <a:pt x="0" y="6834"/>
                    <a:pt x="12" y="6882"/>
                    <a:pt x="60" y="6906"/>
                  </a:cubicBezTo>
                  <a:lnTo>
                    <a:pt x="4108" y="10323"/>
                  </a:lnTo>
                  <a:cubicBezTo>
                    <a:pt x="4138" y="10341"/>
                    <a:pt x="4171" y="10350"/>
                    <a:pt x="4203" y="10350"/>
                  </a:cubicBezTo>
                  <a:cubicBezTo>
                    <a:pt x="4236" y="10350"/>
                    <a:pt x="4269" y="10341"/>
                    <a:pt x="4299" y="10323"/>
                  </a:cubicBezTo>
                  <a:lnTo>
                    <a:pt x="8347" y="6906"/>
                  </a:lnTo>
                  <a:cubicBezTo>
                    <a:pt x="8382" y="6882"/>
                    <a:pt x="8406" y="6834"/>
                    <a:pt x="8406" y="6787"/>
                  </a:cubicBezTo>
                  <a:lnTo>
                    <a:pt x="8406" y="953"/>
                  </a:lnTo>
                  <a:cubicBezTo>
                    <a:pt x="8406" y="881"/>
                    <a:pt x="8347" y="822"/>
                    <a:pt x="8275" y="810"/>
                  </a:cubicBezTo>
                  <a:lnTo>
                    <a:pt x="42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3604666" y="4315811"/>
              <a:ext cx="226644" cy="281610"/>
            </a:xfrm>
            <a:custGeom>
              <a:rect b="b" l="l" r="r" t="t"/>
              <a:pathLst>
                <a:path extrusionOk="0" h="8848" w="7121">
                  <a:moveTo>
                    <a:pt x="3525" y="1"/>
                  </a:moveTo>
                  <a:lnTo>
                    <a:pt x="119" y="691"/>
                  </a:lnTo>
                  <a:cubicBezTo>
                    <a:pt x="36" y="703"/>
                    <a:pt x="0" y="763"/>
                    <a:pt x="0" y="834"/>
                  </a:cubicBezTo>
                  <a:lnTo>
                    <a:pt x="0" y="5835"/>
                  </a:lnTo>
                  <a:cubicBezTo>
                    <a:pt x="0" y="5883"/>
                    <a:pt x="12" y="5930"/>
                    <a:pt x="60" y="5954"/>
                  </a:cubicBezTo>
                  <a:lnTo>
                    <a:pt x="3465" y="8811"/>
                  </a:lnTo>
                  <a:cubicBezTo>
                    <a:pt x="3495" y="8835"/>
                    <a:pt x="3528" y="8847"/>
                    <a:pt x="3560" y="8847"/>
                  </a:cubicBezTo>
                  <a:cubicBezTo>
                    <a:pt x="3593" y="8847"/>
                    <a:pt x="3626" y="8835"/>
                    <a:pt x="3656" y="8811"/>
                  </a:cubicBezTo>
                  <a:lnTo>
                    <a:pt x="7061" y="5954"/>
                  </a:lnTo>
                  <a:cubicBezTo>
                    <a:pt x="7097" y="5930"/>
                    <a:pt x="7120" y="5883"/>
                    <a:pt x="7120" y="5835"/>
                  </a:cubicBezTo>
                  <a:lnTo>
                    <a:pt x="7120" y="4609"/>
                  </a:lnTo>
                  <a:cubicBezTo>
                    <a:pt x="7120" y="4513"/>
                    <a:pt x="7049" y="4454"/>
                    <a:pt x="6977" y="4454"/>
                  </a:cubicBezTo>
                  <a:cubicBezTo>
                    <a:pt x="6882" y="4454"/>
                    <a:pt x="6823" y="4525"/>
                    <a:pt x="6823" y="4609"/>
                  </a:cubicBezTo>
                  <a:lnTo>
                    <a:pt x="6823" y="5763"/>
                  </a:lnTo>
                  <a:lnTo>
                    <a:pt x="3572" y="8502"/>
                  </a:lnTo>
                  <a:lnTo>
                    <a:pt x="298" y="5763"/>
                  </a:lnTo>
                  <a:lnTo>
                    <a:pt x="298" y="953"/>
                  </a:lnTo>
                  <a:lnTo>
                    <a:pt x="3548" y="299"/>
                  </a:lnTo>
                  <a:lnTo>
                    <a:pt x="6811" y="953"/>
                  </a:lnTo>
                  <a:lnTo>
                    <a:pt x="6811" y="3847"/>
                  </a:lnTo>
                  <a:cubicBezTo>
                    <a:pt x="6799" y="3930"/>
                    <a:pt x="6870" y="4013"/>
                    <a:pt x="6966" y="4013"/>
                  </a:cubicBezTo>
                  <a:cubicBezTo>
                    <a:pt x="7049" y="4013"/>
                    <a:pt x="7108" y="3930"/>
                    <a:pt x="7108" y="3858"/>
                  </a:cubicBezTo>
                  <a:lnTo>
                    <a:pt x="7108" y="834"/>
                  </a:lnTo>
                  <a:cubicBezTo>
                    <a:pt x="7108" y="763"/>
                    <a:pt x="7061" y="703"/>
                    <a:pt x="6989" y="691"/>
                  </a:cubicBezTo>
                  <a:lnTo>
                    <a:pt x="3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3645597" y="4362056"/>
              <a:ext cx="144019" cy="144019"/>
            </a:xfrm>
            <a:custGeom>
              <a:rect b="b" l="l" r="r" t="t"/>
              <a:pathLst>
                <a:path extrusionOk="0" h="4525" w="4525">
                  <a:moveTo>
                    <a:pt x="2262" y="322"/>
                  </a:moveTo>
                  <a:cubicBezTo>
                    <a:pt x="3334" y="322"/>
                    <a:pt x="4215" y="1203"/>
                    <a:pt x="4215" y="2275"/>
                  </a:cubicBezTo>
                  <a:cubicBezTo>
                    <a:pt x="4215" y="3346"/>
                    <a:pt x="3334" y="4227"/>
                    <a:pt x="2262" y="4227"/>
                  </a:cubicBezTo>
                  <a:cubicBezTo>
                    <a:pt x="1191" y="4227"/>
                    <a:pt x="322" y="3346"/>
                    <a:pt x="322" y="2275"/>
                  </a:cubicBezTo>
                  <a:cubicBezTo>
                    <a:pt x="322" y="1203"/>
                    <a:pt x="1191" y="322"/>
                    <a:pt x="2262" y="322"/>
                  </a:cubicBezTo>
                  <a:close/>
                  <a:moveTo>
                    <a:pt x="2262" y="0"/>
                  </a:moveTo>
                  <a:cubicBezTo>
                    <a:pt x="1012" y="0"/>
                    <a:pt x="0" y="1012"/>
                    <a:pt x="0" y="2263"/>
                  </a:cubicBezTo>
                  <a:cubicBezTo>
                    <a:pt x="0" y="3513"/>
                    <a:pt x="1012" y="4525"/>
                    <a:pt x="2262" y="4525"/>
                  </a:cubicBezTo>
                  <a:cubicBezTo>
                    <a:pt x="3513" y="4525"/>
                    <a:pt x="4525" y="3513"/>
                    <a:pt x="4525" y="2263"/>
                  </a:cubicBezTo>
                  <a:cubicBezTo>
                    <a:pt x="4525" y="1012"/>
                    <a:pt x="3513" y="0"/>
                    <a:pt x="2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692574" y="4377970"/>
              <a:ext cx="51561" cy="112574"/>
            </a:xfrm>
            <a:custGeom>
              <a:rect b="b" l="l" r="r" t="t"/>
              <a:pathLst>
                <a:path extrusionOk="0" h="3537" w="1620">
                  <a:moveTo>
                    <a:pt x="810" y="0"/>
                  </a:moveTo>
                  <a:cubicBezTo>
                    <a:pt x="727" y="0"/>
                    <a:pt x="656" y="72"/>
                    <a:pt x="656" y="155"/>
                  </a:cubicBezTo>
                  <a:lnTo>
                    <a:pt x="656" y="489"/>
                  </a:lnTo>
                  <a:cubicBezTo>
                    <a:pt x="298" y="524"/>
                    <a:pt x="1" y="834"/>
                    <a:pt x="1" y="1203"/>
                  </a:cubicBezTo>
                  <a:cubicBezTo>
                    <a:pt x="1" y="1608"/>
                    <a:pt x="334" y="1917"/>
                    <a:pt x="715" y="1917"/>
                  </a:cubicBezTo>
                  <a:lnTo>
                    <a:pt x="882" y="1917"/>
                  </a:lnTo>
                  <a:cubicBezTo>
                    <a:pt x="1108" y="1917"/>
                    <a:pt x="1298" y="2108"/>
                    <a:pt x="1298" y="2334"/>
                  </a:cubicBezTo>
                  <a:cubicBezTo>
                    <a:pt x="1298" y="2560"/>
                    <a:pt x="1108" y="2751"/>
                    <a:pt x="882" y="2751"/>
                  </a:cubicBezTo>
                  <a:lnTo>
                    <a:pt x="644" y="2751"/>
                  </a:lnTo>
                  <a:cubicBezTo>
                    <a:pt x="465" y="2751"/>
                    <a:pt x="310" y="2608"/>
                    <a:pt x="310" y="2429"/>
                  </a:cubicBezTo>
                  <a:cubicBezTo>
                    <a:pt x="310" y="2334"/>
                    <a:pt x="239" y="2275"/>
                    <a:pt x="167" y="2275"/>
                  </a:cubicBezTo>
                  <a:cubicBezTo>
                    <a:pt x="84" y="2275"/>
                    <a:pt x="13" y="2346"/>
                    <a:pt x="13" y="2429"/>
                  </a:cubicBezTo>
                  <a:cubicBezTo>
                    <a:pt x="13" y="2787"/>
                    <a:pt x="298" y="3060"/>
                    <a:pt x="656" y="3060"/>
                  </a:cubicBezTo>
                  <a:lnTo>
                    <a:pt x="667" y="3060"/>
                  </a:lnTo>
                  <a:lnTo>
                    <a:pt x="667" y="3394"/>
                  </a:lnTo>
                  <a:cubicBezTo>
                    <a:pt x="667" y="3477"/>
                    <a:pt x="739" y="3537"/>
                    <a:pt x="822" y="3537"/>
                  </a:cubicBezTo>
                  <a:cubicBezTo>
                    <a:pt x="894" y="3537"/>
                    <a:pt x="965" y="3465"/>
                    <a:pt x="965" y="3394"/>
                  </a:cubicBezTo>
                  <a:lnTo>
                    <a:pt x="965" y="3048"/>
                  </a:lnTo>
                  <a:cubicBezTo>
                    <a:pt x="1322" y="3025"/>
                    <a:pt x="1620" y="2703"/>
                    <a:pt x="1620" y="2334"/>
                  </a:cubicBezTo>
                  <a:cubicBezTo>
                    <a:pt x="1620" y="1929"/>
                    <a:pt x="1298" y="1620"/>
                    <a:pt x="906" y="1620"/>
                  </a:cubicBezTo>
                  <a:lnTo>
                    <a:pt x="739" y="1620"/>
                  </a:lnTo>
                  <a:cubicBezTo>
                    <a:pt x="525" y="1620"/>
                    <a:pt x="334" y="1429"/>
                    <a:pt x="334" y="1203"/>
                  </a:cubicBezTo>
                  <a:cubicBezTo>
                    <a:pt x="334" y="977"/>
                    <a:pt x="525" y="786"/>
                    <a:pt x="739" y="786"/>
                  </a:cubicBezTo>
                  <a:lnTo>
                    <a:pt x="977" y="786"/>
                  </a:lnTo>
                  <a:cubicBezTo>
                    <a:pt x="1167" y="786"/>
                    <a:pt x="1310" y="941"/>
                    <a:pt x="1310" y="1120"/>
                  </a:cubicBezTo>
                  <a:lnTo>
                    <a:pt x="1310" y="1286"/>
                  </a:lnTo>
                  <a:cubicBezTo>
                    <a:pt x="1310" y="1358"/>
                    <a:pt x="1382" y="1429"/>
                    <a:pt x="1465" y="1429"/>
                  </a:cubicBezTo>
                  <a:cubicBezTo>
                    <a:pt x="1548" y="1429"/>
                    <a:pt x="1608" y="1358"/>
                    <a:pt x="1608" y="1286"/>
                  </a:cubicBezTo>
                  <a:lnTo>
                    <a:pt x="1608" y="1120"/>
                  </a:lnTo>
                  <a:cubicBezTo>
                    <a:pt x="1608" y="762"/>
                    <a:pt x="1322" y="477"/>
                    <a:pt x="965" y="477"/>
                  </a:cubicBezTo>
                  <a:lnTo>
                    <a:pt x="953" y="477"/>
                  </a:lnTo>
                  <a:lnTo>
                    <a:pt x="953" y="155"/>
                  </a:lnTo>
                  <a:cubicBezTo>
                    <a:pt x="953" y="60"/>
                    <a:pt x="882" y="0"/>
                    <a:pt x="8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8" name="Google Shape;248;p27"/>
          <p:cNvCxnSpPr/>
          <p:nvPr/>
        </p:nvCxnSpPr>
        <p:spPr>
          <a:xfrm>
            <a:off x="1478450" y="1900800"/>
            <a:ext cx="0" cy="962700"/>
          </a:xfrm>
          <a:prstGeom prst="straightConnector1">
            <a:avLst/>
          </a:prstGeom>
          <a:noFill/>
          <a:ln cap="flat" cmpd="sng" w="76200">
            <a:solidFill>
              <a:schemeClr val="accent1"/>
            </a:solidFill>
            <a:prstDash val="solid"/>
            <a:round/>
            <a:headEnd len="med" w="med" type="none"/>
            <a:tailEnd len="med" w="med" type="none"/>
          </a:ln>
        </p:spPr>
      </p:cxnSp>
      <p:cxnSp>
        <p:nvCxnSpPr>
          <p:cNvPr id="249" name="Google Shape;249;p27"/>
          <p:cNvCxnSpPr/>
          <p:nvPr/>
        </p:nvCxnSpPr>
        <p:spPr>
          <a:xfrm>
            <a:off x="3932638" y="1900800"/>
            <a:ext cx="0" cy="962700"/>
          </a:xfrm>
          <a:prstGeom prst="straightConnector1">
            <a:avLst/>
          </a:prstGeom>
          <a:noFill/>
          <a:ln cap="flat" cmpd="sng" w="76200">
            <a:solidFill>
              <a:schemeClr val="accent1"/>
            </a:solidFill>
            <a:prstDash val="solid"/>
            <a:round/>
            <a:headEnd len="med" w="med" type="none"/>
            <a:tailEnd len="med" w="med" type="none"/>
          </a:ln>
        </p:spPr>
      </p:cxnSp>
      <p:cxnSp>
        <p:nvCxnSpPr>
          <p:cNvPr id="250" name="Google Shape;250;p27"/>
          <p:cNvCxnSpPr/>
          <p:nvPr/>
        </p:nvCxnSpPr>
        <p:spPr>
          <a:xfrm>
            <a:off x="6395963" y="1900800"/>
            <a:ext cx="0" cy="962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