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osefin Sans Medium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Josefin Sans"/>
      <p:regular r:id="rId23"/>
      <p:bold r:id="rId24"/>
      <p:italic r:id="rId25"/>
      <p:boldItalic r:id="rId26"/>
    </p:embeddedFont>
    <p:embeddedFont>
      <p:font typeface="Josefin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8" Type="http://schemas.openxmlformats.org/officeDocument/2006/relationships/font" Target="fonts/JosefinSansSemiBold-bold.fntdata"/><Relationship Id="rId27" Type="http://schemas.openxmlformats.org/officeDocument/2006/relationships/font" Target="fonts/JosefinSans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JosefinSa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ansMedium-regular.fntdata"/><Relationship Id="rId14" Type="http://schemas.openxmlformats.org/officeDocument/2006/relationships/slide" Target="slides/slide9.xml"/><Relationship Id="rId17" Type="http://schemas.openxmlformats.org/officeDocument/2006/relationships/font" Target="fonts/JosefinSansMedium-italic.fntdata"/><Relationship Id="rId16" Type="http://schemas.openxmlformats.org/officeDocument/2006/relationships/font" Target="fonts/JosefinSansMedium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Josefin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b6def717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7b6def71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88d5c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88d5c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88d5ccd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b88d5ccd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88d5cc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88d5cc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88d5ccd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b88d5ccd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88d5ccd7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b88d5ccd7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b88d5ccd7_1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b88d5ccd7_1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b88d5ccd7_1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b88d5ccd7_1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b88d5ccd7_1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b88d5ccd7_1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Light"/>
              <a:buNone/>
              <a:defRPr b="1"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4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4"/>
          <p:cNvSpPr txBox="1"/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" name="Google Shape;58;p14">
            <a:hlinkClick/>
          </p:cNvPr>
          <p:cNvSpPr txBox="1"/>
          <p:nvPr>
            <p:ph hasCustomPrompt="1" idx="2" type="title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3" type="title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4" type="title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5" type="subTitle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6" type="title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7" type="title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8" type="subTitle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9" type="title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13" type="title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14" type="subTitle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5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5"/>
          <p:cNvSpPr txBox="1"/>
          <p:nvPr>
            <p:ph hasCustomPrompt="1"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15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2" name="Google Shape;82;p16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7"/>
          <p:cNvSpPr txBox="1"/>
          <p:nvPr>
            <p:ph hasCustomPrompt="1"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7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2" type="subTitle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4" type="subTitle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5" type="subTitle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6" type="subTitle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8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01" name="Google Shape;101;p1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3" name="Google Shape;103;p1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9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08" name="Google Shape;108;p1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3174025" y="1409075"/>
            <a:ext cx="5140500" cy="27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9"/>
          <p:cNvSpPr txBox="1"/>
          <p:nvPr>
            <p:ph hasCustomPrompt="1" idx="3" type="title"/>
          </p:nvPr>
        </p:nvSpPr>
        <p:spPr>
          <a:xfrm>
            <a:off x="3174025" y="8078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/>
          <p:nvPr>
            <p:ph idx="4" type="subTitle"/>
          </p:nvPr>
        </p:nvSpPr>
        <p:spPr>
          <a:xfrm>
            <a:off x="3174025" y="2757025"/>
            <a:ext cx="5140500" cy="27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19"/>
          <p:cNvSpPr txBox="1"/>
          <p:nvPr>
            <p:ph hasCustomPrompt="1" idx="5" type="title"/>
          </p:nvPr>
        </p:nvSpPr>
        <p:spPr>
          <a:xfrm>
            <a:off x="3174025" y="215577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9"/>
          <p:cNvSpPr txBox="1"/>
          <p:nvPr>
            <p:ph idx="6" type="subTitle"/>
          </p:nvPr>
        </p:nvSpPr>
        <p:spPr>
          <a:xfrm>
            <a:off x="3174025" y="4104975"/>
            <a:ext cx="51405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7" type="title"/>
          </p:nvPr>
        </p:nvSpPr>
        <p:spPr>
          <a:xfrm>
            <a:off x="3174025" y="35037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15" name="Google Shape;115;p1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Sales vs Store Sales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AdventureWorks_DWH</a:t>
            </a:r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>
            <a:off x="7621742" y="3412701"/>
            <a:ext cx="594481" cy="668411"/>
            <a:chOff x="2523000" y="1954875"/>
            <a:chExt cx="262325" cy="295000"/>
          </a:xfrm>
        </p:grpSpPr>
        <p:sp>
          <p:nvSpPr>
            <p:cNvPr id="124" name="Google Shape;124;p20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 txBox="1"/>
          <p:nvPr/>
        </p:nvSpPr>
        <p:spPr>
          <a:xfrm>
            <a:off x="7430391" y="4081100"/>
            <a:ext cx="1009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Your logo</a:t>
            </a:r>
            <a:endParaRPr sz="1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5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133" name="Google Shape;133;p21">
            <a:hlinkClick/>
          </p:cNvPr>
          <p:cNvSpPr txBox="1"/>
          <p:nvPr>
            <p:ph idx="2" type="title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" name="Google Shape;134;p21"/>
          <p:cNvSpPr txBox="1"/>
          <p:nvPr>
            <p:ph idx="3" type="title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Question</a:t>
            </a:r>
            <a:endParaRPr/>
          </a:p>
        </p:txBody>
      </p:sp>
      <p:sp>
        <p:nvSpPr>
          <p:cNvPr id="135" name="Google Shape;135;p21">
            <a:hlinkClick/>
          </p:cNvPr>
          <p:cNvSpPr txBox="1"/>
          <p:nvPr>
            <p:ph idx="4" type="title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6" name="Google Shape;136;p21"/>
          <p:cNvSpPr txBox="1"/>
          <p:nvPr>
            <p:ph idx="6" type="title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Analysis </a:t>
            </a:r>
            <a:endParaRPr/>
          </a:p>
        </p:txBody>
      </p:sp>
      <p:sp>
        <p:nvSpPr>
          <p:cNvPr id="137" name="Google Shape;137;p21">
            <a:hlinkClick/>
          </p:cNvPr>
          <p:cNvSpPr txBox="1"/>
          <p:nvPr>
            <p:ph idx="7" type="title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8" name="Google Shape;138;p21"/>
          <p:cNvSpPr txBox="1"/>
          <p:nvPr>
            <p:ph idx="9" type="title"/>
          </p:nvPr>
        </p:nvSpPr>
        <p:spPr>
          <a:xfrm>
            <a:off x="5662500" y="3185575"/>
            <a:ext cx="3243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Insight and Dashboard</a:t>
            </a:r>
            <a:endParaRPr/>
          </a:p>
        </p:txBody>
      </p:sp>
      <p:sp>
        <p:nvSpPr>
          <p:cNvPr id="139" name="Google Shape;139;p21">
            <a:hlinkClick/>
          </p:cNvPr>
          <p:cNvSpPr txBox="1"/>
          <p:nvPr>
            <p:ph idx="13" type="title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>
            <a:off x="1026763" y="1766770"/>
            <a:ext cx="0" cy="425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1026763" y="3213370"/>
            <a:ext cx="0" cy="425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4991563" y="1766770"/>
            <a:ext cx="0" cy="425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4991563" y="3213370"/>
            <a:ext cx="0" cy="425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2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153" name="Google Shape;153;p22"/>
          <p:cNvSpPr txBox="1"/>
          <p:nvPr>
            <p:ph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Understanding all Dim Table and Fact Table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675" y="889813"/>
            <a:ext cx="4375325" cy="318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948575" y="462950"/>
            <a:ext cx="14358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 Geography</a:t>
            </a:r>
            <a:endParaRPr sz="1800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50" y="462938"/>
            <a:ext cx="646625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type="title"/>
          </p:nvPr>
        </p:nvSpPr>
        <p:spPr>
          <a:xfrm>
            <a:off x="3101750" y="462950"/>
            <a:ext cx="15213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 Product</a:t>
            </a:r>
            <a:endParaRPr sz="1800"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948575" y="3649025"/>
            <a:ext cx="9459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 Date</a:t>
            </a:r>
            <a:endParaRPr sz="1800"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107150" y="3649013"/>
            <a:ext cx="17445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Dim SalesTerritory</a:t>
            </a:r>
            <a:endParaRPr sz="18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25" y="462938"/>
            <a:ext cx="646625" cy="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38" y="3649013"/>
            <a:ext cx="646625" cy="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513" y="3649013"/>
            <a:ext cx="646625" cy="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50" y="2055975"/>
            <a:ext cx="646625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948575" y="2056000"/>
            <a:ext cx="15213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Fact</a:t>
            </a:r>
            <a:r>
              <a:rPr lang="en" sz="1800"/>
              <a:t> OnlineSales</a:t>
            </a:r>
            <a:endParaRPr sz="18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25" y="2055975"/>
            <a:ext cx="646625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type="title"/>
          </p:nvPr>
        </p:nvSpPr>
        <p:spPr>
          <a:xfrm>
            <a:off x="3101750" y="2056000"/>
            <a:ext cx="15213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Fact StoreSales</a:t>
            </a:r>
            <a:endParaRPr sz="1800"/>
          </a:p>
        </p:txBody>
      </p:sp>
      <p:cxnSp>
        <p:nvCxnSpPr>
          <p:cNvPr id="173" name="Google Shape;173;p23"/>
          <p:cNvCxnSpPr>
            <a:endCxn id="169" idx="0"/>
          </p:cNvCxnSpPr>
          <p:nvPr/>
        </p:nvCxnSpPr>
        <p:spPr>
          <a:xfrm flipH="1">
            <a:off x="625263" y="1113975"/>
            <a:ext cx="9900" cy="9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stCxn id="166" idx="2"/>
            <a:endCxn id="171" idx="0"/>
          </p:cNvCxnSpPr>
          <p:nvPr/>
        </p:nvCxnSpPr>
        <p:spPr>
          <a:xfrm>
            <a:off x="2778438" y="1109563"/>
            <a:ext cx="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67" idx="0"/>
            <a:endCxn id="169" idx="2"/>
          </p:cNvCxnSpPr>
          <p:nvPr/>
        </p:nvCxnSpPr>
        <p:spPr>
          <a:xfrm rot="10800000">
            <a:off x="625250" y="2702513"/>
            <a:ext cx="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3"/>
          <p:cNvCxnSpPr>
            <a:stCxn id="168" idx="0"/>
            <a:endCxn id="171" idx="2"/>
          </p:cNvCxnSpPr>
          <p:nvPr/>
        </p:nvCxnSpPr>
        <p:spPr>
          <a:xfrm rot="10800000">
            <a:off x="2778425" y="2702513"/>
            <a:ext cx="540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10 total tables, but 6 tables use for analysis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4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4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185" name="Google Shape;185;p24"/>
          <p:cNvSpPr txBox="1"/>
          <p:nvPr>
            <p:ph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Analysis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Supported by Microsoft tool for visualization 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08650"/>
            <a:ext cx="4876800" cy="274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for Analysis</a:t>
            </a:r>
            <a:endParaRPr/>
          </a:p>
        </p:txBody>
      </p:sp>
      <p:sp>
        <p:nvSpPr>
          <p:cNvPr id="194" name="Google Shape;194;p25"/>
          <p:cNvSpPr txBox="1"/>
          <p:nvPr>
            <p:ph idx="1" type="subTitle"/>
          </p:nvPr>
        </p:nvSpPr>
        <p:spPr>
          <a:xfrm>
            <a:off x="1396725" y="3013225"/>
            <a:ext cx="14166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excel file in form of CSV (Dim Date), and clean in SSIS</a:t>
            </a:r>
            <a:endParaRPr/>
          </a:p>
        </p:txBody>
      </p:sp>
      <p:sp>
        <p:nvSpPr>
          <p:cNvPr id="195" name="Google Shape;195;p25"/>
          <p:cNvSpPr txBox="1"/>
          <p:nvPr>
            <p:ph idx="2" type="subTitle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</a:t>
            </a:r>
            <a:r>
              <a:rPr lang="en"/>
              <a:t>igrate data from SSIS to SQL server</a:t>
            </a:r>
            <a:endParaRPr/>
          </a:p>
        </p:txBody>
      </p:sp>
      <p:sp>
        <p:nvSpPr>
          <p:cNvPr id="196" name="Google Shape;196;p25"/>
          <p:cNvSpPr txBox="1"/>
          <p:nvPr>
            <p:ph idx="4" type="subTitle"/>
          </p:nvPr>
        </p:nvSpPr>
        <p:spPr>
          <a:xfrm>
            <a:off x="1396725" y="2478650"/>
            <a:ext cx="151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Excel (CSV)</a:t>
            </a:r>
            <a:endParaRPr/>
          </a:p>
        </p:txBody>
      </p:sp>
      <p:sp>
        <p:nvSpPr>
          <p:cNvPr id="197" name="Google Shape;197;p25"/>
          <p:cNvSpPr txBox="1"/>
          <p:nvPr>
            <p:ph idx="5" type="subTitle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SQL Server </a:t>
            </a:r>
            <a:endParaRPr/>
          </a:p>
        </p:txBody>
      </p:sp>
      <p:sp>
        <p:nvSpPr>
          <p:cNvPr id="198" name="Google Shape;198;p25"/>
          <p:cNvSpPr txBox="1"/>
          <p:nvPr>
            <p:ph idx="3" type="subTitle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Push data to Power BI, check model, and do visualization</a:t>
            </a:r>
            <a:endParaRPr/>
          </a:p>
        </p:txBody>
      </p:sp>
      <p:sp>
        <p:nvSpPr>
          <p:cNvPr id="199" name="Google Shape;199;p25"/>
          <p:cNvSpPr txBox="1"/>
          <p:nvPr>
            <p:ph idx="6" type="subTitle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Power BI</a:t>
            </a:r>
            <a:endParaRPr/>
          </a:p>
        </p:txBody>
      </p:sp>
      <p:cxnSp>
        <p:nvCxnSpPr>
          <p:cNvPr id="200" name="Google Shape;200;p25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5"/>
          <p:cNvCxnSpPr/>
          <p:nvPr/>
        </p:nvCxnSpPr>
        <p:spPr>
          <a:xfrm rot="10800000">
            <a:off x="1503275" y="238215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5"/>
          <p:cNvCxnSpPr/>
          <p:nvPr/>
        </p:nvCxnSpPr>
        <p:spPr>
          <a:xfrm rot="10800000">
            <a:off x="3969950" y="238215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5"/>
          <p:cNvCxnSpPr/>
          <p:nvPr/>
        </p:nvCxnSpPr>
        <p:spPr>
          <a:xfrm rot="10800000">
            <a:off x="6436625" y="238215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25"/>
          <p:cNvGrpSpPr/>
          <p:nvPr/>
        </p:nvGrpSpPr>
        <p:grpSpPr>
          <a:xfrm>
            <a:off x="6416053" y="1990983"/>
            <a:ext cx="354025" cy="268797"/>
            <a:chOff x="3963652" y="1999759"/>
            <a:chExt cx="374154" cy="284050"/>
          </a:xfrm>
        </p:grpSpPr>
        <p:sp>
          <p:nvSpPr>
            <p:cNvPr id="206" name="Google Shape;206;p25"/>
            <p:cNvSpPr/>
            <p:nvPr/>
          </p:nvSpPr>
          <p:spPr>
            <a:xfrm>
              <a:off x="4123441" y="2104652"/>
              <a:ext cx="214366" cy="179158"/>
            </a:xfrm>
            <a:custGeom>
              <a:rect b="b" l="l" r="r" t="t"/>
              <a:pathLst>
                <a:path extrusionOk="0" h="5633" w="6740">
                  <a:moveTo>
                    <a:pt x="6573" y="1"/>
                  </a:moveTo>
                  <a:cubicBezTo>
                    <a:pt x="6490" y="1"/>
                    <a:pt x="6395" y="84"/>
                    <a:pt x="6395" y="179"/>
                  </a:cubicBezTo>
                  <a:lnTo>
                    <a:pt x="6395" y="5275"/>
                  </a:lnTo>
                  <a:lnTo>
                    <a:pt x="180" y="5275"/>
                  </a:lnTo>
                  <a:cubicBezTo>
                    <a:pt x="84" y="5275"/>
                    <a:pt x="1" y="5346"/>
                    <a:pt x="1" y="5454"/>
                  </a:cubicBezTo>
                  <a:cubicBezTo>
                    <a:pt x="1" y="5549"/>
                    <a:pt x="72" y="5632"/>
                    <a:pt x="180" y="5632"/>
                  </a:cubicBezTo>
                  <a:lnTo>
                    <a:pt x="6561" y="5632"/>
                  </a:lnTo>
                  <a:cubicBezTo>
                    <a:pt x="6645" y="5632"/>
                    <a:pt x="6740" y="5549"/>
                    <a:pt x="6740" y="5454"/>
                  </a:cubicBezTo>
                  <a:lnTo>
                    <a:pt x="6740" y="179"/>
                  </a:lnTo>
                  <a:cubicBezTo>
                    <a:pt x="6740" y="84"/>
                    <a:pt x="6668" y="1"/>
                    <a:pt x="6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963652" y="1999759"/>
              <a:ext cx="374154" cy="283669"/>
            </a:xfrm>
            <a:custGeom>
              <a:rect b="b" l="l" r="r" t="t"/>
              <a:pathLst>
                <a:path extrusionOk="0" h="8919" w="11764">
                  <a:moveTo>
                    <a:pt x="1036" y="1"/>
                  </a:moveTo>
                  <a:cubicBezTo>
                    <a:pt x="465" y="1"/>
                    <a:pt x="0" y="465"/>
                    <a:pt x="0" y="1024"/>
                  </a:cubicBezTo>
                  <a:lnTo>
                    <a:pt x="0" y="7847"/>
                  </a:lnTo>
                  <a:cubicBezTo>
                    <a:pt x="0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608" y="8918"/>
                    <a:pt x="4692" y="8835"/>
                    <a:pt x="4692" y="8740"/>
                  </a:cubicBezTo>
                  <a:cubicBezTo>
                    <a:pt x="4692" y="8644"/>
                    <a:pt x="4620" y="8561"/>
                    <a:pt x="4513" y="8561"/>
                  </a:cubicBezTo>
                  <a:lnTo>
                    <a:pt x="1072" y="8561"/>
                  </a:lnTo>
                  <a:cubicBezTo>
                    <a:pt x="679" y="8561"/>
                    <a:pt x="358" y="8228"/>
                    <a:pt x="358" y="7847"/>
                  </a:cubicBezTo>
                  <a:lnTo>
                    <a:pt x="358" y="7799"/>
                  </a:lnTo>
                  <a:lnTo>
                    <a:pt x="358" y="7763"/>
                  </a:lnTo>
                  <a:cubicBezTo>
                    <a:pt x="405" y="7430"/>
                    <a:pt x="691" y="7168"/>
                    <a:pt x="1036" y="7168"/>
                  </a:cubicBezTo>
                  <a:lnTo>
                    <a:pt x="1358" y="7168"/>
                  </a:lnTo>
                  <a:cubicBezTo>
                    <a:pt x="1453" y="7168"/>
                    <a:pt x="1536" y="7097"/>
                    <a:pt x="1536" y="6990"/>
                  </a:cubicBezTo>
                  <a:cubicBezTo>
                    <a:pt x="1536" y="6906"/>
                    <a:pt x="1465" y="6811"/>
                    <a:pt x="1358" y="6811"/>
                  </a:cubicBezTo>
                  <a:cubicBezTo>
                    <a:pt x="1335" y="6814"/>
                    <a:pt x="1309" y="6815"/>
                    <a:pt x="1278" y="6815"/>
                  </a:cubicBezTo>
                  <a:cubicBezTo>
                    <a:pt x="1232" y="6815"/>
                    <a:pt x="1177" y="6813"/>
                    <a:pt x="1116" y="6813"/>
                  </a:cubicBezTo>
                  <a:cubicBezTo>
                    <a:pt x="905" y="6813"/>
                    <a:pt x="620" y="6839"/>
                    <a:pt x="346" y="7073"/>
                  </a:cubicBezTo>
                  <a:lnTo>
                    <a:pt x="346" y="1013"/>
                  </a:lnTo>
                  <a:cubicBezTo>
                    <a:pt x="346" y="643"/>
                    <a:pt x="655" y="322"/>
                    <a:pt x="1036" y="322"/>
                  </a:cubicBezTo>
                  <a:lnTo>
                    <a:pt x="2465" y="322"/>
                  </a:lnTo>
                  <a:lnTo>
                    <a:pt x="2465" y="6811"/>
                  </a:lnTo>
                  <a:lnTo>
                    <a:pt x="2048" y="6811"/>
                  </a:lnTo>
                  <a:cubicBezTo>
                    <a:pt x="1953" y="6811"/>
                    <a:pt x="1870" y="6894"/>
                    <a:pt x="1870" y="6990"/>
                  </a:cubicBezTo>
                  <a:cubicBezTo>
                    <a:pt x="1870" y="7085"/>
                    <a:pt x="1941" y="7168"/>
                    <a:pt x="2048" y="7168"/>
                  </a:cubicBezTo>
                  <a:lnTo>
                    <a:pt x="2620" y="7168"/>
                  </a:lnTo>
                  <a:cubicBezTo>
                    <a:pt x="2715" y="7168"/>
                    <a:pt x="2798" y="7097"/>
                    <a:pt x="2798" y="6990"/>
                  </a:cubicBezTo>
                  <a:lnTo>
                    <a:pt x="2798" y="1191"/>
                  </a:lnTo>
                  <a:lnTo>
                    <a:pt x="11407" y="1191"/>
                  </a:lnTo>
                  <a:lnTo>
                    <a:pt x="11407" y="2763"/>
                  </a:lnTo>
                  <a:cubicBezTo>
                    <a:pt x="11407" y="2858"/>
                    <a:pt x="11478" y="2941"/>
                    <a:pt x="11585" y="2941"/>
                  </a:cubicBezTo>
                  <a:cubicBezTo>
                    <a:pt x="11669" y="2941"/>
                    <a:pt x="11764" y="2870"/>
                    <a:pt x="11764" y="2763"/>
                  </a:cubicBezTo>
                  <a:lnTo>
                    <a:pt x="11764" y="1024"/>
                  </a:lnTo>
                  <a:cubicBezTo>
                    <a:pt x="11764" y="941"/>
                    <a:pt x="11692" y="858"/>
                    <a:pt x="11597" y="858"/>
                  </a:cubicBezTo>
                  <a:lnTo>
                    <a:pt x="2822" y="858"/>
                  </a:lnTo>
                  <a:lnTo>
                    <a:pt x="2822" y="179"/>
                  </a:lnTo>
                  <a:cubicBezTo>
                    <a:pt x="2822" y="84"/>
                    <a:pt x="2739" y="1"/>
                    <a:pt x="2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69309" y="2061874"/>
              <a:ext cx="234435" cy="182911"/>
            </a:xfrm>
            <a:custGeom>
              <a:rect b="b" l="l" r="r" t="t"/>
              <a:pathLst>
                <a:path extrusionOk="0" h="5751" w="7371">
                  <a:moveTo>
                    <a:pt x="5477" y="357"/>
                  </a:moveTo>
                  <a:lnTo>
                    <a:pt x="5477" y="1631"/>
                  </a:lnTo>
                  <a:lnTo>
                    <a:pt x="3013" y="1631"/>
                  </a:lnTo>
                  <a:lnTo>
                    <a:pt x="3013" y="357"/>
                  </a:lnTo>
                  <a:close/>
                  <a:moveTo>
                    <a:pt x="2667" y="3036"/>
                  </a:moveTo>
                  <a:lnTo>
                    <a:pt x="2667" y="5394"/>
                  </a:lnTo>
                  <a:lnTo>
                    <a:pt x="1643" y="5394"/>
                  </a:lnTo>
                  <a:cubicBezTo>
                    <a:pt x="929" y="5394"/>
                    <a:pt x="358" y="4822"/>
                    <a:pt x="358" y="4120"/>
                  </a:cubicBezTo>
                  <a:lnTo>
                    <a:pt x="358" y="3036"/>
                  </a:lnTo>
                  <a:close/>
                  <a:moveTo>
                    <a:pt x="7013" y="334"/>
                  </a:moveTo>
                  <a:lnTo>
                    <a:pt x="7013" y="5394"/>
                  </a:lnTo>
                  <a:lnTo>
                    <a:pt x="3013" y="5394"/>
                  </a:lnTo>
                  <a:lnTo>
                    <a:pt x="3013" y="1977"/>
                  </a:lnTo>
                  <a:lnTo>
                    <a:pt x="5656" y="1977"/>
                  </a:lnTo>
                  <a:cubicBezTo>
                    <a:pt x="5751" y="1977"/>
                    <a:pt x="5834" y="1905"/>
                    <a:pt x="5834" y="1798"/>
                  </a:cubicBezTo>
                  <a:lnTo>
                    <a:pt x="5834" y="334"/>
                  </a:lnTo>
                  <a:close/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4120"/>
                  </a:lnTo>
                  <a:cubicBezTo>
                    <a:pt x="0" y="5025"/>
                    <a:pt x="727" y="5751"/>
                    <a:pt x="1643" y="5751"/>
                  </a:cubicBezTo>
                  <a:lnTo>
                    <a:pt x="7192" y="5751"/>
                  </a:lnTo>
                  <a:cubicBezTo>
                    <a:pt x="7275" y="5751"/>
                    <a:pt x="7370" y="5679"/>
                    <a:pt x="7370" y="5572"/>
                  </a:cubicBezTo>
                  <a:lnTo>
                    <a:pt x="7370" y="179"/>
                  </a:lnTo>
                  <a:cubicBezTo>
                    <a:pt x="7358" y="72"/>
                    <a:pt x="7275" y="0"/>
                    <a:pt x="7192" y="0"/>
                  </a:cubicBezTo>
                  <a:lnTo>
                    <a:pt x="2024" y="0"/>
                  </a:lnTo>
                  <a:cubicBezTo>
                    <a:pt x="1941" y="0"/>
                    <a:pt x="1846" y="72"/>
                    <a:pt x="1846" y="179"/>
                  </a:cubicBezTo>
                  <a:cubicBezTo>
                    <a:pt x="1846" y="262"/>
                    <a:pt x="1917" y="357"/>
                    <a:pt x="2024" y="357"/>
                  </a:cubicBezTo>
                  <a:lnTo>
                    <a:pt x="2667" y="357"/>
                  </a:lnTo>
                  <a:lnTo>
                    <a:pt x="2667" y="2691"/>
                  </a:lnTo>
                  <a:lnTo>
                    <a:pt x="358" y="2691"/>
                  </a:lnTo>
                  <a:lnTo>
                    <a:pt x="358" y="357"/>
                  </a:lnTo>
                  <a:lnTo>
                    <a:pt x="1322" y="357"/>
                  </a:lnTo>
                  <a:cubicBezTo>
                    <a:pt x="1417" y="357"/>
                    <a:pt x="1501" y="274"/>
                    <a:pt x="1501" y="179"/>
                  </a:cubicBezTo>
                  <a:cubicBezTo>
                    <a:pt x="1501" y="84"/>
                    <a:pt x="1429" y="0"/>
                    <a:pt x="1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3966934" y="1982209"/>
            <a:ext cx="318935" cy="286344"/>
            <a:chOff x="3441065" y="4302505"/>
            <a:chExt cx="337069" cy="302593"/>
          </a:xfrm>
        </p:grpSpPr>
        <p:sp>
          <p:nvSpPr>
            <p:cNvPr id="210" name="Google Shape;210;p25"/>
            <p:cNvSpPr/>
            <p:nvPr/>
          </p:nvSpPr>
          <p:spPr>
            <a:xfrm>
              <a:off x="3441065" y="4366941"/>
              <a:ext cx="337069" cy="173655"/>
            </a:xfrm>
            <a:custGeom>
              <a:rect b="b" l="l" r="r" t="t"/>
              <a:pathLst>
                <a:path extrusionOk="0" h="5460" w="10598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3572864" y="4423300"/>
              <a:ext cx="76141" cy="61479"/>
            </a:xfrm>
            <a:custGeom>
              <a:rect b="b" l="l" r="r" t="t"/>
              <a:pathLst>
                <a:path extrusionOk="0" h="1933" w="2394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3619045" y="4394485"/>
              <a:ext cx="46626" cy="39088"/>
            </a:xfrm>
            <a:custGeom>
              <a:rect b="b" l="l" r="r" t="t"/>
              <a:pathLst>
                <a:path extrusionOk="0" h="1229" w="1466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604669" y="4302505"/>
              <a:ext cx="9860" cy="42046"/>
            </a:xfrm>
            <a:custGeom>
              <a:rect b="b" l="l" r="r" t="t"/>
              <a:pathLst>
                <a:path extrusionOk="0" h="1322" w="31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3528178" y="4315926"/>
              <a:ext cx="22359" cy="40742"/>
            </a:xfrm>
            <a:custGeom>
              <a:rect b="b" l="l" r="r" t="t"/>
              <a:pathLst>
                <a:path extrusionOk="0" h="1281" w="703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457730" y="4348590"/>
              <a:ext cx="32600" cy="35367"/>
            </a:xfrm>
            <a:custGeom>
              <a:rect b="b" l="l" r="r" t="t"/>
              <a:pathLst>
                <a:path extrusionOk="0" h="1112" w="1025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3727723" y="4351611"/>
              <a:ext cx="32218" cy="34954"/>
            </a:xfrm>
            <a:custGeom>
              <a:rect b="b" l="l" r="r" t="t"/>
              <a:pathLst>
                <a:path extrusionOk="0" h="1099" w="1013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668279" y="4315926"/>
              <a:ext cx="22391" cy="40742"/>
            </a:xfrm>
            <a:custGeom>
              <a:rect b="b" l="l" r="r" t="t"/>
              <a:pathLst>
                <a:path extrusionOk="0" h="1281" w="704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3603143" y="4563019"/>
              <a:ext cx="9891" cy="42078"/>
            </a:xfrm>
            <a:custGeom>
              <a:rect b="b" l="l" r="r" t="t"/>
              <a:pathLst>
                <a:path extrusionOk="0" h="1323" w="311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3667134" y="4552206"/>
              <a:ext cx="22009" cy="40233"/>
            </a:xfrm>
            <a:custGeom>
              <a:rect b="b" l="l" r="r" t="t"/>
              <a:pathLst>
                <a:path extrusionOk="0" h="1265" w="692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3727723" y="4524662"/>
              <a:ext cx="32982" cy="35367"/>
            </a:xfrm>
            <a:custGeom>
              <a:rect b="b" l="l" r="r" t="t"/>
              <a:pathLst>
                <a:path extrusionOk="0" h="1112" w="1037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457349" y="4522023"/>
              <a:ext cx="32218" cy="34954"/>
            </a:xfrm>
            <a:custGeom>
              <a:rect b="b" l="l" r="r" t="t"/>
              <a:pathLst>
                <a:path extrusionOk="0" h="1099" w="1013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3526270" y="4551665"/>
              <a:ext cx="22772" cy="40392"/>
            </a:xfrm>
            <a:custGeom>
              <a:rect b="b" l="l" r="r" t="t"/>
              <a:pathLst>
                <a:path extrusionOk="0" h="1270" w="716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1527853" y="1964949"/>
            <a:ext cx="263743" cy="320865"/>
            <a:chOff x="1768821" y="3361108"/>
            <a:chExt cx="278739" cy="339073"/>
          </a:xfrm>
        </p:grpSpPr>
        <p:sp>
          <p:nvSpPr>
            <p:cNvPr id="224" name="Google Shape;224;p25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6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6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242" name="Google Shape;242;p26"/>
          <p:cNvSpPr txBox="1"/>
          <p:nvPr>
            <p:ph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3" name="Google Shape;243;p26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 Statement and Question before exploring insight</a:t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75" y="901525"/>
            <a:ext cx="4530425" cy="31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3" type="title"/>
          </p:nvPr>
        </p:nvSpPr>
        <p:spPr>
          <a:xfrm>
            <a:off x="3174025" y="731625"/>
            <a:ext cx="475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year and quarter sell the most products?</a:t>
            </a:r>
            <a:endParaRPr b="1" sz="1800"/>
          </a:p>
        </p:txBody>
      </p:sp>
      <p:sp>
        <p:nvSpPr>
          <p:cNvPr id="251" name="Google Shape;251;p27"/>
          <p:cNvSpPr txBox="1"/>
          <p:nvPr>
            <p:ph idx="5" type="title"/>
          </p:nvPr>
        </p:nvSpPr>
        <p:spPr>
          <a:xfrm>
            <a:off x="3174025" y="2384375"/>
            <a:ext cx="475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Compare Online and Store, which type of sales that sell the most by Year &amp; Quarter?</a:t>
            </a:r>
            <a:endParaRPr b="1" sz="1800"/>
          </a:p>
        </p:txBody>
      </p:sp>
      <p:cxnSp>
        <p:nvCxnSpPr>
          <p:cNvPr id="252" name="Google Shape;252;p27"/>
          <p:cNvCxnSpPr/>
          <p:nvPr/>
        </p:nvCxnSpPr>
        <p:spPr>
          <a:xfrm rot="10800000">
            <a:off x="3262025" y="631975"/>
            <a:ext cx="831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/>
          <p:nvPr/>
        </p:nvCxnSpPr>
        <p:spPr>
          <a:xfrm rot="10800000">
            <a:off x="3261900" y="1979925"/>
            <a:ext cx="522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>
            <p:ph idx="4294967295" type="title"/>
          </p:nvPr>
        </p:nvSpPr>
        <p:spPr>
          <a:xfrm>
            <a:off x="765725" y="476525"/>
            <a:ext cx="21678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and Question</a:t>
            </a:r>
            <a:endParaRPr b="1"/>
          </a:p>
        </p:txBody>
      </p:sp>
      <p:cxnSp>
        <p:nvCxnSpPr>
          <p:cNvPr id="255" name="Google Shape;255;p27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7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7"/>
          <p:cNvSpPr txBox="1"/>
          <p:nvPr>
            <p:ph idx="3" type="title"/>
          </p:nvPr>
        </p:nvSpPr>
        <p:spPr>
          <a:xfrm>
            <a:off x="3174025" y="1355775"/>
            <a:ext cx="475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Which region that buy the most product?</a:t>
            </a:r>
            <a:endParaRPr b="1" sz="1800"/>
          </a:p>
        </p:txBody>
      </p:sp>
      <p:sp>
        <p:nvSpPr>
          <p:cNvPr id="258" name="Google Shape;258;p27"/>
          <p:cNvSpPr txBox="1"/>
          <p:nvPr>
            <p:ph idx="5" type="title"/>
          </p:nvPr>
        </p:nvSpPr>
        <p:spPr>
          <a:xfrm>
            <a:off x="3174025" y="3177500"/>
            <a:ext cx="475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Compare Online and Store, what month that has the most shipping?</a:t>
            </a:r>
            <a:endParaRPr b="1" sz="1800"/>
          </a:p>
        </p:txBody>
      </p:sp>
      <p:sp>
        <p:nvSpPr>
          <p:cNvPr id="259" name="Google Shape;259;p27"/>
          <p:cNvSpPr txBox="1"/>
          <p:nvPr>
            <p:ph idx="5" type="title"/>
          </p:nvPr>
        </p:nvSpPr>
        <p:spPr>
          <a:xfrm>
            <a:off x="3174025" y="3881725"/>
            <a:ext cx="475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Compare Online and Store, which is the top 1 region both sales and quantities?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8">
            <a:hlinkClick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8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8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267" name="Google Shape;267;p28"/>
          <p:cNvSpPr txBox="1"/>
          <p:nvPr>
            <p:ph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" name="Google Shape;268;p28"/>
          <p:cNvSpPr txBox="1"/>
          <p:nvPr>
            <p:ph type="title"/>
          </p:nvPr>
        </p:nvSpPr>
        <p:spPr>
          <a:xfrm>
            <a:off x="666375" y="2130650"/>
            <a:ext cx="3654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 and Dashboard</a:t>
            </a:r>
            <a:endParaRPr/>
          </a:p>
        </p:txBody>
      </p:sp>
      <p:sp>
        <p:nvSpPr>
          <p:cNvPr id="269" name="Google Shape;269;p28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dive through insight in Power BI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665" y="1152408"/>
            <a:ext cx="4854461" cy="26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