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60" r:id="rId4"/>
    <p:sldId id="262" r:id="rId5"/>
    <p:sldId id="261" r:id="rId6"/>
    <p:sldId id="263" r:id="rId7"/>
    <p:sldId id="264" r:id="rId8"/>
    <p:sldId id="265" r:id="rId9"/>
    <p:sldId id="266" r:id="rId10"/>
    <p:sldId id="258" r:id="rId11"/>
    <p:sldId id="267" r:id="rId12"/>
    <p:sldId id="268" r:id="rId13"/>
    <p:sldId id="269" r:id="rId14"/>
    <p:sldId id="271" r:id="rId15"/>
    <p:sldId id="257"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311C1-68DD-4851-9994-9742FF6B78F2}"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22D922CF-083F-4DCD-ADD8-6ABDB0ABF24E}">
      <dgm:prSet/>
      <dgm:spPr/>
      <dgm:t>
        <a:bodyPr/>
        <a:lstStyle/>
        <a:p>
          <a:pPr>
            <a:lnSpc>
              <a:spcPct val="100000"/>
            </a:lnSpc>
            <a:defRPr b="1"/>
          </a:pPr>
          <a:r>
            <a:rPr lang="en-GB" b="1" i="0"/>
            <a:t>Overview of Flextrade</a:t>
          </a:r>
          <a:endParaRPr lang="en-US"/>
        </a:p>
      </dgm:t>
    </dgm:pt>
    <dgm:pt modelId="{ACAD8E3C-59DF-4E8B-B457-88135631E339}" type="parTrans" cxnId="{A89F2700-649A-4725-BEB5-C0EDBDA9046D}">
      <dgm:prSet/>
      <dgm:spPr/>
      <dgm:t>
        <a:bodyPr/>
        <a:lstStyle/>
        <a:p>
          <a:endParaRPr lang="en-US"/>
        </a:p>
      </dgm:t>
    </dgm:pt>
    <dgm:pt modelId="{16662BDE-05C4-486E-99AC-9B2B94626CC0}" type="sibTrans" cxnId="{A89F2700-649A-4725-BEB5-C0EDBDA9046D}">
      <dgm:prSet/>
      <dgm:spPr/>
      <dgm:t>
        <a:bodyPr/>
        <a:lstStyle/>
        <a:p>
          <a:endParaRPr lang="en-US"/>
        </a:p>
      </dgm:t>
    </dgm:pt>
    <dgm:pt modelId="{E03DE0CC-B235-4318-9823-35BA34367892}">
      <dgm:prSet/>
      <dgm:spPr/>
      <dgm:t>
        <a:bodyPr/>
        <a:lstStyle/>
        <a:p>
          <a:pPr>
            <a:lnSpc>
              <a:spcPct val="100000"/>
            </a:lnSpc>
            <a:defRPr b="1"/>
          </a:pPr>
          <a:r>
            <a:rPr lang="en-GB" b="0" i="0"/>
            <a:t>FlexTrade is a well-known company in the online shopping world they sell all kinds of things, from electronics to clothes.</a:t>
          </a:r>
          <a:endParaRPr lang="en-US"/>
        </a:p>
      </dgm:t>
    </dgm:pt>
    <dgm:pt modelId="{B86F1674-54F6-42FA-B018-C997663C639C}" type="parTrans" cxnId="{21A5D660-4209-4E51-AB66-A719BA1707B5}">
      <dgm:prSet/>
      <dgm:spPr/>
      <dgm:t>
        <a:bodyPr/>
        <a:lstStyle/>
        <a:p>
          <a:endParaRPr lang="en-US"/>
        </a:p>
      </dgm:t>
    </dgm:pt>
    <dgm:pt modelId="{0C01BE1C-5744-4D7A-820D-B76819D3C431}" type="sibTrans" cxnId="{21A5D660-4209-4E51-AB66-A719BA1707B5}">
      <dgm:prSet/>
      <dgm:spPr/>
      <dgm:t>
        <a:bodyPr/>
        <a:lstStyle/>
        <a:p>
          <a:endParaRPr lang="en-US"/>
        </a:p>
      </dgm:t>
    </dgm:pt>
    <dgm:pt modelId="{BB613F3C-AA96-4E8F-A1DF-7B125CFBFE7A}">
      <dgm:prSet/>
      <dgm:spPr/>
      <dgm:t>
        <a:bodyPr/>
        <a:lstStyle/>
        <a:p>
          <a:pPr>
            <a:lnSpc>
              <a:spcPct val="100000"/>
            </a:lnSpc>
            <a:defRPr b="1"/>
          </a:pPr>
          <a:r>
            <a:rPr lang="en-GB" b="1" i="0"/>
            <a:t>Problem</a:t>
          </a:r>
          <a:endParaRPr lang="en-US"/>
        </a:p>
      </dgm:t>
    </dgm:pt>
    <dgm:pt modelId="{1D95DE97-C949-4010-A04E-ECC4FB248788}" type="parTrans" cxnId="{99BF7A95-FE5D-4294-8EF5-57E996B05CD7}">
      <dgm:prSet/>
      <dgm:spPr/>
      <dgm:t>
        <a:bodyPr/>
        <a:lstStyle/>
        <a:p>
          <a:endParaRPr lang="en-US"/>
        </a:p>
      </dgm:t>
    </dgm:pt>
    <dgm:pt modelId="{32BE7CF9-A268-4E2D-B09C-6C3E9571B8A7}" type="sibTrans" cxnId="{99BF7A95-FE5D-4294-8EF5-57E996B05CD7}">
      <dgm:prSet/>
      <dgm:spPr/>
      <dgm:t>
        <a:bodyPr/>
        <a:lstStyle/>
        <a:p>
          <a:endParaRPr lang="en-US"/>
        </a:p>
      </dgm:t>
    </dgm:pt>
    <dgm:pt modelId="{EACA2439-4260-4736-8578-7389DFAA3A45}">
      <dgm:prSet/>
      <dgm:spPr/>
      <dgm:t>
        <a:bodyPr/>
        <a:lstStyle/>
        <a:p>
          <a:pPr>
            <a:lnSpc>
              <a:spcPct val="100000"/>
            </a:lnSpc>
            <a:defRPr b="1"/>
          </a:pPr>
          <a:r>
            <a:rPr lang="en-GB" b="0" i="0"/>
            <a:t>The major problems faced by Flextrade include:</a:t>
          </a:r>
          <a:endParaRPr lang="en-US"/>
        </a:p>
      </dgm:t>
    </dgm:pt>
    <dgm:pt modelId="{FE26371A-DD85-413E-9F99-34C7DBE75872}" type="parTrans" cxnId="{293A9EE5-BD49-43D7-A7C7-0C86F5E9CF77}">
      <dgm:prSet/>
      <dgm:spPr/>
      <dgm:t>
        <a:bodyPr/>
        <a:lstStyle/>
        <a:p>
          <a:endParaRPr lang="en-US"/>
        </a:p>
      </dgm:t>
    </dgm:pt>
    <dgm:pt modelId="{26D26874-B7F1-42A2-AB7A-D2B81D6FC036}" type="sibTrans" cxnId="{293A9EE5-BD49-43D7-A7C7-0C86F5E9CF77}">
      <dgm:prSet/>
      <dgm:spPr/>
      <dgm:t>
        <a:bodyPr/>
        <a:lstStyle/>
        <a:p>
          <a:endParaRPr lang="en-US"/>
        </a:p>
      </dgm:t>
    </dgm:pt>
    <dgm:pt modelId="{717991FF-A718-4CAD-8A7D-BAC6F814A241}">
      <dgm:prSet/>
      <dgm:spPr/>
      <dgm:t>
        <a:bodyPr/>
        <a:lstStyle/>
        <a:p>
          <a:pPr>
            <a:lnSpc>
              <a:spcPct val="100000"/>
            </a:lnSpc>
          </a:pPr>
          <a:r>
            <a:rPr lang="en-GB" b="0" i="0"/>
            <a:t>High bounce rate</a:t>
          </a:r>
          <a:endParaRPr lang="en-US"/>
        </a:p>
      </dgm:t>
    </dgm:pt>
    <dgm:pt modelId="{1D9B64F2-ADFF-4CDF-9400-2890B51C602C}" type="parTrans" cxnId="{DBAFFB2E-9F07-4947-96A3-8C2B837750D4}">
      <dgm:prSet/>
      <dgm:spPr/>
      <dgm:t>
        <a:bodyPr/>
        <a:lstStyle/>
        <a:p>
          <a:endParaRPr lang="en-US"/>
        </a:p>
      </dgm:t>
    </dgm:pt>
    <dgm:pt modelId="{DBA9E69A-02A5-4EF9-A9BF-608F7E71DE3D}" type="sibTrans" cxnId="{DBAFFB2E-9F07-4947-96A3-8C2B837750D4}">
      <dgm:prSet/>
      <dgm:spPr/>
      <dgm:t>
        <a:bodyPr/>
        <a:lstStyle/>
        <a:p>
          <a:endParaRPr lang="en-US"/>
        </a:p>
      </dgm:t>
    </dgm:pt>
    <dgm:pt modelId="{2B7F8D7F-2A71-4577-A8AC-C2ED44BE718D}">
      <dgm:prSet/>
      <dgm:spPr/>
      <dgm:t>
        <a:bodyPr/>
        <a:lstStyle/>
        <a:p>
          <a:pPr>
            <a:lnSpc>
              <a:spcPct val="100000"/>
            </a:lnSpc>
          </a:pPr>
          <a:r>
            <a:rPr lang="en-GB" b="0" i="0"/>
            <a:t>Industry Competition</a:t>
          </a:r>
          <a:endParaRPr lang="en-US"/>
        </a:p>
      </dgm:t>
    </dgm:pt>
    <dgm:pt modelId="{D9C0AAE8-FF3C-4085-BA8C-BB604939D03A}" type="parTrans" cxnId="{41FA6704-08C0-410E-8402-84F55A6F76BF}">
      <dgm:prSet/>
      <dgm:spPr/>
      <dgm:t>
        <a:bodyPr/>
        <a:lstStyle/>
        <a:p>
          <a:endParaRPr lang="en-US"/>
        </a:p>
      </dgm:t>
    </dgm:pt>
    <dgm:pt modelId="{8C9DE638-0813-4375-8FF2-AEEDC4C551E8}" type="sibTrans" cxnId="{41FA6704-08C0-410E-8402-84F55A6F76BF}">
      <dgm:prSet/>
      <dgm:spPr/>
      <dgm:t>
        <a:bodyPr/>
        <a:lstStyle/>
        <a:p>
          <a:endParaRPr lang="en-US"/>
        </a:p>
      </dgm:t>
    </dgm:pt>
    <dgm:pt modelId="{B4B76C0B-311D-4EB1-9A74-C5DA762B6008}">
      <dgm:prSet/>
      <dgm:spPr/>
      <dgm:t>
        <a:bodyPr/>
        <a:lstStyle/>
        <a:p>
          <a:pPr>
            <a:lnSpc>
              <a:spcPct val="100000"/>
            </a:lnSpc>
          </a:pPr>
          <a:r>
            <a:rPr lang="en-GB" b="0" i="0"/>
            <a:t>Cart abandonment</a:t>
          </a:r>
          <a:endParaRPr lang="en-US"/>
        </a:p>
      </dgm:t>
    </dgm:pt>
    <dgm:pt modelId="{6C63C981-9546-45CA-B596-765A06CE8505}" type="parTrans" cxnId="{BD8D63C1-AAB4-46E2-BAA3-3BA0D7633678}">
      <dgm:prSet/>
      <dgm:spPr/>
      <dgm:t>
        <a:bodyPr/>
        <a:lstStyle/>
        <a:p>
          <a:endParaRPr lang="en-US"/>
        </a:p>
      </dgm:t>
    </dgm:pt>
    <dgm:pt modelId="{54C6518E-3B0C-4225-9CC3-B2A154261336}" type="sibTrans" cxnId="{BD8D63C1-AAB4-46E2-BAA3-3BA0D7633678}">
      <dgm:prSet/>
      <dgm:spPr/>
      <dgm:t>
        <a:bodyPr/>
        <a:lstStyle/>
        <a:p>
          <a:endParaRPr lang="en-US"/>
        </a:p>
      </dgm:t>
    </dgm:pt>
    <dgm:pt modelId="{B2D96FDB-588F-42BD-BF5B-C2CF0CDED394}">
      <dgm:prSet/>
      <dgm:spPr/>
      <dgm:t>
        <a:bodyPr/>
        <a:lstStyle/>
        <a:p>
          <a:pPr>
            <a:lnSpc>
              <a:spcPct val="100000"/>
            </a:lnSpc>
          </a:pPr>
          <a:r>
            <a:rPr lang="en-GB" b="0" i="0"/>
            <a:t>Low verage order value</a:t>
          </a:r>
          <a:endParaRPr lang="en-US"/>
        </a:p>
      </dgm:t>
    </dgm:pt>
    <dgm:pt modelId="{DBAD31B7-5B0E-4816-99A8-B85B2C89C555}" type="parTrans" cxnId="{B5A875B2-906C-4213-9059-519A1B892394}">
      <dgm:prSet/>
      <dgm:spPr/>
      <dgm:t>
        <a:bodyPr/>
        <a:lstStyle/>
        <a:p>
          <a:endParaRPr lang="en-US"/>
        </a:p>
      </dgm:t>
    </dgm:pt>
    <dgm:pt modelId="{2E5E550F-2E76-411A-836A-C970F7810B17}" type="sibTrans" cxnId="{B5A875B2-906C-4213-9059-519A1B892394}">
      <dgm:prSet/>
      <dgm:spPr/>
      <dgm:t>
        <a:bodyPr/>
        <a:lstStyle/>
        <a:p>
          <a:endParaRPr lang="en-US"/>
        </a:p>
      </dgm:t>
    </dgm:pt>
    <dgm:pt modelId="{796F2755-1E5E-4231-BFC0-6696CB9FC0FB}">
      <dgm:prSet/>
      <dgm:spPr/>
      <dgm:t>
        <a:bodyPr/>
        <a:lstStyle/>
        <a:p>
          <a:pPr>
            <a:lnSpc>
              <a:spcPct val="100000"/>
            </a:lnSpc>
            <a:defRPr b="1"/>
          </a:pPr>
          <a:r>
            <a:rPr lang="en-GB" b="1" i="0"/>
            <a:t>Objective </a:t>
          </a:r>
          <a:endParaRPr lang="en-US"/>
        </a:p>
      </dgm:t>
    </dgm:pt>
    <dgm:pt modelId="{BFFE8F3A-CBDC-48BC-9561-D827BC322B6F}" type="parTrans" cxnId="{4BE0AF73-2045-4CB9-B114-E072A8122932}">
      <dgm:prSet/>
      <dgm:spPr/>
      <dgm:t>
        <a:bodyPr/>
        <a:lstStyle/>
        <a:p>
          <a:endParaRPr lang="en-US"/>
        </a:p>
      </dgm:t>
    </dgm:pt>
    <dgm:pt modelId="{6F8B7145-221A-4155-8EB9-28FDD2848756}" type="sibTrans" cxnId="{4BE0AF73-2045-4CB9-B114-E072A8122932}">
      <dgm:prSet/>
      <dgm:spPr/>
      <dgm:t>
        <a:bodyPr/>
        <a:lstStyle/>
        <a:p>
          <a:endParaRPr lang="en-US"/>
        </a:p>
      </dgm:t>
    </dgm:pt>
    <dgm:pt modelId="{83F516A1-D320-4A47-9E81-7EA70A614837}">
      <dgm:prSet/>
      <dgm:spPr/>
      <dgm:t>
        <a:bodyPr/>
        <a:lstStyle/>
        <a:p>
          <a:pPr>
            <a:lnSpc>
              <a:spcPct val="100000"/>
            </a:lnSpc>
          </a:pPr>
          <a:r>
            <a:rPr lang="en-GB" b="0" i="0"/>
            <a:t>Analyse Flextrade  user datasets and derive insights and recommendations that would  enable Flextrade  make informed business decisions to increase reduce bounce rate, cart abandonment as well as stay ahead of competition  in the industry. </a:t>
          </a:r>
          <a:endParaRPr lang="en-US"/>
        </a:p>
      </dgm:t>
    </dgm:pt>
    <dgm:pt modelId="{E6FC6546-C978-43FF-A9A7-62F809C042EE}" type="parTrans" cxnId="{FC6947E4-C6C5-4FAD-AA5E-60A4CF88AC08}">
      <dgm:prSet/>
      <dgm:spPr/>
      <dgm:t>
        <a:bodyPr/>
        <a:lstStyle/>
        <a:p>
          <a:endParaRPr lang="en-US"/>
        </a:p>
      </dgm:t>
    </dgm:pt>
    <dgm:pt modelId="{E80C69FB-F14D-4B92-B946-B83F35DB121D}" type="sibTrans" cxnId="{FC6947E4-C6C5-4FAD-AA5E-60A4CF88AC08}">
      <dgm:prSet/>
      <dgm:spPr/>
      <dgm:t>
        <a:bodyPr/>
        <a:lstStyle/>
        <a:p>
          <a:endParaRPr lang="en-US"/>
        </a:p>
      </dgm:t>
    </dgm:pt>
    <dgm:pt modelId="{71C7EA58-488E-4627-BF7C-B74D49B1F880}" type="pres">
      <dgm:prSet presAssocID="{E7A311C1-68DD-4851-9994-9742FF6B78F2}" presName="root" presStyleCnt="0">
        <dgm:presLayoutVars>
          <dgm:dir/>
          <dgm:resizeHandles val="exact"/>
        </dgm:presLayoutVars>
      </dgm:prSet>
      <dgm:spPr/>
    </dgm:pt>
    <dgm:pt modelId="{FCE30B01-8E7F-4F64-90DF-82794DFCE727}" type="pres">
      <dgm:prSet presAssocID="{22D922CF-083F-4DCD-ADD8-6ABDB0ABF24E}" presName="compNode" presStyleCnt="0"/>
      <dgm:spPr/>
    </dgm:pt>
    <dgm:pt modelId="{61E9C41F-FFA4-4CC5-8260-C4B0EC6D1265}" type="pres">
      <dgm:prSet presAssocID="{22D922CF-083F-4DCD-ADD8-6ABDB0ABF2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02FA02A2-B1C7-4FBE-B05D-48434A77FB1A}" type="pres">
      <dgm:prSet presAssocID="{22D922CF-083F-4DCD-ADD8-6ABDB0ABF24E}" presName="iconSpace" presStyleCnt="0"/>
      <dgm:spPr/>
    </dgm:pt>
    <dgm:pt modelId="{B8480417-C33E-4DF9-A431-583C2ADEF966}" type="pres">
      <dgm:prSet presAssocID="{22D922CF-083F-4DCD-ADD8-6ABDB0ABF24E}" presName="parTx" presStyleLbl="revTx" presStyleIdx="0" presStyleCnt="10">
        <dgm:presLayoutVars>
          <dgm:chMax val="0"/>
          <dgm:chPref val="0"/>
        </dgm:presLayoutVars>
      </dgm:prSet>
      <dgm:spPr/>
    </dgm:pt>
    <dgm:pt modelId="{2B4C989E-99F9-4BF2-97E9-B5C1662BF90B}" type="pres">
      <dgm:prSet presAssocID="{22D922CF-083F-4DCD-ADD8-6ABDB0ABF24E}" presName="txSpace" presStyleCnt="0"/>
      <dgm:spPr/>
    </dgm:pt>
    <dgm:pt modelId="{F6AB04D8-072E-44F7-AC11-63FB2F7BF7A0}" type="pres">
      <dgm:prSet presAssocID="{22D922CF-083F-4DCD-ADD8-6ABDB0ABF24E}" presName="desTx" presStyleLbl="revTx" presStyleIdx="1" presStyleCnt="10">
        <dgm:presLayoutVars/>
      </dgm:prSet>
      <dgm:spPr/>
    </dgm:pt>
    <dgm:pt modelId="{DCD97B3F-6142-42A9-9EDF-0B8FEC1C039E}" type="pres">
      <dgm:prSet presAssocID="{16662BDE-05C4-486E-99AC-9B2B94626CC0}" presName="sibTrans" presStyleCnt="0"/>
      <dgm:spPr/>
    </dgm:pt>
    <dgm:pt modelId="{2BA30CC5-9B7E-4C68-8D0A-E2CCEBA25017}" type="pres">
      <dgm:prSet presAssocID="{E03DE0CC-B235-4318-9823-35BA34367892}" presName="compNode" presStyleCnt="0"/>
      <dgm:spPr/>
    </dgm:pt>
    <dgm:pt modelId="{441265ED-862D-48B4-9E16-BF2C86B19B66}" type="pres">
      <dgm:prSet presAssocID="{E03DE0CC-B235-4318-9823-35BA343678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C03B936A-29F8-4B6E-94A7-8A3152BC3CCA}" type="pres">
      <dgm:prSet presAssocID="{E03DE0CC-B235-4318-9823-35BA34367892}" presName="iconSpace" presStyleCnt="0"/>
      <dgm:spPr/>
    </dgm:pt>
    <dgm:pt modelId="{99BFED96-92B5-4CBA-81D5-AE00A62D2ADC}" type="pres">
      <dgm:prSet presAssocID="{E03DE0CC-B235-4318-9823-35BA34367892}" presName="parTx" presStyleLbl="revTx" presStyleIdx="2" presStyleCnt="10">
        <dgm:presLayoutVars>
          <dgm:chMax val="0"/>
          <dgm:chPref val="0"/>
        </dgm:presLayoutVars>
      </dgm:prSet>
      <dgm:spPr/>
    </dgm:pt>
    <dgm:pt modelId="{6660B102-38A2-424D-9582-1ED46FC81DDE}" type="pres">
      <dgm:prSet presAssocID="{E03DE0CC-B235-4318-9823-35BA34367892}" presName="txSpace" presStyleCnt="0"/>
      <dgm:spPr/>
    </dgm:pt>
    <dgm:pt modelId="{A55193DE-2442-43EC-8653-5F8C7DC55916}" type="pres">
      <dgm:prSet presAssocID="{E03DE0CC-B235-4318-9823-35BA34367892}" presName="desTx" presStyleLbl="revTx" presStyleIdx="3" presStyleCnt="10">
        <dgm:presLayoutVars/>
      </dgm:prSet>
      <dgm:spPr/>
    </dgm:pt>
    <dgm:pt modelId="{352FC52C-9C7A-40A3-A152-9B21B0E83466}" type="pres">
      <dgm:prSet presAssocID="{0C01BE1C-5744-4D7A-820D-B76819D3C431}" presName="sibTrans" presStyleCnt="0"/>
      <dgm:spPr/>
    </dgm:pt>
    <dgm:pt modelId="{16133688-EF69-4F99-86AB-694FFC06E3B5}" type="pres">
      <dgm:prSet presAssocID="{BB613F3C-AA96-4E8F-A1DF-7B125CFBFE7A}" presName="compNode" presStyleCnt="0"/>
      <dgm:spPr/>
    </dgm:pt>
    <dgm:pt modelId="{5282E085-1AF2-48A6-BB81-17FA2BDCB300}" type="pres">
      <dgm:prSet presAssocID="{BB613F3C-AA96-4E8F-A1DF-7B125CFBFE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 mark"/>
        </a:ext>
      </dgm:extLst>
    </dgm:pt>
    <dgm:pt modelId="{81428922-8418-40D9-99C9-8A3B993F3855}" type="pres">
      <dgm:prSet presAssocID="{BB613F3C-AA96-4E8F-A1DF-7B125CFBFE7A}" presName="iconSpace" presStyleCnt="0"/>
      <dgm:spPr/>
    </dgm:pt>
    <dgm:pt modelId="{0A5CEB78-920B-4250-9A1E-25CD492D83D8}" type="pres">
      <dgm:prSet presAssocID="{BB613F3C-AA96-4E8F-A1DF-7B125CFBFE7A}" presName="parTx" presStyleLbl="revTx" presStyleIdx="4" presStyleCnt="10">
        <dgm:presLayoutVars>
          <dgm:chMax val="0"/>
          <dgm:chPref val="0"/>
        </dgm:presLayoutVars>
      </dgm:prSet>
      <dgm:spPr/>
    </dgm:pt>
    <dgm:pt modelId="{9146A40E-6D99-4B5F-99E5-38043804F32B}" type="pres">
      <dgm:prSet presAssocID="{BB613F3C-AA96-4E8F-A1DF-7B125CFBFE7A}" presName="txSpace" presStyleCnt="0"/>
      <dgm:spPr/>
    </dgm:pt>
    <dgm:pt modelId="{31EE78C1-F241-4D5D-A086-2AF3417E3473}" type="pres">
      <dgm:prSet presAssocID="{BB613F3C-AA96-4E8F-A1DF-7B125CFBFE7A}" presName="desTx" presStyleLbl="revTx" presStyleIdx="5" presStyleCnt="10">
        <dgm:presLayoutVars/>
      </dgm:prSet>
      <dgm:spPr/>
    </dgm:pt>
    <dgm:pt modelId="{B4E10D20-D2AB-4EEE-AEBB-847F090CC9DB}" type="pres">
      <dgm:prSet presAssocID="{32BE7CF9-A268-4E2D-B09C-6C3E9571B8A7}" presName="sibTrans" presStyleCnt="0"/>
      <dgm:spPr/>
    </dgm:pt>
    <dgm:pt modelId="{419650FA-840B-474F-AD45-1A2D15A40F0D}" type="pres">
      <dgm:prSet presAssocID="{EACA2439-4260-4736-8578-7389DFAA3A45}" presName="compNode" presStyleCnt="0"/>
      <dgm:spPr/>
    </dgm:pt>
    <dgm:pt modelId="{D68F88C6-1F4B-40DC-BF75-20D4F82B73C6}" type="pres">
      <dgm:prSet presAssocID="{EACA2439-4260-4736-8578-7389DFAA3A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Downward Trend"/>
        </a:ext>
      </dgm:extLst>
    </dgm:pt>
    <dgm:pt modelId="{57D9192D-9E76-43F9-883E-DB96716722FE}" type="pres">
      <dgm:prSet presAssocID="{EACA2439-4260-4736-8578-7389DFAA3A45}" presName="iconSpace" presStyleCnt="0"/>
      <dgm:spPr/>
    </dgm:pt>
    <dgm:pt modelId="{CF3A9587-5F39-4B73-A582-928873F8DC96}" type="pres">
      <dgm:prSet presAssocID="{EACA2439-4260-4736-8578-7389DFAA3A45}" presName="parTx" presStyleLbl="revTx" presStyleIdx="6" presStyleCnt="10">
        <dgm:presLayoutVars>
          <dgm:chMax val="0"/>
          <dgm:chPref val="0"/>
        </dgm:presLayoutVars>
      </dgm:prSet>
      <dgm:spPr/>
    </dgm:pt>
    <dgm:pt modelId="{E1ED195E-A72C-46D4-9696-0300EBD77539}" type="pres">
      <dgm:prSet presAssocID="{EACA2439-4260-4736-8578-7389DFAA3A45}" presName="txSpace" presStyleCnt="0"/>
      <dgm:spPr/>
    </dgm:pt>
    <dgm:pt modelId="{5705808B-5CF6-48CD-93CA-8075D2C74FB3}" type="pres">
      <dgm:prSet presAssocID="{EACA2439-4260-4736-8578-7389DFAA3A45}" presName="desTx" presStyleLbl="revTx" presStyleIdx="7" presStyleCnt="10">
        <dgm:presLayoutVars/>
      </dgm:prSet>
      <dgm:spPr/>
    </dgm:pt>
    <dgm:pt modelId="{01163B10-14CC-4A51-9B84-FB8E8549AA39}" type="pres">
      <dgm:prSet presAssocID="{26D26874-B7F1-42A2-AB7A-D2B81D6FC036}" presName="sibTrans" presStyleCnt="0"/>
      <dgm:spPr/>
    </dgm:pt>
    <dgm:pt modelId="{E9957EBE-5C83-4B76-AD74-15C9CF857613}" type="pres">
      <dgm:prSet presAssocID="{796F2755-1E5E-4231-BFC0-6696CB9FC0FB}" presName="compNode" presStyleCnt="0"/>
      <dgm:spPr/>
    </dgm:pt>
    <dgm:pt modelId="{C354B156-B6B1-4D5E-9A79-A801F2AF0DA5}" type="pres">
      <dgm:prSet presAssocID="{796F2755-1E5E-4231-BFC0-6696CB9FC0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37EF28D1-6ADE-45D4-9369-B33C23B6FFF0}" type="pres">
      <dgm:prSet presAssocID="{796F2755-1E5E-4231-BFC0-6696CB9FC0FB}" presName="iconSpace" presStyleCnt="0"/>
      <dgm:spPr/>
    </dgm:pt>
    <dgm:pt modelId="{0C886E2A-EC3D-43E7-A470-78CD3E3448F0}" type="pres">
      <dgm:prSet presAssocID="{796F2755-1E5E-4231-BFC0-6696CB9FC0FB}" presName="parTx" presStyleLbl="revTx" presStyleIdx="8" presStyleCnt="10">
        <dgm:presLayoutVars>
          <dgm:chMax val="0"/>
          <dgm:chPref val="0"/>
        </dgm:presLayoutVars>
      </dgm:prSet>
      <dgm:spPr/>
    </dgm:pt>
    <dgm:pt modelId="{502043BB-2DC3-4D69-9612-E6C758340011}" type="pres">
      <dgm:prSet presAssocID="{796F2755-1E5E-4231-BFC0-6696CB9FC0FB}" presName="txSpace" presStyleCnt="0"/>
      <dgm:spPr/>
    </dgm:pt>
    <dgm:pt modelId="{7204E28F-0EC6-4571-BC02-A2E0A1707BC8}" type="pres">
      <dgm:prSet presAssocID="{796F2755-1E5E-4231-BFC0-6696CB9FC0FB}" presName="desTx" presStyleLbl="revTx" presStyleIdx="9" presStyleCnt="10">
        <dgm:presLayoutVars/>
      </dgm:prSet>
      <dgm:spPr/>
    </dgm:pt>
  </dgm:ptLst>
  <dgm:cxnLst>
    <dgm:cxn modelId="{A89F2700-649A-4725-BEB5-C0EDBDA9046D}" srcId="{E7A311C1-68DD-4851-9994-9742FF6B78F2}" destId="{22D922CF-083F-4DCD-ADD8-6ABDB0ABF24E}" srcOrd="0" destOrd="0" parTransId="{ACAD8E3C-59DF-4E8B-B457-88135631E339}" sibTransId="{16662BDE-05C4-486E-99AC-9B2B94626CC0}"/>
    <dgm:cxn modelId="{41FA6704-08C0-410E-8402-84F55A6F76BF}" srcId="{EACA2439-4260-4736-8578-7389DFAA3A45}" destId="{2B7F8D7F-2A71-4577-A8AC-C2ED44BE718D}" srcOrd="1" destOrd="0" parTransId="{D9C0AAE8-FF3C-4085-BA8C-BB604939D03A}" sibTransId="{8C9DE638-0813-4375-8FF2-AEEDC4C551E8}"/>
    <dgm:cxn modelId="{D98B531D-85D5-487F-8BBB-F4C3133C802B}" type="presOf" srcId="{BB613F3C-AA96-4E8F-A1DF-7B125CFBFE7A}" destId="{0A5CEB78-920B-4250-9A1E-25CD492D83D8}" srcOrd="0" destOrd="0" presId="urn:microsoft.com/office/officeart/2018/2/layout/IconLabelDescriptionList"/>
    <dgm:cxn modelId="{4FC57225-3BDB-4F74-AE5A-4A2BD5549AF4}" type="presOf" srcId="{83F516A1-D320-4A47-9E81-7EA70A614837}" destId="{7204E28F-0EC6-4571-BC02-A2E0A1707BC8}" srcOrd="0" destOrd="0" presId="urn:microsoft.com/office/officeart/2018/2/layout/IconLabelDescriptionList"/>
    <dgm:cxn modelId="{9B1E202E-2FCF-4A83-8FFB-370F6C7A86C0}" type="presOf" srcId="{EACA2439-4260-4736-8578-7389DFAA3A45}" destId="{CF3A9587-5F39-4B73-A582-928873F8DC96}" srcOrd="0" destOrd="0" presId="urn:microsoft.com/office/officeart/2018/2/layout/IconLabelDescriptionList"/>
    <dgm:cxn modelId="{DBAFFB2E-9F07-4947-96A3-8C2B837750D4}" srcId="{EACA2439-4260-4736-8578-7389DFAA3A45}" destId="{717991FF-A718-4CAD-8A7D-BAC6F814A241}" srcOrd="0" destOrd="0" parTransId="{1D9B64F2-ADFF-4CDF-9400-2890B51C602C}" sibTransId="{DBA9E69A-02A5-4EF9-A9BF-608F7E71DE3D}"/>
    <dgm:cxn modelId="{27199C30-B237-4CA1-ACAE-E361E3627798}" type="presOf" srcId="{717991FF-A718-4CAD-8A7D-BAC6F814A241}" destId="{5705808B-5CF6-48CD-93CA-8075D2C74FB3}" srcOrd="0" destOrd="0" presId="urn:microsoft.com/office/officeart/2018/2/layout/IconLabelDescriptionList"/>
    <dgm:cxn modelId="{D929073D-CD30-47AB-93C7-EDBBFD100A16}" type="presOf" srcId="{B4B76C0B-311D-4EB1-9A74-C5DA762B6008}" destId="{5705808B-5CF6-48CD-93CA-8075D2C74FB3}" srcOrd="0" destOrd="2" presId="urn:microsoft.com/office/officeart/2018/2/layout/IconLabelDescriptionList"/>
    <dgm:cxn modelId="{60D4195B-AC45-4B6C-9492-FD846B5B2A73}" type="presOf" srcId="{22D922CF-083F-4DCD-ADD8-6ABDB0ABF24E}" destId="{B8480417-C33E-4DF9-A431-583C2ADEF966}" srcOrd="0" destOrd="0" presId="urn:microsoft.com/office/officeart/2018/2/layout/IconLabelDescriptionList"/>
    <dgm:cxn modelId="{21A5D660-4209-4E51-AB66-A719BA1707B5}" srcId="{E7A311C1-68DD-4851-9994-9742FF6B78F2}" destId="{E03DE0CC-B235-4318-9823-35BA34367892}" srcOrd="1" destOrd="0" parTransId="{B86F1674-54F6-42FA-B018-C997663C639C}" sibTransId="{0C01BE1C-5744-4D7A-820D-B76819D3C431}"/>
    <dgm:cxn modelId="{4859B443-4B78-4F3A-BCA7-458D2731EB4C}" type="presOf" srcId="{796F2755-1E5E-4231-BFC0-6696CB9FC0FB}" destId="{0C886E2A-EC3D-43E7-A470-78CD3E3448F0}" srcOrd="0" destOrd="0" presId="urn:microsoft.com/office/officeart/2018/2/layout/IconLabelDescriptionList"/>
    <dgm:cxn modelId="{4BE0AF73-2045-4CB9-B114-E072A8122932}" srcId="{E7A311C1-68DD-4851-9994-9742FF6B78F2}" destId="{796F2755-1E5E-4231-BFC0-6696CB9FC0FB}" srcOrd="4" destOrd="0" parTransId="{BFFE8F3A-CBDC-48BC-9561-D827BC322B6F}" sibTransId="{6F8B7145-221A-4155-8EB9-28FDD2848756}"/>
    <dgm:cxn modelId="{99BF7A95-FE5D-4294-8EF5-57E996B05CD7}" srcId="{E7A311C1-68DD-4851-9994-9742FF6B78F2}" destId="{BB613F3C-AA96-4E8F-A1DF-7B125CFBFE7A}" srcOrd="2" destOrd="0" parTransId="{1D95DE97-C949-4010-A04E-ECC4FB248788}" sibTransId="{32BE7CF9-A268-4E2D-B09C-6C3E9571B8A7}"/>
    <dgm:cxn modelId="{1CC6B1AC-A775-4784-8C7A-291F42992B6C}" type="presOf" srcId="{E03DE0CC-B235-4318-9823-35BA34367892}" destId="{99BFED96-92B5-4CBA-81D5-AE00A62D2ADC}" srcOrd="0" destOrd="0" presId="urn:microsoft.com/office/officeart/2018/2/layout/IconLabelDescriptionList"/>
    <dgm:cxn modelId="{B5A875B2-906C-4213-9059-519A1B892394}" srcId="{EACA2439-4260-4736-8578-7389DFAA3A45}" destId="{B2D96FDB-588F-42BD-BF5B-C2CF0CDED394}" srcOrd="3" destOrd="0" parTransId="{DBAD31B7-5B0E-4816-99A8-B85B2C89C555}" sibTransId="{2E5E550F-2E76-411A-836A-C970F7810B17}"/>
    <dgm:cxn modelId="{2B7131BA-3EFD-4BAA-8390-9861BBD7F046}" type="presOf" srcId="{B2D96FDB-588F-42BD-BF5B-C2CF0CDED394}" destId="{5705808B-5CF6-48CD-93CA-8075D2C74FB3}" srcOrd="0" destOrd="3" presId="urn:microsoft.com/office/officeart/2018/2/layout/IconLabelDescriptionList"/>
    <dgm:cxn modelId="{BD8D63C1-AAB4-46E2-BAA3-3BA0D7633678}" srcId="{EACA2439-4260-4736-8578-7389DFAA3A45}" destId="{B4B76C0B-311D-4EB1-9A74-C5DA762B6008}" srcOrd="2" destOrd="0" parTransId="{6C63C981-9546-45CA-B596-765A06CE8505}" sibTransId="{54C6518E-3B0C-4225-9CC3-B2A154261336}"/>
    <dgm:cxn modelId="{FC6947E4-C6C5-4FAD-AA5E-60A4CF88AC08}" srcId="{796F2755-1E5E-4231-BFC0-6696CB9FC0FB}" destId="{83F516A1-D320-4A47-9E81-7EA70A614837}" srcOrd="0" destOrd="0" parTransId="{E6FC6546-C978-43FF-A9A7-62F809C042EE}" sibTransId="{E80C69FB-F14D-4B92-B946-B83F35DB121D}"/>
    <dgm:cxn modelId="{293A9EE5-BD49-43D7-A7C7-0C86F5E9CF77}" srcId="{E7A311C1-68DD-4851-9994-9742FF6B78F2}" destId="{EACA2439-4260-4736-8578-7389DFAA3A45}" srcOrd="3" destOrd="0" parTransId="{FE26371A-DD85-413E-9F99-34C7DBE75872}" sibTransId="{26D26874-B7F1-42A2-AB7A-D2B81D6FC036}"/>
    <dgm:cxn modelId="{D52D76E8-35F2-4955-A05A-B1F2426B4270}" type="presOf" srcId="{E7A311C1-68DD-4851-9994-9742FF6B78F2}" destId="{71C7EA58-488E-4627-BF7C-B74D49B1F880}" srcOrd="0" destOrd="0" presId="urn:microsoft.com/office/officeart/2018/2/layout/IconLabelDescriptionList"/>
    <dgm:cxn modelId="{52EC3BF1-A459-473D-9518-8B4CF3E46E3D}" type="presOf" srcId="{2B7F8D7F-2A71-4577-A8AC-C2ED44BE718D}" destId="{5705808B-5CF6-48CD-93CA-8075D2C74FB3}" srcOrd="0" destOrd="1" presId="urn:microsoft.com/office/officeart/2018/2/layout/IconLabelDescriptionList"/>
    <dgm:cxn modelId="{F3764E73-522A-452F-A752-C9DBFD98A328}" type="presParOf" srcId="{71C7EA58-488E-4627-BF7C-B74D49B1F880}" destId="{FCE30B01-8E7F-4F64-90DF-82794DFCE727}" srcOrd="0" destOrd="0" presId="urn:microsoft.com/office/officeart/2018/2/layout/IconLabelDescriptionList"/>
    <dgm:cxn modelId="{43F05363-194B-4D55-99F0-FAE3EF06F64A}" type="presParOf" srcId="{FCE30B01-8E7F-4F64-90DF-82794DFCE727}" destId="{61E9C41F-FFA4-4CC5-8260-C4B0EC6D1265}" srcOrd="0" destOrd="0" presId="urn:microsoft.com/office/officeart/2018/2/layout/IconLabelDescriptionList"/>
    <dgm:cxn modelId="{8305F963-CC4A-4330-B1FD-B9CEC9D54207}" type="presParOf" srcId="{FCE30B01-8E7F-4F64-90DF-82794DFCE727}" destId="{02FA02A2-B1C7-4FBE-B05D-48434A77FB1A}" srcOrd="1" destOrd="0" presId="urn:microsoft.com/office/officeart/2018/2/layout/IconLabelDescriptionList"/>
    <dgm:cxn modelId="{1491D46E-2699-4100-B79D-1D6FF103DB7D}" type="presParOf" srcId="{FCE30B01-8E7F-4F64-90DF-82794DFCE727}" destId="{B8480417-C33E-4DF9-A431-583C2ADEF966}" srcOrd="2" destOrd="0" presId="urn:microsoft.com/office/officeart/2018/2/layout/IconLabelDescriptionList"/>
    <dgm:cxn modelId="{64580BE8-F499-4FFD-A649-867D9AC857B9}" type="presParOf" srcId="{FCE30B01-8E7F-4F64-90DF-82794DFCE727}" destId="{2B4C989E-99F9-4BF2-97E9-B5C1662BF90B}" srcOrd="3" destOrd="0" presId="urn:microsoft.com/office/officeart/2018/2/layout/IconLabelDescriptionList"/>
    <dgm:cxn modelId="{AAE3C557-972F-4E6F-B7BA-0D7FA02D26BA}" type="presParOf" srcId="{FCE30B01-8E7F-4F64-90DF-82794DFCE727}" destId="{F6AB04D8-072E-44F7-AC11-63FB2F7BF7A0}" srcOrd="4" destOrd="0" presId="urn:microsoft.com/office/officeart/2018/2/layout/IconLabelDescriptionList"/>
    <dgm:cxn modelId="{FE2F83D9-5AD3-4599-A3FB-830508FA7071}" type="presParOf" srcId="{71C7EA58-488E-4627-BF7C-B74D49B1F880}" destId="{DCD97B3F-6142-42A9-9EDF-0B8FEC1C039E}" srcOrd="1" destOrd="0" presId="urn:microsoft.com/office/officeart/2018/2/layout/IconLabelDescriptionList"/>
    <dgm:cxn modelId="{83727D49-D868-40EF-8844-BA6FA99D2371}" type="presParOf" srcId="{71C7EA58-488E-4627-BF7C-B74D49B1F880}" destId="{2BA30CC5-9B7E-4C68-8D0A-E2CCEBA25017}" srcOrd="2" destOrd="0" presId="urn:microsoft.com/office/officeart/2018/2/layout/IconLabelDescriptionList"/>
    <dgm:cxn modelId="{89CB8537-B7EE-4ED6-A579-200EBBADA12A}" type="presParOf" srcId="{2BA30CC5-9B7E-4C68-8D0A-E2CCEBA25017}" destId="{441265ED-862D-48B4-9E16-BF2C86B19B66}" srcOrd="0" destOrd="0" presId="urn:microsoft.com/office/officeart/2018/2/layout/IconLabelDescriptionList"/>
    <dgm:cxn modelId="{7AEC03AE-E666-46A2-882E-61F6FE2FFE5C}" type="presParOf" srcId="{2BA30CC5-9B7E-4C68-8D0A-E2CCEBA25017}" destId="{C03B936A-29F8-4B6E-94A7-8A3152BC3CCA}" srcOrd="1" destOrd="0" presId="urn:microsoft.com/office/officeart/2018/2/layout/IconLabelDescriptionList"/>
    <dgm:cxn modelId="{0DDD80D5-10F7-4B75-A4C5-7D66D1EBE5FB}" type="presParOf" srcId="{2BA30CC5-9B7E-4C68-8D0A-E2CCEBA25017}" destId="{99BFED96-92B5-4CBA-81D5-AE00A62D2ADC}" srcOrd="2" destOrd="0" presId="urn:microsoft.com/office/officeart/2018/2/layout/IconLabelDescriptionList"/>
    <dgm:cxn modelId="{87BD6C1C-A9FD-4BD1-A526-248B3A8D466F}" type="presParOf" srcId="{2BA30CC5-9B7E-4C68-8D0A-E2CCEBA25017}" destId="{6660B102-38A2-424D-9582-1ED46FC81DDE}" srcOrd="3" destOrd="0" presId="urn:microsoft.com/office/officeart/2018/2/layout/IconLabelDescriptionList"/>
    <dgm:cxn modelId="{23725CEB-03C3-4643-ACE4-D841960599D3}" type="presParOf" srcId="{2BA30CC5-9B7E-4C68-8D0A-E2CCEBA25017}" destId="{A55193DE-2442-43EC-8653-5F8C7DC55916}" srcOrd="4" destOrd="0" presId="urn:microsoft.com/office/officeart/2018/2/layout/IconLabelDescriptionList"/>
    <dgm:cxn modelId="{C4207FA5-9BC3-475A-BA59-BA786C199F22}" type="presParOf" srcId="{71C7EA58-488E-4627-BF7C-B74D49B1F880}" destId="{352FC52C-9C7A-40A3-A152-9B21B0E83466}" srcOrd="3" destOrd="0" presId="urn:microsoft.com/office/officeart/2018/2/layout/IconLabelDescriptionList"/>
    <dgm:cxn modelId="{97888166-E5A7-457E-BAB1-1BE2C8D1C3D1}" type="presParOf" srcId="{71C7EA58-488E-4627-BF7C-B74D49B1F880}" destId="{16133688-EF69-4F99-86AB-694FFC06E3B5}" srcOrd="4" destOrd="0" presId="urn:microsoft.com/office/officeart/2018/2/layout/IconLabelDescriptionList"/>
    <dgm:cxn modelId="{D0395161-7624-4278-AED9-0C3A258DA2A9}" type="presParOf" srcId="{16133688-EF69-4F99-86AB-694FFC06E3B5}" destId="{5282E085-1AF2-48A6-BB81-17FA2BDCB300}" srcOrd="0" destOrd="0" presId="urn:microsoft.com/office/officeart/2018/2/layout/IconLabelDescriptionList"/>
    <dgm:cxn modelId="{71356194-2F59-4123-97F2-52FDC4842A29}" type="presParOf" srcId="{16133688-EF69-4F99-86AB-694FFC06E3B5}" destId="{81428922-8418-40D9-99C9-8A3B993F3855}" srcOrd="1" destOrd="0" presId="urn:microsoft.com/office/officeart/2018/2/layout/IconLabelDescriptionList"/>
    <dgm:cxn modelId="{A140CB56-95CE-472C-80ED-73E030FE4988}" type="presParOf" srcId="{16133688-EF69-4F99-86AB-694FFC06E3B5}" destId="{0A5CEB78-920B-4250-9A1E-25CD492D83D8}" srcOrd="2" destOrd="0" presId="urn:microsoft.com/office/officeart/2018/2/layout/IconLabelDescriptionList"/>
    <dgm:cxn modelId="{67632FD4-2FBB-4FC6-9CE7-7521205DABF0}" type="presParOf" srcId="{16133688-EF69-4F99-86AB-694FFC06E3B5}" destId="{9146A40E-6D99-4B5F-99E5-38043804F32B}" srcOrd="3" destOrd="0" presId="urn:microsoft.com/office/officeart/2018/2/layout/IconLabelDescriptionList"/>
    <dgm:cxn modelId="{041758E0-2B05-4C58-B044-79735DFA2832}" type="presParOf" srcId="{16133688-EF69-4F99-86AB-694FFC06E3B5}" destId="{31EE78C1-F241-4D5D-A086-2AF3417E3473}" srcOrd="4" destOrd="0" presId="urn:microsoft.com/office/officeart/2018/2/layout/IconLabelDescriptionList"/>
    <dgm:cxn modelId="{07550268-32F7-463D-9732-B73D879DDBE4}" type="presParOf" srcId="{71C7EA58-488E-4627-BF7C-B74D49B1F880}" destId="{B4E10D20-D2AB-4EEE-AEBB-847F090CC9DB}" srcOrd="5" destOrd="0" presId="urn:microsoft.com/office/officeart/2018/2/layout/IconLabelDescriptionList"/>
    <dgm:cxn modelId="{E6C68A0E-5FEE-4CFE-8BE2-80AA0A65DA44}" type="presParOf" srcId="{71C7EA58-488E-4627-BF7C-B74D49B1F880}" destId="{419650FA-840B-474F-AD45-1A2D15A40F0D}" srcOrd="6" destOrd="0" presId="urn:microsoft.com/office/officeart/2018/2/layout/IconLabelDescriptionList"/>
    <dgm:cxn modelId="{8933AC34-187C-43A5-92E1-F8047F6897F9}" type="presParOf" srcId="{419650FA-840B-474F-AD45-1A2D15A40F0D}" destId="{D68F88C6-1F4B-40DC-BF75-20D4F82B73C6}" srcOrd="0" destOrd="0" presId="urn:microsoft.com/office/officeart/2018/2/layout/IconLabelDescriptionList"/>
    <dgm:cxn modelId="{8A6B82C8-7A5E-473D-90A8-AC09E51F0F4E}" type="presParOf" srcId="{419650FA-840B-474F-AD45-1A2D15A40F0D}" destId="{57D9192D-9E76-43F9-883E-DB96716722FE}" srcOrd="1" destOrd="0" presId="urn:microsoft.com/office/officeart/2018/2/layout/IconLabelDescriptionList"/>
    <dgm:cxn modelId="{5BF70A48-09CB-4D37-9A0B-92E5A143BF17}" type="presParOf" srcId="{419650FA-840B-474F-AD45-1A2D15A40F0D}" destId="{CF3A9587-5F39-4B73-A582-928873F8DC96}" srcOrd="2" destOrd="0" presId="urn:microsoft.com/office/officeart/2018/2/layout/IconLabelDescriptionList"/>
    <dgm:cxn modelId="{3A4B54C5-D0F6-4FE5-8BB1-290D099C419A}" type="presParOf" srcId="{419650FA-840B-474F-AD45-1A2D15A40F0D}" destId="{E1ED195E-A72C-46D4-9696-0300EBD77539}" srcOrd="3" destOrd="0" presId="urn:microsoft.com/office/officeart/2018/2/layout/IconLabelDescriptionList"/>
    <dgm:cxn modelId="{0A16C7CB-36BE-4653-8427-62A7AE2A26C6}" type="presParOf" srcId="{419650FA-840B-474F-AD45-1A2D15A40F0D}" destId="{5705808B-5CF6-48CD-93CA-8075D2C74FB3}" srcOrd="4" destOrd="0" presId="urn:microsoft.com/office/officeart/2018/2/layout/IconLabelDescriptionList"/>
    <dgm:cxn modelId="{76DB437B-3BEB-405E-9063-083CF8CE5666}" type="presParOf" srcId="{71C7EA58-488E-4627-BF7C-B74D49B1F880}" destId="{01163B10-14CC-4A51-9B84-FB8E8549AA39}" srcOrd="7" destOrd="0" presId="urn:microsoft.com/office/officeart/2018/2/layout/IconLabelDescriptionList"/>
    <dgm:cxn modelId="{F0BC74AA-9C2B-4407-BF82-68A4A957EBA7}" type="presParOf" srcId="{71C7EA58-488E-4627-BF7C-B74D49B1F880}" destId="{E9957EBE-5C83-4B76-AD74-15C9CF857613}" srcOrd="8" destOrd="0" presId="urn:microsoft.com/office/officeart/2018/2/layout/IconLabelDescriptionList"/>
    <dgm:cxn modelId="{DE24F95E-A85D-474E-A11A-6107275F95EA}" type="presParOf" srcId="{E9957EBE-5C83-4B76-AD74-15C9CF857613}" destId="{C354B156-B6B1-4D5E-9A79-A801F2AF0DA5}" srcOrd="0" destOrd="0" presId="urn:microsoft.com/office/officeart/2018/2/layout/IconLabelDescriptionList"/>
    <dgm:cxn modelId="{88271614-8738-4ADB-A074-687958E2185C}" type="presParOf" srcId="{E9957EBE-5C83-4B76-AD74-15C9CF857613}" destId="{37EF28D1-6ADE-45D4-9369-B33C23B6FFF0}" srcOrd="1" destOrd="0" presId="urn:microsoft.com/office/officeart/2018/2/layout/IconLabelDescriptionList"/>
    <dgm:cxn modelId="{8F8686BC-10D9-4B7C-8701-34FBD49F538E}" type="presParOf" srcId="{E9957EBE-5C83-4B76-AD74-15C9CF857613}" destId="{0C886E2A-EC3D-43E7-A470-78CD3E3448F0}" srcOrd="2" destOrd="0" presId="urn:microsoft.com/office/officeart/2018/2/layout/IconLabelDescriptionList"/>
    <dgm:cxn modelId="{982B43F9-6A10-4B51-AF1A-55F6C26D69EB}" type="presParOf" srcId="{E9957EBE-5C83-4B76-AD74-15C9CF857613}" destId="{502043BB-2DC3-4D69-9612-E6C758340011}" srcOrd="3" destOrd="0" presId="urn:microsoft.com/office/officeart/2018/2/layout/IconLabelDescriptionList"/>
    <dgm:cxn modelId="{6B53D953-53E7-4581-9C29-4C357B73BDFC}" type="presParOf" srcId="{E9957EBE-5C83-4B76-AD74-15C9CF857613}" destId="{7204E28F-0EC6-4571-BC02-A2E0A1707BC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4C1A44-E1D0-42C5-A52F-7AAFE8FE2844}"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06C8F31-8ED5-460E-9569-929A8AEC957C}">
      <dgm:prSet/>
      <dgm:spPr/>
      <dgm:t>
        <a:bodyPr/>
        <a:lstStyle/>
        <a:p>
          <a:pPr>
            <a:defRPr cap="all"/>
          </a:pPr>
          <a:r>
            <a:rPr lang="en-GB" dirty="0"/>
            <a:t>The dataset for the analysis was downloaded from the 10ALYTICS Classroom page. The dataset was  in three excel sheets namely App Analytic Data, User Behaviour Data and User Feedback data in .xlsx format. </a:t>
          </a:r>
          <a:endParaRPr lang="en-US" dirty="0"/>
        </a:p>
      </dgm:t>
    </dgm:pt>
    <dgm:pt modelId="{C5ACCEDC-752A-48CA-A461-675328673008}" type="parTrans" cxnId="{FF077761-A0B9-40B7-B4C0-8D771FE67D3B}">
      <dgm:prSet/>
      <dgm:spPr/>
      <dgm:t>
        <a:bodyPr/>
        <a:lstStyle/>
        <a:p>
          <a:endParaRPr lang="en-US"/>
        </a:p>
      </dgm:t>
    </dgm:pt>
    <dgm:pt modelId="{A4E68EE5-3455-48B7-AF8F-F5F655E666E3}" type="sibTrans" cxnId="{FF077761-A0B9-40B7-B4C0-8D771FE67D3B}">
      <dgm:prSet/>
      <dgm:spPr/>
      <dgm:t>
        <a:bodyPr/>
        <a:lstStyle/>
        <a:p>
          <a:endParaRPr lang="en-US"/>
        </a:p>
      </dgm:t>
    </dgm:pt>
    <dgm:pt modelId="{1FD892EE-75F6-4DF1-8BCA-476565C07679}">
      <dgm:prSet/>
      <dgm:spPr/>
      <dgm:t>
        <a:bodyPr/>
        <a:lstStyle/>
        <a:p>
          <a:pPr>
            <a:defRPr cap="all"/>
          </a:pPr>
          <a:r>
            <a:rPr lang="en-GB"/>
            <a:t>Prior to the analysis, the three dataset were merged into a single sheet using the VLOOKUP function leveraging on the primary key (unique identifier) common in the datasets.</a:t>
          </a:r>
          <a:endParaRPr lang="en-US"/>
        </a:p>
      </dgm:t>
    </dgm:pt>
    <dgm:pt modelId="{82EA5D8A-62B9-49AF-8EAA-4D851F22AE50}" type="parTrans" cxnId="{90613469-69A9-4CFF-92B6-7815FBB78CC6}">
      <dgm:prSet/>
      <dgm:spPr/>
      <dgm:t>
        <a:bodyPr/>
        <a:lstStyle/>
        <a:p>
          <a:endParaRPr lang="en-US"/>
        </a:p>
      </dgm:t>
    </dgm:pt>
    <dgm:pt modelId="{F948BFC1-08B9-43ED-90AB-68DC10FFAD2A}" type="sibTrans" cxnId="{90613469-69A9-4CFF-92B6-7815FBB78CC6}">
      <dgm:prSet/>
      <dgm:spPr/>
      <dgm:t>
        <a:bodyPr/>
        <a:lstStyle/>
        <a:p>
          <a:endParaRPr lang="en-US"/>
        </a:p>
      </dgm:t>
    </dgm:pt>
    <dgm:pt modelId="{ACD32AFF-FEE4-425C-828E-862E7C9C257E}">
      <dgm:prSet/>
      <dgm:spPr/>
      <dgm:t>
        <a:bodyPr/>
        <a:lstStyle/>
        <a:p>
          <a:pPr>
            <a:defRPr cap="all"/>
          </a:pPr>
          <a:r>
            <a:rPr lang="en-GB"/>
            <a:t>Microsoft Excel tools including Pivot table, Pivot chart were used for the analysis and report </a:t>
          </a:r>
          <a:endParaRPr lang="en-US"/>
        </a:p>
      </dgm:t>
    </dgm:pt>
    <dgm:pt modelId="{5A3F708D-7C6D-47A0-96A9-4DD54357A7CD}" type="parTrans" cxnId="{E3FC5796-9752-4E85-B6E3-D183CD190758}">
      <dgm:prSet/>
      <dgm:spPr/>
      <dgm:t>
        <a:bodyPr/>
        <a:lstStyle/>
        <a:p>
          <a:endParaRPr lang="en-US"/>
        </a:p>
      </dgm:t>
    </dgm:pt>
    <dgm:pt modelId="{6BE215B9-7DBC-4A71-8562-F85E15994BDF}" type="sibTrans" cxnId="{E3FC5796-9752-4E85-B6E3-D183CD190758}">
      <dgm:prSet/>
      <dgm:spPr/>
      <dgm:t>
        <a:bodyPr/>
        <a:lstStyle/>
        <a:p>
          <a:endParaRPr lang="en-US"/>
        </a:p>
      </dgm:t>
    </dgm:pt>
    <dgm:pt modelId="{D2DCF31E-B069-40A2-AC46-001656993FFA}" type="pres">
      <dgm:prSet presAssocID="{1A4C1A44-E1D0-42C5-A52F-7AAFE8FE2844}" presName="root" presStyleCnt="0">
        <dgm:presLayoutVars>
          <dgm:dir/>
          <dgm:resizeHandles val="exact"/>
        </dgm:presLayoutVars>
      </dgm:prSet>
      <dgm:spPr/>
    </dgm:pt>
    <dgm:pt modelId="{941A86AB-4A66-444B-87A1-2F59D44F1F72}" type="pres">
      <dgm:prSet presAssocID="{E06C8F31-8ED5-460E-9569-929A8AEC957C}" presName="compNode" presStyleCnt="0"/>
      <dgm:spPr/>
    </dgm:pt>
    <dgm:pt modelId="{32087813-0088-4415-83FF-3DA95387A527}" type="pres">
      <dgm:prSet presAssocID="{E06C8F31-8ED5-460E-9569-929A8AEC957C}" presName="iconBgRect" presStyleLbl="bgShp" presStyleIdx="0" presStyleCnt="3"/>
      <dgm:spPr>
        <a:prstGeom prst="round2DiagRect">
          <a:avLst>
            <a:gd name="adj1" fmla="val 29727"/>
            <a:gd name="adj2" fmla="val 0"/>
          </a:avLst>
        </a:prstGeom>
      </dgm:spPr>
    </dgm:pt>
    <dgm:pt modelId="{3E6E7CB2-C418-4413-885F-6B6C4841465F}" type="pres">
      <dgm:prSet presAssocID="{E06C8F31-8ED5-460E-9569-929A8AEC95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AF90760-3D90-4F19-963B-06DDF518A034}" type="pres">
      <dgm:prSet presAssocID="{E06C8F31-8ED5-460E-9569-929A8AEC957C}" presName="spaceRect" presStyleCnt="0"/>
      <dgm:spPr/>
    </dgm:pt>
    <dgm:pt modelId="{F1C69F98-436C-487B-B953-C2C9D9CAD759}" type="pres">
      <dgm:prSet presAssocID="{E06C8F31-8ED5-460E-9569-929A8AEC957C}" presName="textRect" presStyleLbl="revTx" presStyleIdx="0" presStyleCnt="3">
        <dgm:presLayoutVars>
          <dgm:chMax val="1"/>
          <dgm:chPref val="1"/>
        </dgm:presLayoutVars>
      </dgm:prSet>
      <dgm:spPr/>
    </dgm:pt>
    <dgm:pt modelId="{1124CB16-AC99-4DF0-A969-19757A641507}" type="pres">
      <dgm:prSet presAssocID="{A4E68EE5-3455-48B7-AF8F-F5F655E666E3}" presName="sibTrans" presStyleCnt="0"/>
      <dgm:spPr/>
    </dgm:pt>
    <dgm:pt modelId="{D84C9F27-4161-4269-BFAB-AE619D6E2534}" type="pres">
      <dgm:prSet presAssocID="{1FD892EE-75F6-4DF1-8BCA-476565C07679}" presName="compNode" presStyleCnt="0"/>
      <dgm:spPr/>
    </dgm:pt>
    <dgm:pt modelId="{074DA8E4-873B-435A-A3ED-0E28999976CF}" type="pres">
      <dgm:prSet presAssocID="{1FD892EE-75F6-4DF1-8BCA-476565C07679}" presName="iconBgRect" presStyleLbl="bgShp" presStyleIdx="1" presStyleCnt="3"/>
      <dgm:spPr>
        <a:prstGeom prst="round2DiagRect">
          <a:avLst>
            <a:gd name="adj1" fmla="val 29727"/>
            <a:gd name="adj2" fmla="val 0"/>
          </a:avLst>
        </a:prstGeom>
      </dgm:spPr>
    </dgm:pt>
    <dgm:pt modelId="{EA9211B3-EBF3-4DD7-B782-9F774291232D}" type="pres">
      <dgm:prSet presAssocID="{1FD892EE-75F6-4DF1-8BCA-476565C076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7C0765E-84CE-4F3C-87A1-5159065CE905}" type="pres">
      <dgm:prSet presAssocID="{1FD892EE-75F6-4DF1-8BCA-476565C07679}" presName="spaceRect" presStyleCnt="0"/>
      <dgm:spPr/>
    </dgm:pt>
    <dgm:pt modelId="{5E9B0A39-54DF-4CE8-961D-B1382BB72EC0}" type="pres">
      <dgm:prSet presAssocID="{1FD892EE-75F6-4DF1-8BCA-476565C07679}" presName="textRect" presStyleLbl="revTx" presStyleIdx="1" presStyleCnt="3">
        <dgm:presLayoutVars>
          <dgm:chMax val="1"/>
          <dgm:chPref val="1"/>
        </dgm:presLayoutVars>
      </dgm:prSet>
      <dgm:spPr/>
    </dgm:pt>
    <dgm:pt modelId="{BB0AAD94-4806-4BE9-A9FD-F89836DCF08C}" type="pres">
      <dgm:prSet presAssocID="{F948BFC1-08B9-43ED-90AB-68DC10FFAD2A}" presName="sibTrans" presStyleCnt="0"/>
      <dgm:spPr/>
    </dgm:pt>
    <dgm:pt modelId="{C458D965-680C-4B3C-A8DB-04164E259C25}" type="pres">
      <dgm:prSet presAssocID="{ACD32AFF-FEE4-425C-828E-862E7C9C257E}" presName="compNode" presStyleCnt="0"/>
      <dgm:spPr/>
    </dgm:pt>
    <dgm:pt modelId="{7467AD10-C311-4D63-91DA-4E1367D1622F}" type="pres">
      <dgm:prSet presAssocID="{ACD32AFF-FEE4-425C-828E-862E7C9C257E}" presName="iconBgRect" presStyleLbl="bgShp" presStyleIdx="2" presStyleCnt="3"/>
      <dgm:spPr>
        <a:prstGeom prst="round2DiagRect">
          <a:avLst>
            <a:gd name="adj1" fmla="val 29727"/>
            <a:gd name="adj2" fmla="val 0"/>
          </a:avLst>
        </a:prstGeom>
      </dgm:spPr>
    </dgm:pt>
    <dgm:pt modelId="{0E12CDB4-1E50-455F-95D9-E6F2E0A7744E}" type="pres">
      <dgm:prSet presAssocID="{ACD32AFF-FEE4-425C-828E-862E7C9C25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3FA51C49-18D9-4F1F-BC72-A4FAB4627069}" type="pres">
      <dgm:prSet presAssocID="{ACD32AFF-FEE4-425C-828E-862E7C9C257E}" presName="spaceRect" presStyleCnt="0"/>
      <dgm:spPr/>
    </dgm:pt>
    <dgm:pt modelId="{2CC70048-22A1-4304-BC3F-7EE6BCB9163C}" type="pres">
      <dgm:prSet presAssocID="{ACD32AFF-FEE4-425C-828E-862E7C9C257E}" presName="textRect" presStyleLbl="revTx" presStyleIdx="2" presStyleCnt="3">
        <dgm:presLayoutVars>
          <dgm:chMax val="1"/>
          <dgm:chPref val="1"/>
        </dgm:presLayoutVars>
      </dgm:prSet>
      <dgm:spPr/>
    </dgm:pt>
  </dgm:ptLst>
  <dgm:cxnLst>
    <dgm:cxn modelId="{FF077761-A0B9-40B7-B4C0-8D771FE67D3B}" srcId="{1A4C1A44-E1D0-42C5-A52F-7AAFE8FE2844}" destId="{E06C8F31-8ED5-460E-9569-929A8AEC957C}" srcOrd="0" destOrd="0" parTransId="{C5ACCEDC-752A-48CA-A461-675328673008}" sibTransId="{A4E68EE5-3455-48B7-AF8F-F5F655E666E3}"/>
    <dgm:cxn modelId="{90613469-69A9-4CFF-92B6-7815FBB78CC6}" srcId="{1A4C1A44-E1D0-42C5-A52F-7AAFE8FE2844}" destId="{1FD892EE-75F6-4DF1-8BCA-476565C07679}" srcOrd="1" destOrd="0" parTransId="{82EA5D8A-62B9-49AF-8EAA-4D851F22AE50}" sibTransId="{F948BFC1-08B9-43ED-90AB-68DC10FFAD2A}"/>
    <dgm:cxn modelId="{17E7E883-B937-4C6A-B562-4F4D77362AE8}" type="presOf" srcId="{E06C8F31-8ED5-460E-9569-929A8AEC957C}" destId="{F1C69F98-436C-487B-B953-C2C9D9CAD759}" srcOrd="0" destOrd="0" presId="urn:microsoft.com/office/officeart/2018/5/layout/IconLeafLabelList"/>
    <dgm:cxn modelId="{411B688B-7C85-4694-9132-C889697038C5}" type="presOf" srcId="{1FD892EE-75F6-4DF1-8BCA-476565C07679}" destId="{5E9B0A39-54DF-4CE8-961D-B1382BB72EC0}" srcOrd="0" destOrd="0" presId="urn:microsoft.com/office/officeart/2018/5/layout/IconLeafLabelList"/>
    <dgm:cxn modelId="{F2C40B91-601E-4FE2-974E-9EA00D656281}" type="presOf" srcId="{ACD32AFF-FEE4-425C-828E-862E7C9C257E}" destId="{2CC70048-22A1-4304-BC3F-7EE6BCB9163C}" srcOrd="0" destOrd="0" presId="urn:microsoft.com/office/officeart/2018/5/layout/IconLeafLabelList"/>
    <dgm:cxn modelId="{E3FC5796-9752-4E85-B6E3-D183CD190758}" srcId="{1A4C1A44-E1D0-42C5-A52F-7AAFE8FE2844}" destId="{ACD32AFF-FEE4-425C-828E-862E7C9C257E}" srcOrd="2" destOrd="0" parTransId="{5A3F708D-7C6D-47A0-96A9-4DD54357A7CD}" sibTransId="{6BE215B9-7DBC-4A71-8562-F85E15994BDF}"/>
    <dgm:cxn modelId="{EC0BE8E6-03D0-40FB-9449-8699A0D8E6D1}" type="presOf" srcId="{1A4C1A44-E1D0-42C5-A52F-7AAFE8FE2844}" destId="{D2DCF31E-B069-40A2-AC46-001656993FFA}" srcOrd="0" destOrd="0" presId="urn:microsoft.com/office/officeart/2018/5/layout/IconLeafLabelList"/>
    <dgm:cxn modelId="{6CCCAAD0-B18B-4BE2-B9F6-3616A05641ED}" type="presParOf" srcId="{D2DCF31E-B069-40A2-AC46-001656993FFA}" destId="{941A86AB-4A66-444B-87A1-2F59D44F1F72}" srcOrd="0" destOrd="0" presId="urn:microsoft.com/office/officeart/2018/5/layout/IconLeafLabelList"/>
    <dgm:cxn modelId="{532B7E6F-73B8-4122-A3C8-993436AD5FBF}" type="presParOf" srcId="{941A86AB-4A66-444B-87A1-2F59D44F1F72}" destId="{32087813-0088-4415-83FF-3DA95387A527}" srcOrd="0" destOrd="0" presId="urn:microsoft.com/office/officeart/2018/5/layout/IconLeafLabelList"/>
    <dgm:cxn modelId="{63C088F7-E5BC-4B6C-BA7D-721C6FB99571}" type="presParOf" srcId="{941A86AB-4A66-444B-87A1-2F59D44F1F72}" destId="{3E6E7CB2-C418-4413-885F-6B6C4841465F}" srcOrd="1" destOrd="0" presId="urn:microsoft.com/office/officeart/2018/5/layout/IconLeafLabelList"/>
    <dgm:cxn modelId="{47FE8681-7C45-4C54-860D-6011D2DE62D8}" type="presParOf" srcId="{941A86AB-4A66-444B-87A1-2F59D44F1F72}" destId="{3AF90760-3D90-4F19-963B-06DDF518A034}" srcOrd="2" destOrd="0" presId="urn:microsoft.com/office/officeart/2018/5/layout/IconLeafLabelList"/>
    <dgm:cxn modelId="{6855C18F-0FC6-45DC-8F05-48B9230333FA}" type="presParOf" srcId="{941A86AB-4A66-444B-87A1-2F59D44F1F72}" destId="{F1C69F98-436C-487B-B953-C2C9D9CAD759}" srcOrd="3" destOrd="0" presId="urn:microsoft.com/office/officeart/2018/5/layout/IconLeafLabelList"/>
    <dgm:cxn modelId="{E68E4209-FDE8-4225-BA40-273FF5C80121}" type="presParOf" srcId="{D2DCF31E-B069-40A2-AC46-001656993FFA}" destId="{1124CB16-AC99-4DF0-A969-19757A641507}" srcOrd="1" destOrd="0" presId="urn:microsoft.com/office/officeart/2018/5/layout/IconLeafLabelList"/>
    <dgm:cxn modelId="{910208B7-EEB1-4872-B486-C01BA1D1C2DB}" type="presParOf" srcId="{D2DCF31E-B069-40A2-AC46-001656993FFA}" destId="{D84C9F27-4161-4269-BFAB-AE619D6E2534}" srcOrd="2" destOrd="0" presId="urn:microsoft.com/office/officeart/2018/5/layout/IconLeafLabelList"/>
    <dgm:cxn modelId="{3F7CEE30-A174-4F91-B605-3F98C276480C}" type="presParOf" srcId="{D84C9F27-4161-4269-BFAB-AE619D6E2534}" destId="{074DA8E4-873B-435A-A3ED-0E28999976CF}" srcOrd="0" destOrd="0" presId="urn:microsoft.com/office/officeart/2018/5/layout/IconLeafLabelList"/>
    <dgm:cxn modelId="{EF08C06A-27C5-4BBB-AF40-196F326BE61A}" type="presParOf" srcId="{D84C9F27-4161-4269-BFAB-AE619D6E2534}" destId="{EA9211B3-EBF3-4DD7-B782-9F774291232D}" srcOrd="1" destOrd="0" presId="urn:microsoft.com/office/officeart/2018/5/layout/IconLeafLabelList"/>
    <dgm:cxn modelId="{7DC9595D-002E-4FBA-B467-D4FF4C1F485A}" type="presParOf" srcId="{D84C9F27-4161-4269-BFAB-AE619D6E2534}" destId="{57C0765E-84CE-4F3C-87A1-5159065CE905}" srcOrd="2" destOrd="0" presId="urn:microsoft.com/office/officeart/2018/5/layout/IconLeafLabelList"/>
    <dgm:cxn modelId="{703ED00D-3C57-4682-BF80-FD2B7BCB9B00}" type="presParOf" srcId="{D84C9F27-4161-4269-BFAB-AE619D6E2534}" destId="{5E9B0A39-54DF-4CE8-961D-B1382BB72EC0}" srcOrd="3" destOrd="0" presId="urn:microsoft.com/office/officeart/2018/5/layout/IconLeafLabelList"/>
    <dgm:cxn modelId="{DEEF235F-BC8D-4DE7-BD56-B2DD088CA65F}" type="presParOf" srcId="{D2DCF31E-B069-40A2-AC46-001656993FFA}" destId="{BB0AAD94-4806-4BE9-A9FD-F89836DCF08C}" srcOrd="3" destOrd="0" presId="urn:microsoft.com/office/officeart/2018/5/layout/IconLeafLabelList"/>
    <dgm:cxn modelId="{DFE71A92-044C-48D9-99EB-B8033E8D190C}" type="presParOf" srcId="{D2DCF31E-B069-40A2-AC46-001656993FFA}" destId="{C458D965-680C-4B3C-A8DB-04164E259C25}" srcOrd="4" destOrd="0" presId="urn:microsoft.com/office/officeart/2018/5/layout/IconLeafLabelList"/>
    <dgm:cxn modelId="{B425B1B4-EF9E-4E00-B4B2-FCB1FC79FB7B}" type="presParOf" srcId="{C458D965-680C-4B3C-A8DB-04164E259C25}" destId="{7467AD10-C311-4D63-91DA-4E1367D1622F}" srcOrd="0" destOrd="0" presId="urn:microsoft.com/office/officeart/2018/5/layout/IconLeafLabelList"/>
    <dgm:cxn modelId="{219EE12C-BF5C-4755-BF67-C97170A3E558}" type="presParOf" srcId="{C458D965-680C-4B3C-A8DB-04164E259C25}" destId="{0E12CDB4-1E50-455F-95D9-E6F2E0A7744E}" srcOrd="1" destOrd="0" presId="urn:microsoft.com/office/officeart/2018/5/layout/IconLeafLabelList"/>
    <dgm:cxn modelId="{C2B531EC-0FA9-4F58-A84A-088B37A478E2}" type="presParOf" srcId="{C458D965-680C-4B3C-A8DB-04164E259C25}" destId="{3FA51C49-18D9-4F1F-BC72-A4FAB4627069}" srcOrd="2" destOrd="0" presId="urn:microsoft.com/office/officeart/2018/5/layout/IconLeafLabelList"/>
    <dgm:cxn modelId="{04AE4F89-181C-4272-BC88-AF2EA61D56DA}" type="presParOf" srcId="{C458D965-680C-4B3C-A8DB-04164E259C25}" destId="{2CC70048-22A1-4304-BC3F-7EE6BCB9163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9C41F-FFA4-4CC5-8260-C4B0EC6D1265}">
      <dsp:nvSpPr>
        <dsp:cNvPr id="0" name=""/>
        <dsp:cNvSpPr/>
      </dsp:nvSpPr>
      <dsp:spPr>
        <a:xfrm>
          <a:off x="10189" y="275972"/>
          <a:ext cx="576208" cy="498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480417-C33E-4DF9-A431-583C2ADEF966}">
      <dsp:nvSpPr>
        <dsp:cNvPr id="0" name=""/>
        <dsp:cNvSpPr/>
      </dsp:nvSpPr>
      <dsp:spPr>
        <a:xfrm>
          <a:off x="10189" y="924351"/>
          <a:ext cx="1646311" cy="151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Overview of Flextrade</a:t>
          </a:r>
          <a:endParaRPr lang="en-US" sz="1400" kern="1200"/>
        </a:p>
      </dsp:txBody>
      <dsp:txXfrm>
        <a:off x="10189" y="924351"/>
        <a:ext cx="1646311" cy="1514900"/>
      </dsp:txXfrm>
    </dsp:sp>
    <dsp:sp modelId="{F6AB04D8-072E-44F7-AC11-63FB2F7BF7A0}">
      <dsp:nvSpPr>
        <dsp:cNvPr id="0" name=""/>
        <dsp:cNvSpPr/>
      </dsp:nvSpPr>
      <dsp:spPr>
        <a:xfrm>
          <a:off x="10189" y="2509147"/>
          <a:ext cx="1646311" cy="1261586"/>
        </a:xfrm>
        <a:prstGeom prst="rect">
          <a:avLst/>
        </a:prstGeom>
        <a:noFill/>
        <a:ln>
          <a:noFill/>
        </a:ln>
        <a:effectLst/>
      </dsp:spPr>
      <dsp:style>
        <a:lnRef idx="0">
          <a:scrgbClr r="0" g="0" b="0"/>
        </a:lnRef>
        <a:fillRef idx="0">
          <a:scrgbClr r="0" g="0" b="0"/>
        </a:fillRef>
        <a:effectRef idx="0">
          <a:scrgbClr r="0" g="0" b="0"/>
        </a:effectRef>
        <a:fontRef idx="minor"/>
      </dsp:style>
    </dsp:sp>
    <dsp:sp modelId="{441265ED-862D-48B4-9E16-BF2C86B19B66}">
      <dsp:nvSpPr>
        <dsp:cNvPr id="0" name=""/>
        <dsp:cNvSpPr/>
      </dsp:nvSpPr>
      <dsp:spPr>
        <a:xfrm>
          <a:off x="1944604" y="275972"/>
          <a:ext cx="576208" cy="498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FED96-92B5-4CBA-81D5-AE00A62D2ADC}">
      <dsp:nvSpPr>
        <dsp:cNvPr id="0" name=""/>
        <dsp:cNvSpPr/>
      </dsp:nvSpPr>
      <dsp:spPr>
        <a:xfrm>
          <a:off x="1944604" y="924351"/>
          <a:ext cx="1646311" cy="151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0" i="0" kern="1200"/>
            <a:t>FlexTrade is a well-known company in the online shopping world they sell all kinds of things, from electronics to clothes.</a:t>
          </a:r>
          <a:endParaRPr lang="en-US" sz="1400" kern="1200"/>
        </a:p>
      </dsp:txBody>
      <dsp:txXfrm>
        <a:off x="1944604" y="924351"/>
        <a:ext cx="1646311" cy="1514900"/>
      </dsp:txXfrm>
    </dsp:sp>
    <dsp:sp modelId="{A55193DE-2442-43EC-8653-5F8C7DC55916}">
      <dsp:nvSpPr>
        <dsp:cNvPr id="0" name=""/>
        <dsp:cNvSpPr/>
      </dsp:nvSpPr>
      <dsp:spPr>
        <a:xfrm>
          <a:off x="1944604" y="2509147"/>
          <a:ext cx="1646311" cy="1261586"/>
        </a:xfrm>
        <a:prstGeom prst="rect">
          <a:avLst/>
        </a:prstGeom>
        <a:noFill/>
        <a:ln>
          <a:noFill/>
        </a:ln>
        <a:effectLst/>
      </dsp:spPr>
      <dsp:style>
        <a:lnRef idx="0">
          <a:scrgbClr r="0" g="0" b="0"/>
        </a:lnRef>
        <a:fillRef idx="0">
          <a:scrgbClr r="0" g="0" b="0"/>
        </a:fillRef>
        <a:effectRef idx="0">
          <a:scrgbClr r="0" g="0" b="0"/>
        </a:effectRef>
        <a:fontRef idx="minor"/>
      </dsp:style>
    </dsp:sp>
    <dsp:sp modelId="{5282E085-1AF2-48A6-BB81-17FA2BDCB300}">
      <dsp:nvSpPr>
        <dsp:cNvPr id="0" name=""/>
        <dsp:cNvSpPr/>
      </dsp:nvSpPr>
      <dsp:spPr>
        <a:xfrm>
          <a:off x="3879020" y="275972"/>
          <a:ext cx="576208" cy="498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5CEB78-920B-4250-9A1E-25CD492D83D8}">
      <dsp:nvSpPr>
        <dsp:cNvPr id="0" name=""/>
        <dsp:cNvSpPr/>
      </dsp:nvSpPr>
      <dsp:spPr>
        <a:xfrm>
          <a:off x="3879020" y="924351"/>
          <a:ext cx="1646311" cy="151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Problem</a:t>
          </a:r>
          <a:endParaRPr lang="en-US" sz="1400" kern="1200"/>
        </a:p>
      </dsp:txBody>
      <dsp:txXfrm>
        <a:off x="3879020" y="924351"/>
        <a:ext cx="1646311" cy="1514900"/>
      </dsp:txXfrm>
    </dsp:sp>
    <dsp:sp modelId="{31EE78C1-F241-4D5D-A086-2AF3417E3473}">
      <dsp:nvSpPr>
        <dsp:cNvPr id="0" name=""/>
        <dsp:cNvSpPr/>
      </dsp:nvSpPr>
      <dsp:spPr>
        <a:xfrm>
          <a:off x="3879020" y="2509147"/>
          <a:ext cx="1646311" cy="1261586"/>
        </a:xfrm>
        <a:prstGeom prst="rect">
          <a:avLst/>
        </a:prstGeom>
        <a:noFill/>
        <a:ln>
          <a:noFill/>
        </a:ln>
        <a:effectLst/>
      </dsp:spPr>
      <dsp:style>
        <a:lnRef idx="0">
          <a:scrgbClr r="0" g="0" b="0"/>
        </a:lnRef>
        <a:fillRef idx="0">
          <a:scrgbClr r="0" g="0" b="0"/>
        </a:fillRef>
        <a:effectRef idx="0">
          <a:scrgbClr r="0" g="0" b="0"/>
        </a:effectRef>
        <a:fontRef idx="minor"/>
      </dsp:style>
    </dsp:sp>
    <dsp:sp modelId="{D68F88C6-1F4B-40DC-BF75-20D4F82B73C6}">
      <dsp:nvSpPr>
        <dsp:cNvPr id="0" name=""/>
        <dsp:cNvSpPr/>
      </dsp:nvSpPr>
      <dsp:spPr>
        <a:xfrm>
          <a:off x="5813435" y="275972"/>
          <a:ext cx="576208" cy="498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A9587-5F39-4B73-A582-928873F8DC96}">
      <dsp:nvSpPr>
        <dsp:cNvPr id="0" name=""/>
        <dsp:cNvSpPr/>
      </dsp:nvSpPr>
      <dsp:spPr>
        <a:xfrm>
          <a:off x="5813435" y="924351"/>
          <a:ext cx="1646311" cy="151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0" i="0" kern="1200"/>
            <a:t>The major problems faced by Flextrade include:</a:t>
          </a:r>
          <a:endParaRPr lang="en-US" sz="1400" kern="1200"/>
        </a:p>
      </dsp:txBody>
      <dsp:txXfrm>
        <a:off x="5813435" y="924351"/>
        <a:ext cx="1646311" cy="1514900"/>
      </dsp:txXfrm>
    </dsp:sp>
    <dsp:sp modelId="{5705808B-5CF6-48CD-93CA-8075D2C74FB3}">
      <dsp:nvSpPr>
        <dsp:cNvPr id="0" name=""/>
        <dsp:cNvSpPr/>
      </dsp:nvSpPr>
      <dsp:spPr>
        <a:xfrm>
          <a:off x="5813435" y="2509147"/>
          <a:ext cx="1646311" cy="126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High bounce rate</a:t>
          </a:r>
          <a:endParaRPr lang="en-US" sz="1100" kern="1200"/>
        </a:p>
        <a:p>
          <a:pPr marL="0" lvl="0" indent="0" algn="l" defTabSz="488950">
            <a:lnSpc>
              <a:spcPct val="100000"/>
            </a:lnSpc>
            <a:spcBef>
              <a:spcPct val="0"/>
            </a:spcBef>
            <a:spcAft>
              <a:spcPct val="35000"/>
            </a:spcAft>
            <a:buNone/>
          </a:pPr>
          <a:r>
            <a:rPr lang="en-GB" sz="1100" b="0" i="0" kern="1200"/>
            <a:t>Industry Competition</a:t>
          </a:r>
          <a:endParaRPr lang="en-US" sz="1100" kern="1200"/>
        </a:p>
        <a:p>
          <a:pPr marL="0" lvl="0" indent="0" algn="l" defTabSz="488950">
            <a:lnSpc>
              <a:spcPct val="100000"/>
            </a:lnSpc>
            <a:spcBef>
              <a:spcPct val="0"/>
            </a:spcBef>
            <a:spcAft>
              <a:spcPct val="35000"/>
            </a:spcAft>
            <a:buNone/>
          </a:pPr>
          <a:r>
            <a:rPr lang="en-GB" sz="1100" b="0" i="0" kern="1200"/>
            <a:t>Cart abandonment</a:t>
          </a:r>
          <a:endParaRPr lang="en-US" sz="1100" kern="1200"/>
        </a:p>
        <a:p>
          <a:pPr marL="0" lvl="0" indent="0" algn="l" defTabSz="488950">
            <a:lnSpc>
              <a:spcPct val="100000"/>
            </a:lnSpc>
            <a:spcBef>
              <a:spcPct val="0"/>
            </a:spcBef>
            <a:spcAft>
              <a:spcPct val="35000"/>
            </a:spcAft>
            <a:buNone/>
          </a:pPr>
          <a:r>
            <a:rPr lang="en-GB" sz="1100" b="0" i="0" kern="1200"/>
            <a:t>Low verage order value</a:t>
          </a:r>
          <a:endParaRPr lang="en-US" sz="1100" kern="1200"/>
        </a:p>
      </dsp:txBody>
      <dsp:txXfrm>
        <a:off x="5813435" y="2509147"/>
        <a:ext cx="1646311" cy="1261586"/>
      </dsp:txXfrm>
    </dsp:sp>
    <dsp:sp modelId="{C354B156-B6B1-4D5E-9A79-A801F2AF0DA5}">
      <dsp:nvSpPr>
        <dsp:cNvPr id="0" name=""/>
        <dsp:cNvSpPr/>
      </dsp:nvSpPr>
      <dsp:spPr>
        <a:xfrm>
          <a:off x="7747851" y="275972"/>
          <a:ext cx="576208" cy="4981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86E2A-EC3D-43E7-A470-78CD3E3448F0}">
      <dsp:nvSpPr>
        <dsp:cNvPr id="0" name=""/>
        <dsp:cNvSpPr/>
      </dsp:nvSpPr>
      <dsp:spPr>
        <a:xfrm>
          <a:off x="7747851" y="924351"/>
          <a:ext cx="1646311" cy="151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Objective </a:t>
          </a:r>
          <a:endParaRPr lang="en-US" sz="1400" kern="1200"/>
        </a:p>
      </dsp:txBody>
      <dsp:txXfrm>
        <a:off x="7747851" y="924351"/>
        <a:ext cx="1646311" cy="1514900"/>
      </dsp:txXfrm>
    </dsp:sp>
    <dsp:sp modelId="{7204E28F-0EC6-4571-BC02-A2E0A1707BC8}">
      <dsp:nvSpPr>
        <dsp:cNvPr id="0" name=""/>
        <dsp:cNvSpPr/>
      </dsp:nvSpPr>
      <dsp:spPr>
        <a:xfrm>
          <a:off x="7747851" y="2509147"/>
          <a:ext cx="1646311" cy="126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Analyse Flextrade  user datasets and derive insights and recommendations that would  enable Flextrade  make informed business decisions to increase reduce bounce rate, cart abandonment as well as stay ahead of competition  in the industry. </a:t>
          </a:r>
          <a:endParaRPr lang="en-US" sz="1100" kern="1200"/>
        </a:p>
      </dsp:txBody>
      <dsp:txXfrm>
        <a:off x="7747851" y="2509147"/>
        <a:ext cx="1646311" cy="1261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87813-0088-4415-83FF-3DA95387A527}">
      <dsp:nvSpPr>
        <dsp:cNvPr id="0" name=""/>
        <dsp:cNvSpPr/>
      </dsp:nvSpPr>
      <dsp:spPr>
        <a:xfrm>
          <a:off x="622926" y="385716"/>
          <a:ext cx="1681312" cy="1681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E7CB2-C418-4413-885F-6B6C4841465F}">
      <dsp:nvSpPr>
        <dsp:cNvPr id="0" name=""/>
        <dsp:cNvSpPr/>
      </dsp:nvSpPr>
      <dsp:spPr>
        <a:xfrm>
          <a:off x="981238" y="744029"/>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C69F98-436C-487B-B953-C2C9D9CAD759}">
      <dsp:nvSpPr>
        <dsp:cNvPr id="0" name=""/>
        <dsp:cNvSpPr/>
      </dsp:nvSpPr>
      <dsp:spPr>
        <a:xfrm>
          <a:off x="85457" y="2590717"/>
          <a:ext cx="27562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The dataset for the analysis was downloaded from the 10ALYTICS Classroom page. The dataset was  in three excel sheets namely App Analytic Data, User Behaviour Data and User Feedback data in .xlsx format. </a:t>
          </a:r>
          <a:endParaRPr lang="en-US" sz="1100" kern="1200" dirty="0"/>
        </a:p>
      </dsp:txBody>
      <dsp:txXfrm>
        <a:off x="85457" y="2590717"/>
        <a:ext cx="2756250" cy="1080000"/>
      </dsp:txXfrm>
    </dsp:sp>
    <dsp:sp modelId="{074DA8E4-873B-435A-A3ED-0E28999976CF}">
      <dsp:nvSpPr>
        <dsp:cNvPr id="0" name=""/>
        <dsp:cNvSpPr/>
      </dsp:nvSpPr>
      <dsp:spPr>
        <a:xfrm>
          <a:off x="3861519" y="385716"/>
          <a:ext cx="1681312" cy="1681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211B3-EBF3-4DD7-B782-9F774291232D}">
      <dsp:nvSpPr>
        <dsp:cNvPr id="0" name=""/>
        <dsp:cNvSpPr/>
      </dsp:nvSpPr>
      <dsp:spPr>
        <a:xfrm>
          <a:off x="4219832" y="744029"/>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9B0A39-54DF-4CE8-961D-B1382BB72EC0}">
      <dsp:nvSpPr>
        <dsp:cNvPr id="0" name=""/>
        <dsp:cNvSpPr/>
      </dsp:nvSpPr>
      <dsp:spPr>
        <a:xfrm>
          <a:off x="3324051" y="2590717"/>
          <a:ext cx="27562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Prior to the analysis, the three dataset were merged into a single sheet using the VLOOKUP function leveraging on the primary key (unique identifier) common in the datasets.</a:t>
          </a:r>
          <a:endParaRPr lang="en-US" sz="1100" kern="1200"/>
        </a:p>
      </dsp:txBody>
      <dsp:txXfrm>
        <a:off x="3324051" y="2590717"/>
        <a:ext cx="2756250" cy="1080000"/>
      </dsp:txXfrm>
    </dsp:sp>
    <dsp:sp modelId="{7467AD10-C311-4D63-91DA-4E1367D1622F}">
      <dsp:nvSpPr>
        <dsp:cNvPr id="0" name=""/>
        <dsp:cNvSpPr/>
      </dsp:nvSpPr>
      <dsp:spPr>
        <a:xfrm>
          <a:off x="7100113" y="385716"/>
          <a:ext cx="1681312" cy="1681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2CDB4-1E50-455F-95D9-E6F2E0A7744E}">
      <dsp:nvSpPr>
        <dsp:cNvPr id="0" name=""/>
        <dsp:cNvSpPr/>
      </dsp:nvSpPr>
      <dsp:spPr>
        <a:xfrm>
          <a:off x="7458426" y="744029"/>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C70048-22A1-4304-BC3F-7EE6BCB9163C}">
      <dsp:nvSpPr>
        <dsp:cNvPr id="0" name=""/>
        <dsp:cNvSpPr/>
      </dsp:nvSpPr>
      <dsp:spPr>
        <a:xfrm>
          <a:off x="6562644" y="2590717"/>
          <a:ext cx="27562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Microsoft Excel tools including Pivot table, Pivot chart were used for the analysis and report </a:t>
          </a:r>
          <a:endParaRPr lang="en-US" sz="1100" kern="1200"/>
        </a:p>
      </dsp:txBody>
      <dsp:txXfrm>
        <a:off x="6562644" y="2590717"/>
        <a:ext cx="2756250" cy="108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74707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E89C4-A061-45C3-A482-CE485DA75174}" type="datetimeFigureOut">
              <a:rPr lang="en-GB" smtClean="0"/>
              <a:t>23/07/2024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23304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14697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5558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19538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006866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72381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2240141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195213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209118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43505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E89C4-A061-45C3-A482-CE485DA75174}" type="datetimeFigureOut">
              <a:rPr lang="en-GB" smtClean="0"/>
              <a:t>23/07/2024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53661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E89C4-A061-45C3-A482-CE485DA75174}" type="datetimeFigureOut">
              <a:rPr lang="en-GB" smtClean="0"/>
              <a:t>23/07/2024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156756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164092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69573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9E89C4-A061-45C3-A482-CE485DA75174}" type="datetimeFigureOut">
              <a:rPr lang="en-GB" smtClean="0"/>
              <a:t>23/07/2024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390760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E89C4-A061-45C3-A482-CE485DA75174}" type="datetimeFigureOut">
              <a:rPr lang="en-GB" smtClean="0"/>
              <a:t>23/07/2024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E0EBDF-90C6-4DF4-8888-31535D6B67AC}" type="slidenum">
              <a:rPr lang="en-GB" smtClean="0"/>
              <a:t>‹#›</a:t>
            </a:fld>
            <a:endParaRPr lang="en-GB"/>
          </a:p>
        </p:txBody>
      </p:sp>
    </p:spTree>
    <p:extLst>
      <p:ext uri="{BB962C8B-B14F-4D97-AF65-F5344CB8AC3E}">
        <p14:creationId xmlns:p14="http://schemas.microsoft.com/office/powerpoint/2010/main" val="143692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9E89C4-A061-45C3-A482-CE485DA75174}" type="datetimeFigureOut">
              <a:rPr lang="en-GB" smtClean="0"/>
              <a:t>23/07/2024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E0EBDF-90C6-4DF4-8888-31535D6B67AC}" type="slidenum">
              <a:rPr lang="en-GB" smtClean="0"/>
              <a:t>‹#›</a:t>
            </a:fld>
            <a:endParaRPr lang="en-GB"/>
          </a:p>
        </p:txBody>
      </p:sp>
    </p:spTree>
    <p:extLst>
      <p:ext uri="{BB962C8B-B14F-4D97-AF65-F5344CB8AC3E}">
        <p14:creationId xmlns:p14="http://schemas.microsoft.com/office/powerpoint/2010/main" val="323395921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3177-DCB7-3197-A5B3-87CCA2C04A05}"/>
              </a:ext>
            </a:extLst>
          </p:cNvPr>
          <p:cNvSpPr>
            <a:spLocks noGrp="1"/>
          </p:cNvSpPr>
          <p:nvPr>
            <p:ph type="ctrTitle"/>
          </p:nvPr>
        </p:nvSpPr>
        <p:spPr>
          <a:xfrm>
            <a:off x="965505" y="623571"/>
            <a:ext cx="10260990" cy="3523885"/>
          </a:xfrm>
        </p:spPr>
        <p:txBody>
          <a:bodyPr>
            <a:normAutofit/>
          </a:bodyPr>
          <a:lstStyle/>
          <a:p>
            <a:pPr algn="ctr">
              <a:lnSpc>
                <a:spcPct val="90000"/>
              </a:lnSpc>
            </a:pPr>
            <a:r>
              <a:rPr lang="en-GB" sz="3200" b="1" dirty="0"/>
              <a:t>EXCEL CAPSTONE PROJECT:</a:t>
            </a:r>
            <a:br>
              <a:rPr lang="en-GB" sz="3200" b="1" dirty="0"/>
            </a:br>
            <a:br>
              <a:rPr lang="en-GB" sz="3200" b="1" dirty="0"/>
            </a:br>
            <a:r>
              <a:rPr lang="en-GB" sz="3200" b="1" dirty="0"/>
              <a:t>ANALYSIS OF FLEXTRADE USER EXPERIENCE FOR INFORMED BUSINESS DECISION MAKING</a:t>
            </a:r>
          </a:p>
        </p:txBody>
      </p:sp>
      <p:sp>
        <p:nvSpPr>
          <p:cNvPr id="3" name="Subtitle 2">
            <a:extLst>
              <a:ext uri="{FF2B5EF4-FFF2-40B4-BE49-F238E27FC236}">
                <a16:creationId xmlns:a16="http://schemas.microsoft.com/office/drawing/2014/main" id="{38604F7E-FE1B-8FEC-9763-DF21A9FFC5AD}"/>
              </a:ext>
            </a:extLst>
          </p:cNvPr>
          <p:cNvSpPr>
            <a:spLocks noGrp="1"/>
          </p:cNvSpPr>
          <p:nvPr>
            <p:ph type="subTitle" idx="1"/>
          </p:nvPr>
        </p:nvSpPr>
        <p:spPr>
          <a:xfrm>
            <a:off x="965505" y="4777380"/>
            <a:ext cx="10260990" cy="1209763"/>
          </a:xfrm>
        </p:spPr>
        <p:txBody>
          <a:bodyPr>
            <a:normAutofit/>
          </a:bodyPr>
          <a:lstStyle/>
          <a:p>
            <a:pPr algn="ctr"/>
            <a:endParaRPr lang="en-GB" sz="2400" b="1">
              <a:solidFill>
                <a:schemeClr val="bg2"/>
              </a:solidFill>
            </a:endParaRPr>
          </a:p>
          <a:p>
            <a:pPr algn="ctr"/>
            <a:r>
              <a:rPr lang="en-GB" sz="2400" b="1">
                <a:solidFill>
                  <a:schemeClr val="bg2"/>
                </a:solidFill>
              </a:rPr>
              <a:t>BUNMI AROKOYU</a:t>
            </a:r>
            <a:endParaRPr lang="en-GB" sz="2400" b="1" dirty="0">
              <a:solidFill>
                <a:schemeClr val="bg2"/>
              </a:solidFill>
            </a:endParaRPr>
          </a:p>
        </p:txBody>
      </p:sp>
    </p:spTree>
    <p:extLst>
      <p:ext uri="{BB962C8B-B14F-4D97-AF65-F5344CB8AC3E}">
        <p14:creationId xmlns:p14="http://schemas.microsoft.com/office/powerpoint/2010/main" val="18699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421D-F8BD-F58B-C8AA-045DB9FF4045}"/>
              </a:ext>
            </a:extLst>
          </p:cNvPr>
          <p:cNvSpPr>
            <a:spLocks noGrp="1"/>
          </p:cNvSpPr>
          <p:nvPr>
            <p:ph type="title"/>
          </p:nvPr>
        </p:nvSpPr>
        <p:spPr>
          <a:xfrm>
            <a:off x="679173" y="0"/>
            <a:ext cx="10515600" cy="606287"/>
          </a:xfrm>
        </p:spPr>
        <p:txBody>
          <a:bodyPr>
            <a:normAutofit fontScale="90000"/>
          </a:bodyPr>
          <a:lstStyle/>
          <a:p>
            <a:pPr algn="ctr"/>
            <a:r>
              <a:rPr lang="en-GB" b="1" dirty="0"/>
              <a:t>INSIGHT</a:t>
            </a:r>
            <a:br>
              <a:rPr lang="en-GB" b="1" dirty="0"/>
            </a:br>
            <a:endParaRPr lang="en-GB" b="1" dirty="0"/>
          </a:p>
        </p:txBody>
      </p:sp>
      <p:sp>
        <p:nvSpPr>
          <p:cNvPr id="3" name="Content Placeholder 2">
            <a:extLst>
              <a:ext uri="{FF2B5EF4-FFF2-40B4-BE49-F238E27FC236}">
                <a16:creationId xmlns:a16="http://schemas.microsoft.com/office/drawing/2014/main" id="{B98592E2-ACEF-110E-C0B2-40D2206AB334}"/>
              </a:ext>
            </a:extLst>
          </p:cNvPr>
          <p:cNvSpPr>
            <a:spLocks noGrp="1"/>
          </p:cNvSpPr>
          <p:nvPr>
            <p:ph idx="1"/>
          </p:nvPr>
        </p:nvSpPr>
        <p:spPr>
          <a:xfrm>
            <a:off x="0" y="1232453"/>
            <a:ext cx="12119113" cy="6251712"/>
          </a:xfrm>
        </p:spPr>
        <p:txBody>
          <a:bodyPr/>
          <a:lstStyle/>
          <a:p>
            <a:r>
              <a:rPr lang="en-GB" dirty="0" err="1"/>
              <a:t>Flextrade</a:t>
            </a:r>
            <a:r>
              <a:rPr lang="en-GB" dirty="0"/>
              <a:t> has a total of 1000 users and an average bounce rate of 49 %, this is higher than average ecommerce  industry bounce rate of 20-45% (Shopify, 2023).  </a:t>
            </a:r>
          </a:p>
          <a:p>
            <a:endParaRPr lang="en-GB" dirty="0"/>
          </a:p>
          <a:p>
            <a:r>
              <a:rPr lang="en-GB" dirty="0"/>
              <a:t>The Add to cart rate is 50%, while the industry standard is 3-5% and good ACT is between 8-10%. </a:t>
            </a:r>
          </a:p>
          <a:p>
            <a:endParaRPr lang="en-GB" dirty="0"/>
          </a:p>
          <a:p>
            <a:r>
              <a:rPr lang="en-GB" dirty="0"/>
              <a:t>A typical user uses average 15 minutes on the app. While the average number of page view is 5, the average number of products view is 10. </a:t>
            </a:r>
          </a:p>
          <a:p>
            <a:endParaRPr lang="en-GB" dirty="0"/>
          </a:p>
          <a:p>
            <a:endParaRPr lang="en-GB" dirty="0"/>
          </a:p>
          <a:p>
            <a:pPr lvl="5"/>
            <a:r>
              <a:rPr lang="en-GB" dirty="0"/>
              <a:t>Figure 7</a:t>
            </a:r>
          </a:p>
          <a:p>
            <a:endParaRPr lang="en-GB" dirty="0"/>
          </a:p>
        </p:txBody>
      </p:sp>
      <p:pic>
        <p:nvPicPr>
          <p:cNvPr id="5" name="Picture 4">
            <a:extLst>
              <a:ext uri="{FF2B5EF4-FFF2-40B4-BE49-F238E27FC236}">
                <a16:creationId xmlns:a16="http://schemas.microsoft.com/office/drawing/2014/main" id="{D0576CCC-EF61-63D7-7E08-FC91BC379284}"/>
              </a:ext>
            </a:extLst>
          </p:cNvPr>
          <p:cNvPicPr>
            <a:picLocks noChangeAspect="1"/>
          </p:cNvPicPr>
          <p:nvPr/>
        </p:nvPicPr>
        <p:blipFill>
          <a:blip r:embed="rId2"/>
          <a:stretch>
            <a:fillRect/>
          </a:stretch>
        </p:blipFill>
        <p:spPr>
          <a:xfrm>
            <a:off x="3351837" y="4591878"/>
            <a:ext cx="6919560" cy="1222513"/>
          </a:xfrm>
          <a:prstGeom prst="rect">
            <a:avLst/>
          </a:prstGeom>
        </p:spPr>
      </p:pic>
    </p:spTree>
    <p:extLst>
      <p:ext uri="{BB962C8B-B14F-4D97-AF65-F5344CB8AC3E}">
        <p14:creationId xmlns:p14="http://schemas.microsoft.com/office/powerpoint/2010/main" val="158862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80BB-7FF9-D7A8-2333-FD2894C2C466}"/>
              </a:ext>
            </a:extLst>
          </p:cNvPr>
          <p:cNvSpPr>
            <a:spLocks noGrp="1"/>
          </p:cNvSpPr>
          <p:nvPr>
            <p:ph type="title"/>
          </p:nvPr>
        </p:nvSpPr>
        <p:spPr>
          <a:xfrm>
            <a:off x="559905" y="18255"/>
            <a:ext cx="10515600" cy="548275"/>
          </a:xfrm>
        </p:spPr>
        <p:txBody>
          <a:bodyPr>
            <a:normAutofit fontScale="90000"/>
          </a:bodyPr>
          <a:lstStyle/>
          <a:p>
            <a:pPr algn="ctr"/>
            <a:r>
              <a:rPr lang="en-GB" b="1" dirty="0"/>
              <a:t>INSIGHT</a:t>
            </a:r>
          </a:p>
        </p:txBody>
      </p:sp>
      <p:sp>
        <p:nvSpPr>
          <p:cNvPr id="3" name="Content Placeholder 2">
            <a:extLst>
              <a:ext uri="{FF2B5EF4-FFF2-40B4-BE49-F238E27FC236}">
                <a16:creationId xmlns:a16="http://schemas.microsoft.com/office/drawing/2014/main" id="{62C17969-0400-2115-9543-03119AFD615B}"/>
              </a:ext>
            </a:extLst>
          </p:cNvPr>
          <p:cNvSpPr>
            <a:spLocks noGrp="1"/>
          </p:cNvSpPr>
          <p:nvPr>
            <p:ph idx="1"/>
          </p:nvPr>
        </p:nvSpPr>
        <p:spPr>
          <a:xfrm>
            <a:off x="82826" y="1368429"/>
            <a:ext cx="12109174" cy="6273215"/>
          </a:xfrm>
        </p:spPr>
        <p:txBody>
          <a:bodyPr/>
          <a:lstStyle/>
          <a:p>
            <a:r>
              <a:rPr lang="en-GB" dirty="0"/>
              <a:t>The checkout process needs improvement , the search feature is not working properly, and I found the app very user friendly are the most common feedback reported by 106,105 and 105 customers, respectively. Whereas, The app crashed during my sessions, and I encountered a bug when adding items to the cart were reported by 94 and 95 customer respectively.</a:t>
            </a:r>
          </a:p>
          <a:p>
            <a:pPr marL="0" indent="0">
              <a:buNone/>
            </a:pPr>
            <a:endParaRPr lang="en-GB" dirty="0"/>
          </a:p>
          <a:p>
            <a:pPr marL="0" indent="0">
              <a:buNone/>
            </a:pPr>
            <a:endParaRPr lang="en-GB" dirty="0"/>
          </a:p>
          <a:p>
            <a:pPr marL="0" indent="0">
              <a:buNone/>
            </a:pPr>
            <a:endParaRPr lang="en-GB" dirty="0"/>
          </a:p>
          <a:p>
            <a:pPr marL="0" indent="0">
              <a:buNone/>
            </a:pPr>
            <a:r>
              <a:rPr lang="en-GB" dirty="0"/>
              <a:t>	Figure 8</a:t>
            </a:r>
          </a:p>
        </p:txBody>
      </p:sp>
      <p:pic>
        <p:nvPicPr>
          <p:cNvPr id="9" name="Picture 8">
            <a:extLst>
              <a:ext uri="{FF2B5EF4-FFF2-40B4-BE49-F238E27FC236}">
                <a16:creationId xmlns:a16="http://schemas.microsoft.com/office/drawing/2014/main" id="{F47208A6-45B7-88D2-90B3-A19DF142CC8F}"/>
              </a:ext>
            </a:extLst>
          </p:cNvPr>
          <p:cNvPicPr>
            <a:picLocks noChangeAspect="1"/>
          </p:cNvPicPr>
          <p:nvPr/>
        </p:nvPicPr>
        <p:blipFill>
          <a:blip r:embed="rId2"/>
          <a:stretch>
            <a:fillRect/>
          </a:stretch>
        </p:blipFill>
        <p:spPr>
          <a:xfrm>
            <a:off x="1701312" y="3429000"/>
            <a:ext cx="9193565" cy="2152075"/>
          </a:xfrm>
          <a:prstGeom prst="rect">
            <a:avLst/>
          </a:prstGeom>
        </p:spPr>
      </p:pic>
    </p:spTree>
    <p:extLst>
      <p:ext uri="{BB962C8B-B14F-4D97-AF65-F5344CB8AC3E}">
        <p14:creationId xmlns:p14="http://schemas.microsoft.com/office/powerpoint/2010/main" val="34292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8E50-E395-26D5-7866-14F6A428090D}"/>
              </a:ext>
            </a:extLst>
          </p:cNvPr>
          <p:cNvSpPr>
            <a:spLocks noGrp="1"/>
          </p:cNvSpPr>
          <p:nvPr>
            <p:ph type="title"/>
          </p:nvPr>
        </p:nvSpPr>
        <p:spPr>
          <a:xfrm>
            <a:off x="768626" y="87794"/>
            <a:ext cx="10515600" cy="593243"/>
          </a:xfrm>
        </p:spPr>
        <p:txBody>
          <a:bodyPr>
            <a:normAutofit fontScale="90000"/>
          </a:bodyPr>
          <a:lstStyle/>
          <a:p>
            <a:pPr algn="ctr"/>
            <a:r>
              <a:rPr lang="en-GB" b="1" dirty="0"/>
              <a:t>INSIGHT</a:t>
            </a:r>
          </a:p>
        </p:txBody>
      </p:sp>
      <p:sp>
        <p:nvSpPr>
          <p:cNvPr id="3" name="Content Placeholder 2">
            <a:extLst>
              <a:ext uri="{FF2B5EF4-FFF2-40B4-BE49-F238E27FC236}">
                <a16:creationId xmlns:a16="http://schemas.microsoft.com/office/drawing/2014/main" id="{1577325F-A72D-D7CF-1EF1-87178803C02E}"/>
              </a:ext>
            </a:extLst>
          </p:cNvPr>
          <p:cNvSpPr>
            <a:spLocks noGrp="1"/>
          </p:cNvSpPr>
          <p:nvPr>
            <p:ph idx="1"/>
          </p:nvPr>
        </p:nvSpPr>
        <p:spPr>
          <a:xfrm>
            <a:off x="57978" y="1356898"/>
            <a:ext cx="12076043" cy="5978180"/>
          </a:xfrm>
        </p:spPr>
        <p:txBody>
          <a:bodyPr/>
          <a:lstStyle/>
          <a:p>
            <a:r>
              <a:rPr lang="en-GB" dirty="0"/>
              <a:t>The customers with positive feedback content  have higher average add to cart rate  and conversion rate than customers with negative feedback content vice-versa.</a:t>
            </a:r>
          </a:p>
          <a:p>
            <a:endParaRPr lang="en-GB" dirty="0"/>
          </a:p>
          <a:p>
            <a:endParaRPr lang="en-GB" dirty="0"/>
          </a:p>
          <a:p>
            <a:endParaRPr lang="en-GB" dirty="0"/>
          </a:p>
          <a:p>
            <a:endParaRPr lang="en-GB" dirty="0"/>
          </a:p>
          <a:p>
            <a:pPr lvl="3"/>
            <a:r>
              <a:rPr lang="en-GB" dirty="0"/>
              <a:t>Figure 9</a:t>
            </a:r>
          </a:p>
        </p:txBody>
      </p:sp>
      <p:pic>
        <p:nvPicPr>
          <p:cNvPr id="6" name="Picture 5">
            <a:extLst>
              <a:ext uri="{FF2B5EF4-FFF2-40B4-BE49-F238E27FC236}">
                <a16:creationId xmlns:a16="http://schemas.microsoft.com/office/drawing/2014/main" id="{BAC3F321-C826-9BB1-66A5-CF40D43B46AB}"/>
              </a:ext>
            </a:extLst>
          </p:cNvPr>
          <p:cNvPicPr>
            <a:picLocks noChangeAspect="1"/>
          </p:cNvPicPr>
          <p:nvPr/>
        </p:nvPicPr>
        <p:blipFill>
          <a:blip r:embed="rId2"/>
          <a:stretch>
            <a:fillRect/>
          </a:stretch>
        </p:blipFill>
        <p:spPr>
          <a:xfrm>
            <a:off x="2851516" y="2581792"/>
            <a:ext cx="6819258" cy="3289852"/>
          </a:xfrm>
          <a:prstGeom prst="rect">
            <a:avLst/>
          </a:prstGeom>
        </p:spPr>
      </p:pic>
    </p:spTree>
    <p:extLst>
      <p:ext uri="{BB962C8B-B14F-4D97-AF65-F5344CB8AC3E}">
        <p14:creationId xmlns:p14="http://schemas.microsoft.com/office/powerpoint/2010/main" val="990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FEA4-6630-D1B7-9CE9-605ECD7E3B1F}"/>
              </a:ext>
            </a:extLst>
          </p:cNvPr>
          <p:cNvSpPr>
            <a:spLocks noGrp="1"/>
          </p:cNvSpPr>
          <p:nvPr>
            <p:ph type="title"/>
          </p:nvPr>
        </p:nvSpPr>
        <p:spPr>
          <a:xfrm>
            <a:off x="142462" y="52525"/>
            <a:ext cx="10515600" cy="1105866"/>
          </a:xfrm>
        </p:spPr>
        <p:txBody>
          <a:bodyPr/>
          <a:lstStyle/>
          <a:p>
            <a:pPr algn="ctr"/>
            <a:r>
              <a:rPr lang="en-GB" b="1" dirty="0"/>
              <a:t>INSIGHT</a:t>
            </a:r>
          </a:p>
        </p:txBody>
      </p:sp>
      <p:sp>
        <p:nvSpPr>
          <p:cNvPr id="3" name="Content Placeholder 2">
            <a:extLst>
              <a:ext uri="{FF2B5EF4-FFF2-40B4-BE49-F238E27FC236}">
                <a16:creationId xmlns:a16="http://schemas.microsoft.com/office/drawing/2014/main" id="{ABF630AE-F458-6BB1-65C4-A33FD1021F19}"/>
              </a:ext>
            </a:extLst>
          </p:cNvPr>
          <p:cNvSpPr>
            <a:spLocks noGrp="1"/>
          </p:cNvSpPr>
          <p:nvPr>
            <p:ph idx="1"/>
          </p:nvPr>
        </p:nvSpPr>
        <p:spPr>
          <a:xfrm>
            <a:off x="0" y="1159704"/>
            <a:ext cx="12192000" cy="6294644"/>
          </a:xfrm>
        </p:spPr>
        <p:txBody>
          <a:bodyPr/>
          <a:lstStyle/>
          <a:p>
            <a:pPr algn="just">
              <a:lnSpc>
                <a:spcPct val="100000"/>
              </a:lnSpc>
            </a:pPr>
            <a:r>
              <a:rPr lang="en-GB" dirty="0"/>
              <a:t>Highest number of products are viewed by customer in the month of May, June July and August, the highest number of items were sold in these month.</a:t>
            </a:r>
          </a:p>
          <a:p>
            <a:pPr marL="0" indent="0" algn="just">
              <a:lnSpc>
                <a:spcPct val="100000"/>
              </a:lnSpc>
              <a:buNone/>
            </a:pPr>
            <a:endParaRPr lang="en-GB" dirty="0"/>
          </a:p>
          <a:p>
            <a:pPr marL="0" indent="0" algn="just">
              <a:lnSpc>
                <a:spcPct val="100000"/>
              </a:lnSpc>
              <a:buNone/>
            </a:pPr>
            <a:r>
              <a:rPr lang="en-GB" dirty="0"/>
              <a:t>					</a:t>
            </a:r>
          </a:p>
          <a:p>
            <a:pPr marL="0" indent="0" algn="just">
              <a:lnSpc>
                <a:spcPct val="100000"/>
              </a:lnSpc>
              <a:buNone/>
            </a:pPr>
            <a:r>
              <a:rPr lang="en-GB" dirty="0"/>
              <a:t>				Figure 10</a:t>
            </a:r>
          </a:p>
          <a:p>
            <a:pPr marL="0" indent="0" algn="just">
              <a:lnSpc>
                <a:spcPct val="100000"/>
              </a:lnSpc>
              <a:buNone/>
            </a:pPr>
            <a:endParaRPr lang="en-GB" dirty="0"/>
          </a:p>
          <a:p>
            <a:pPr marL="0" indent="0" algn="just">
              <a:lnSpc>
                <a:spcPct val="100000"/>
              </a:lnSpc>
              <a:buNone/>
            </a:pPr>
            <a:endParaRPr lang="en-GB" dirty="0"/>
          </a:p>
          <a:p>
            <a:pPr marL="0" indent="0" algn="just">
              <a:lnSpc>
                <a:spcPct val="100000"/>
              </a:lnSpc>
              <a:buNone/>
            </a:pPr>
            <a:endParaRPr lang="en-GB" dirty="0"/>
          </a:p>
          <a:p>
            <a:pPr algn="just">
              <a:lnSpc>
                <a:spcPct val="100000"/>
              </a:lnSpc>
            </a:pPr>
            <a:r>
              <a:rPr lang="en-GB" dirty="0"/>
              <a:t>The Survey is the most common feedback type among customers.</a:t>
            </a:r>
          </a:p>
          <a:p>
            <a:pPr marL="0" indent="0" algn="just">
              <a:lnSpc>
                <a:spcPct val="100000"/>
              </a:lnSpc>
              <a:buNone/>
            </a:pPr>
            <a:endParaRPr lang="en-GB" dirty="0"/>
          </a:p>
          <a:p>
            <a:pPr marL="0" indent="0" algn="just">
              <a:lnSpc>
                <a:spcPct val="100000"/>
              </a:lnSpc>
              <a:buNone/>
            </a:pPr>
            <a:r>
              <a:rPr lang="en-GB" dirty="0"/>
              <a:t>				Figure 11</a:t>
            </a:r>
          </a:p>
        </p:txBody>
      </p:sp>
      <p:pic>
        <p:nvPicPr>
          <p:cNvPr id="7" name="Picture 6">
            <a:extLst>
              <a:ext uri="{FF2B5EF4-FFF2-40B4-BE49-F238E27FC236}">
                <a16:creationId xmlns:a16="http://schemas.microsoft.com/office/drawing/2014/main" id="{9CC4E70E-914A-D526-3228-BED1CAE69E96}"/>
              </a:ext>
            </a:extLst>
          </p:cNvPr>
          <p:cNvPicPr>
            <a:picLocks noChangeAspect="1"/>
          </p:cNvPicPr>
          <p:nvPr/>
        </p:nvPicPr>
        <p:blipFill>
          <a:blip r:embed="rId2"/>
          <a:stretch>
            <a:fillRect/>
          </a:stretch>
        </p:blipFill>
        <p:spPr>
          <a:xfrm>
            <a:off x="3513825" y="2143362"/>
            <a:ext cx="6302286" cy="1882303"/>
          </a:xfrm>
          <a:prstGeom prst="rect">
            <a:avLst/>
          </a:prstGeom>
        </p:spPr>
      </p:pic>
      <p:pic>
        <p:nvPicPr>
          <p:cNvPr id="11" name="Picture 10">
            <a:extLst>
              <a:ext uri="{FF2B5EF4-FFF2-40B4-BE49-F238E27FC236}">
                <a16:creationId xmlns:a16="http://schemas.microsoft.com/office/drawing/2014/main" id="{53C790A4-DF74-3F75-5588-0CA8C5AA61F8}"/>
              </a:ext>
            </a:extLst>
          </p:cNvPr>
          <p:cNvPicPr>
            <a:picLocks noChangeAspect="1"/>
          </p:cNvPicPr>
          <p:nvPr/>
        </p:nvPicPr>
        <p:blipFill>
          <a:blip r:embed="rId3"/>
          <a:stretch>
            <a:fillRect/>
          </a:stretch>
        </p:blipFill>
        <p:spPr>
          <a:xfrm>
            <a:off x="3607903" y="4889742"/>
            <a:ext cx="3249657" cy="1617108"/>
          </a:xfrm>
          <a:prstGeom prst="rect">
            <a:avLst/>
          </a:prstGeom>
        </p:spPr>
      </p:pic>
    </p:spTree>
    <p:extLst>
      <p:ext uri="{BB962C8B-B14F-4D97-AF65-F5344CB8AC3E}">
        <p14:creationId xmlns:p14="http://schemas.microsoft.com/office/powerpoint/2010/main" val="369893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1D02-227D-B5C9-A64B-D7D41ABB5B26}"/>
              </a:ext>
            </a:extLst>
          </p:cNvPr>
          <p:cNvSpPr>
            <a:spLocks noGrp="1"/>
          </p:cNvSpPr>
          <p:nvPr>
            <p:ph type="title"/>
          </p:nvPr>
        </p:nvSpPr>
        <p:spPr>
          <a:xfrm>
            <a:off x="0" y="76890"/>
            <a:ext cx="10515600" cy="410127"/>
          </a:xfrm>
        </p:spPr>
        <p:txBody>
          <a:bodyPr>
            <a:normAutofit fontScale="90000"/>
          </a:bodyPr>
          <a:lstStyle/>
          <a:p>
            <a:pPr algn="ctr"/>
            <a:r>
              <a:rPr lang="en-GB" b="1"/>
              <a:t>RECOMMENDATIONS</a:t>
            </a:r>
            <a:endParaRPr lang="en-GB" b="1" dirty="0"/>
          </a:p>
        </p:txBody>
      </p:sp>
      <p:sp>
        <p:nvSpPr>
          <p:cNvPr id="3" name="Content Placeholder 2">
            <a:extLst>
              <a:ext uri="{FF2B5EF4-FFF2-40B4-BE49-F238E27FC236}">
                <a16:creationId xmlns:a16="http://schemas.microsoft.com/office/drawing/2014/main" id="{9BE5896D-4839-101F-FCAC-3F7F84980913}"/>
              </a:ext>
            </a:extLst>
          </p:cNvPr>
          <p:cNvSpPr>
            <a:spLocks noGrp="1"/>
          </p:cNvSpPr>
          <p:nvPr>
            <p:ph idx="1"/>
          </p:nvPr>
        </p:nvSpPr>
        <p:spPr>
          <a:xfrm>
            <a:off x="0" y="1143000"/>
            <a:ext cx="11973340" cy="5724939"/>
          </a:xfrm>
        </p:spPr>
        <p:txBody>
          <a:bodyPr>
            <a:noAutofit/>
          </a:bodyPr>
          <a:lstStyle/>
          <a:p>
            <a:pPr algn="just">
              <a:lnSpc>
                <a:spcPct val="100000"/>
              </a:lnSpc>
            </a:pPr>
            <a:r>
              <a:rPr lang="en-GB" sz="1800" b="1" dirty="0"/>
              <a:t>To improve bounce rate </a:t>
            </a:r>
          </a:p>
          <a:p>
            <a:pPr lvl="1" algn="just">
              <a:lnSpc>
                <a:spcPct val="100000"/>
              </a:lnSpc>
            </a:pPr>
            <a:r>
              <a:rPr lang="en-GB" dirty="0"/>
              <a:t>Optimise search feature such as product description and images enhancement.</a:t>
            </a:r>
          </a:p>
          <a:p>
            <a:pPr lvl="1" algn="just">
              <a:lnSpc>
                <a:spcPct val="100000"/>
              </a:lnSpc>
            </a:pPr>
            <a:r>
              <a:rPr lang="en-GB" dirty="0"/>
              <a:t>Make add-to-cart button stand out (colour-wise) and include this on every page.</a:t>
            </a:r>
          </a:p>
          <a:p>
            <a:pPr lvl="1" algn="just">
              <a:lnSpc>
                <a:spcPct val="100000"/>
              </a:lnSpc>
            </a:pPr>
            <a:r>
              <a:rPr lang="en-GB" dirty="0"/>
              <a:t>Simplify navigation</a:t>
            </a:r>
          </a:p>
          <a:p>
            <a:pPr lvl="1" algn="just">
              <a:lnSpc>
                <a:spcPct val="100000"/>
              </a:lnSpc>
            </a:pPr>
            <a:r>
              <a:rPr lang="en-GB" dirty="0"/>
              <a:t>Exit-intent pop up could also </a:t>
            </a:r>
          </a:p>
          <a:p>
            <a:pPr marL="457200" lvl="1" indent="0" algn="just">
              <a:lnSpc>
                <a:spcPct val="100000"/>
              </a:lnSpc>
              <a:buNone/>
            </a:pPr>
            <a:r>
              <a:rPr lang="en-GB" dirty="0"/>
              <a:t>be incorporated when customer tries to leave the site.</a:t>
            </a:r>
          </a:p>
          <a:p>
            <a:pPr lvl="1" algn="just">
              <a:lnSpc>
                <a:spcPct val="100000"/>
              </a:lnSpc>
            </a:pPr>
            <a:r>
              <a:rPr lang="en-GB" dirty="0"/>
              <a:t>Utilize cloud computing technology to optimize</a:t>
            </a:r>
          </a:p>
          <a:p>
            <a:pPr marL="457200" lvl="1" indent="0" algn="just">
              <a:lnSpc>
                <a:spcPct val="100000"/>
              </a:lnSpc>
              <a:buNone/>
            </a:pPr>
            <a:r>
              <a:rPr lang="en-GB" dirty="0"/>
              <a:t> load speed, network and  application to work efficiently.</a:t>
            </a:r>
          </a:p>
          <a:p>
            <a:pPr lvl="1" algn="just">
              <a:lnSpc>
                <a:spcPct val="100000"/>
              </a:lnSpc>
            </a:pPr>
            <a:endParaRPr lang="en-GB" dirty="0"/>
          </a:p>
          <a:p>
            <a:pPr lvl="1" algn="just">
              <a:lnSpc>
                <a:spcPct val="100000"/>
              </a:lnSpc>
            </a:pPr>
            <a:endParaRPr lang="en-GB" dirty="0"/>
          </a:p>
          <a:p>
            <a:pPr algn="just">
              <a:lnSpc>
                <a:spcPct val="100000"/>
              </a:lnSpc>
            </a:pPr>
            <a:endParaRPr lang="en-GB" sz="1800" dirty="0"/>
          </a:p>
          <a:p>
            <a:pPr algn="just">
              <a:lnSpc>
                <a:spcPct val="100000"/>
              </a:lnSpc>
            </a:pPr>
            <a:endParaRPr lang="en-GB" sz="1800" dirty="0"/>
          </a:p>
          <a:p>
            <a:pPr marL="457200" lvl="1" indent="0" algn="just">
              <a:lnSpc>
                <a:spcPct val="100000"/>
              </a:lnSpc>
              <a:buNone/>
            </a:pPr>
            <a:endParaRPr lang="en-GB" dirty="0"/>
          </a:p>
          <a:p>
            <a:pPr lvl="1" algn="just">
              <a:lnSpc>
                <a:spcPct val="100000"/>
              </a:lnSpc>
            </a:pPr>
            <a:endParaRPr lang="en-GB" dirty="0"/>
          </a:p>
        </p:txBody>
      </p:sp>
      <p:pic>
        <p:nvPicPr>
          <p:cNvPr id="4" name="Picture 3">
            <a:extLst>
              <a:ext uri="{FF2B5EF4-FFF2-40B4-BE49-F238E27FC236}">
                <a16:creationId xmlns:a16="http://schemas.microsoft.com/office/drawing/2014/main" id="{72691B05-8797-FA3F-AC5A-A55E1177C5A5}"/>
              </a:ext>
            </a:extLst>
          </p:cNvPr>
          <p:cNvPicPr>
            <a:picLocks noChangeAspect="1"/>
          </p:cNvPicPr>
          <p:nvPr/>
        </p:nvPicPr>
        <p:blipFill>
          <a:blip r:embed="rId2"/>
          <a:stretch>
            <a:fillRect/>
          </a:stretch>
        </p:blipFill>
        <p:spPr>
          <a:xfrm>
            <a:off x="6804991" y="2276061"/>
            <a:ext cx="5387009" cy="4403035"/>
          </a:xfrm>
          <a:prstGeom prst="rect">
            <a:avLst/>
          </a:prstGeom>
        </p:spPr>
      </p:pic>
    </p:spTree>
    <p:extLst>
      <p:ext uri="{BB962C8B-B14F-4D97-AF65-F5344CB8AC3E}">
        <p14:creationId xmlns:p14="http://schemas.microsoft.com/office/powerpoint/2010/main" val="161746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1D89-FF86-ABAF-BD58-FF917CB3C7FE}"/>
              </a:ext>
            </a:extLst>
          </p:cNvPr>
          <p:cNvSpPr>
            <a:spLocks noGrp="1"/>
          </p:cNvSpPr>
          <p:nvPr>
            <p:ph type="title"/>
          </p:nvPr>
        </p:nvSpPr>
        <p:spPr>
          <a:xfrm>
            <a:off x="0" y="-119271"/>
            <a:ext cx="11794435" cy="745435"/>
          </a:xfrm>
        </p:spPr>
        <p:txBody>
          <a:bodyPr/>
          <a:lstStyle/>
          <a:p>
            <a:pPr algn="ctr"/>
            <a:r>
              <a:rPr lang="en-GB" b="1" dirty="0"/>
              <a:t>RECOMMENDATION</a:t>
            </a:r>
          </a:p>
        </p:txBody>
      </p:sp>
      <p:sp>
        <p:nvSpPr>
          <p:cNvPr id="3" name="Content Placeholder 2">
            <a:extLst>
              <a:ext uri="{FF2B5EF4-FFF2-40B4-BE49-F238E27FC236}">
                <a16:creationId xmlns:a16="http://schemas.microsoft.com/office/drawing/2014/main" id="{FB0EA151-6DEC-1F30-9109-563D865A7D97}"/>
              </a:ext>
            </a:extLst>
          </p:cNvPr>
          <p:cNvSpPr>
            <a:spLocks noGrp="1"/>
          </p:cNvSpPr>
          <p:nvPr>
            <p:ph idx="1"/>
          </p:nvPr>
        </p:nvSpPr>
        <p:spPr>
          <a:xfrm>
            <a:off x="109330" y="775253"/>
            <a:ext cx="11926956" cy="5834270"/>
          </a:xfrm>
        </p:spPr>
        <p:txBody>
          <a:bodyPr/>
          <a:lstStyle/>
          <a:p>
            <a:pPr algn="just">
              <a:lnSpc>
                <a:spcPct val="150000"/>
              </a:lnSpc>
            </a:pPr>
            <a:r>
              <a:rPr lang="en-GB" b="1" dirty="0"/>
              <a:t>To improve add to cart rate, product view and conversion rate</a:t>
            </a:r>
            <a:endParaRPr lang="en-GB" dirty="0"/>
          </a:p>
          <a:p>
            <a:pPr lvl="1" algn="just">
              <a:lnSpc>
                <a:spcPct val="150000"/>
              </a:lnSpc>
            </a:pPr>
            <a:r>
              <a:rPr lang="en-GB" dirty="0"/>
              <a:t>Target promotion and adopt pricing strategies discount, free shipping in the month of June , July and August.</a:t>
            </a:r>
          </a:p>
          <a:p>
            <a:pPr lvl="1" algn="just">
              <a:lnSpc>
                <a:spcPct val="150000"/>
              </a:lnSpc>
            </a:pPr>
            <a:r>
              <a:rPr lang="en-GB" dirty="0"/>
              <a:t>Add reviews about products strategically, as it can quickly help customer to decide about the product. </a:t>
            </a:r>
          </a:p>
          <a:p>
            <a:pPr lvl="1" algn="just">
              <a:lnSpc>
                <a:spcPct val="150000"/>
              </a:lnSpc>
            </a:pPr>
            <a:r>
              <a:rPr lang="en-GB" dirty="0"/>
              <a:t>Simplify check out process by giving options for next day delivery, payment option and collection centre.</a:t>
            </a:r>
          </a:p>
        </p:txBody>
      </p:sp>
      <p:pic>
        <p:nvPicPr>
          <p:cNvPr id="4" name="Picture 3">
            <a:extLst>
              <a:ext uri="{FF2B5EF4-FFF2-40B4-BE49-F238E27FC236}">
                <a16:creationId xmlns:a16="http://schemas.microsoft.com/office/drawing/2014/main" id="{D1FDE465-5612-1E64-16DA-896179A3FF94}"/>
              </a:ext>
            </a:extLst>
          </p:cNvPr>
          <p:cNvPicPr>
            <a:picLocks noChangeAspect="1"/>
          </p:cNvPicPr>
          <p:nvPr/>
        </p:nvPicPr>
        <p:blipFill>
          <a:blip r:embed="rId2"/>
          <a:stretch>
            <a:fillRect/>
          </a:stretch>
        </p:blipFill>
        <p:spPr>
          <a:xfrm>
            <a:off x="3026808" y="4727220"/>
            <a:ext cx="6302286" cy="1882303"/>
          </a:xfrm>
          <a:prstGeom prst="rect">
            <a:avLst/>
          </a:prstGeom>
        </p:spPr>
      </p:pic>
    </p:spTree>
    <p:extLst>
      <p:ext uri="{BB962C8B-B14F-4D97-AF65-F5344CB8AC3E}">
        <p14:creationId xmlns:p14="http://schemas.microsoft.com/office/powerpoint/2010/main" val="344062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B095-DA14-EB9D-9EFB-19B9BDC63630}"/>
              </a:ext>
            </a:extLst>
          </p:cNvPr>
          <p:cNvSpPr>
            <a:spLocks noGrp="1"/>
          </p:cNvSpPr>
          <p:nvPr>
            <p:ph type="title"/>
          </p:nvPr>
        </p:nvSpPr>
        <p:spPr>
          <a:xfrm>
            <a:off x="838200" y="103532"/>
            <a:ext cx="10515600" cy="577505"/>
          </a:xfrm>
        </p:spPr>
        <p:txBody>
          <a:bodyPr>
            <a:normAutofit fontScale="90000"/>
          </a:bodyPr>
          <a:lstStyle/>
          <a:p>
            <a:pPr algn="ctr"/>
            <a:r>
              <a:rPr lang="en-GB" b="1" dirty="0"/>
              <a:t>RECOMMENDATIONS</a:t>
            </a:r>
          </a:p>
        </p:txBody>
      </p:sp>
      <p:sp>
        <p:nvSpPr>
          <p:cNvPr id="3" name="Content Placeholder 2">
            <a:extLst>
              <a:ext uri="{FF2B5EF4-FFF2-40B4-BE49-F238E27FC236}">
                <a16:creationId xmlns:a16="http://schemas.microsoft.com/office/drawing/2014/main" id="{9F10425E-618A-F605-BDEA-350660070A55}"/>
              </a:ext>
            </a:extLst>
          </p:cNvPr>
          <p:cNvSpPr>
            <a:spLocks noGrp="1"/>
          </p:cNvSpPr>
          <p:nvPr>
            <p:ph idx="1"/>
          </p:nvPr>
        </p:nvSpPr>
        <p:spPr>
          <a:xfrm>
            <a:off x="0" y="1292087"/>
            <a:ext cx="12192000" cy="5655364"/>
          </a:xfrm>
        </p:spPr>
        <p:txBody>
          <a:bodyPr/>
          <a:lstStyle/>
          <a:p>
            <a:r>
              <a:rPr lang="en-GB" b="1" dirty="0"/>
              <a:t>To increase the total number of customers</a:t>
            </a:r>
          </a:p>
          <a:p>
            <a:endParaRPr lang="en-GB" dirty="0"/>
          </a:p>
          <a:p>
            <a:r>
              <a:rPr lang="en-GB" dirty="0" err="1"/>
              <a:t>Flextrade</a:t>
            </a:r>
            <a:r>
              <a:rPr lang="en-GB" dirty="0"/>
              <a:t> should consider Referral Bonuses scheme such as refer 3 friends and get bonus</a:t>
            </a:r>
          </a:p>
          <a:p>
            <a:endParaRPr lang="en-GB" dirty="0"/>
          </a:p>
          <a:p>
            <a:r>
              <a:rPr lang="en-GB" dirty="0"/>
              <a:t>Advertisement and promotions</a:t>
            </a:r>
          </a:p>
          <a:p>
            <a:endParaRPr lang="en-GB" dirty="0"/>
          </a:p>
          <a:p>
            <a:r>
              <a:rPr lang="en-GB" dirty="0"/>
              <a:t>Expand their product base</a:t>
            </a:r>
          </a:p>
        </p:txBody>
      </p:sp>
      <p:pic>
        <p:nvPicPr>
          <p:cNvPr id="4" name="Picture 3">
            <a:extLst>
              <a:ext uri="{FF2B5EF4-FFF2-40B4-BE49-F238E27FC236}">
                <a16:creationId xmlns:a16="http://schemas.microsoft.com/office/drawing/2014/main" id="{F9E7A8EB-B285-162C-DBB4-5DEC8EE65186}"/>
              </a:ext>
            </a:extLst>
          </p:cNvPr>
          <p:cNvPicPr>
            <a:picLocks noChangeAspect="1"/>
          </p:cNvPicPr>
          <p:nvPr/>
        </p:nvPicPr>
        <p:blipFill>
          <a:blip r:embed="rId2"/>
          <a:stretch>
            <a:fillRect/>
          </a:stretch>
        </p:blipFill>
        <p:spPr>
          <a:xfrm>
            <a:off x="2477194" y="4734552"/>
            <a:ext cx="6919560" cy="1225402"/>
          </a:xfrm>
          <a:prstGeom prst="rect">
            <a:avLst/>
          </a:prstGeom>
        </p:spPr>
      </p:pic>
    </p:spTree>
    <p:extLst>
      <p:ext uri="{BB962C8B-B14F-4D97-AF65-F5344CB8AC3E}">
        <p14:creationId xmlns:p14="http://schemas.microsoft.com/office/powerpoint/2010/main" val="405440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4D3A9-160D-A32E-9601-CEF42DF1CBBD}"/>
              </a:ext>
            </a:extLst>
          </p:cNvPr>
          <p:cNvSpPr>
            <a:spLocks noGrp="1"/>
          </p:cNvSpPr>
          <p:nvPr>
            <p:ph idx="1"/>
          </p:nvPr>
        </p:nvSpPr>
        <p:spPr>
          <a:xfrm>
            <a:off x="648931" y="2438400"/>
            <a:ext cx="4166509" cy="3785419"/>
          </a:xfrm>
        </p:spPr>
        <p:txBody>
          <a:bodyPr>
            <a:normAutofit/>
          </a:bodyPr>
          <a:lstStyle/>
          <a:p>
            <a:pPr marL="0" indent="0">
              <a:buNone/>
            </a:pPr>
            <a:endParaRPr lang="en-GB" b="1"/>
          </a:p>
          <a:p>
            <a:pPr marL="0" indent="0">
              <a:buNone/>
            </a:pPr>
            <a:endParaRPr lang="en-GB" b="1"/>
          </a:p>
          <a:p>
            <a:pPr marL="0" indent="0">
              <a:buNone/>
            </a:pPr>
            <a:endParaRPr lang="en-GB" b="1"/>
          </a:p>
          <a:p>
            <a:pPr marL="0" indent="0">
              <a:buNone/>
            </a:pPr>
            <a:r>
              <a:rPr lang="en-GB" b="1"/>
              <a:t>THANK YOU</a:t>
            </a:r>
          </a:p>
        </p:txBody>
      </p:sp>
      <p:sp>
        <p:nvSpPr>
          <p:cNvPr id="18"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 name="Rectangle 18">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pic>
        <p:nvPicPr>
          <p:cNvPr id="21" name="Graphic 20" descr="Handshake">
            <a:extLst>
              <a:ext uri="{FF2B5EF4-FFF2-40B4-BE49-F238E27FC236}">
                <a16:creationId xmlns:a16="http://schemas.microsoft.com/office/drawing/2014/main" id="{261AFB7D-9210-9C34-1F65-7F054CE1E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3992" y="704054"/>
            <a:ext cx="5449889" cy="5449889"/>
          </a:xfrm>
          <a:prstGeom prst="rect">
            <a:avLst/>
          </a:prstGeom>
          <a:effectLst/>
        </p:spPr>
      </p:pic>
      <p:sp>
        <p:nvSpPr>
          <p:cNvPr id="22" name="Rectangle 21">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17867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7E04-55B1-F3E6-10CF-B4BED1180C65}"/>
              </a:ext>
            </a:extLst>
          </p:cNvPr>
          <p:cNvSpPr>
            <a:spLocks noGrp="1"/>
          </p:cNvSpPr>
          <p:nvPr>
            <p:ph type="title"/>
          </p:nvPr>
        </p:nvSpPr>
        <p:spPr/>
        <p:txBody>
          <a:bodyPr>
            <a:normAutofit/>
          </a:bodyPr>
          <a:lstStyle/>
          <a:p>
            <a:r>
              <a:rPr lang="en-GB" b="1" dirty="0"/>
              <a:t>INTRODUCTION</a:t>
            </a:r>
          </a:p>
        </p:txBody>
      </p:sp>
      <p:graphicFrame>
        <p:nvGraphicFramePr>
          <p:cNvPr id="5" name="Content Placeholder 2">
            <a:extLst>
              <a:ext uri="{FF2B5EF4-FFF2-40B4-BE49-F238E27FC236}">
                <a16:creationId xmlns:a16="http://schemas.microsoft.com/office/drawing/2014/main" id="{D32023C5-2E9D-D437-20E6-3CB8E93F298D}"/>
              </a:ext>
            </a:extLst>
          </p:cNvPr>
          <p:cNvGraphicFramePr>
            <a:graphicFrameLocks noGrp="1"/>
          </p:cNvGraphicFramePr>
          <p:nvPr>
            <p:ph idx="1"/>
            <p:extLst>
              <p:ext uri="{D42A27DB-BD31-4B8C-83A1-F6EECF244321}">
                <p14:modId xmlns:p14="http://schemas.microsoft.com/office/powerpoint/2010/main" val="3124568888"/>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52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8CD0-3EB1-6AAD-85AB-FFBD4A7B1DC5}"/>
              </a:ext>
            </a:extLst>
          </p:cNvPr>
          <p:cNvSpPr>
            <a:spLocks noGrp="1"/>
          </p:cNvSpPr>
          <p:nvPr>
            <p:ph type="title"/>
          </p:nvPr>
        </p:nvSpPr>
        <p:spPr/>
        <p:txBody>
          <a:bodyPr>
            <a:normAutofit/>
          </a:bodyPr>
          <a:lstStyle/>
          <a:p>
            <a:pPr algn="ctr"/>
            <a:r>
              <a:rPr lang="en-GB" b="1" dirty="0"/>
              <a:t>MATERIALS AND METHODS</a:t>
            </a:r>
          </a:p>
        </p:txBody>
      </p:sp>
      <p:graphicFrame>
        <p:nvGraphicFramePr>
          <p:cNvPr id="5" name="Content Placeholder 2">
            <a:extLst>
              <a:ext uri="{FF2B5EF4-FFF2-40B4-BE49-F238E27FC236}">
                <a16:creationId xmlns:a16="http://schemas.microsoft.com/office/drawing/2014/main" id="{A8499198-ADBB-BED0-9D47-6A8A2563CB40}"/>
              </a:ext>
            </a:extLst>
          </p:cNvPr>
          <p:cNvGraphicFramePr>
            <a:graphicFrameLocks noGrp="1"/>
          </p:cNvGraphicFramePr>
          <p:nvPr>
            <p:ph idx="1"/>
            <p:extLst>
              <p:ext uri="{D42A27DB-BD31-4B8C-83A1-F6EECF244321}">
                <p14:modId xmlns:p14="http://schemas.microsoft.com/office/powerpoint/2010/main" val="295426447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94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3682-3BC6-5DE8-2E7B-18283B469AC3}"/>
              </a:ext>
            </a:extLst>
          </p:cNvPr>
          <p:cNvSpPr>
            <a:spLocks noGrp="1"/>
          </p:cNvSpPr>
          <p:nvPr>
            <p:ph type="title"/>
          </p:nvPr>
        </p:nvSpPr>
        <p:spPr>
          <a:xfrm>
            <a:off x="907774" y="0"/>
            <a:ext cx="10515600" cy="675861"/>
          </a:xfrm>
        </p:spPr>
        <p:txBody>
          <a:bodyPr>
            <a:normAutofit fontScale="90000"/>
          </a:bodyPr>
          <a:lstStyle/>
          <a:p>
            <a:pPr algn="ctr"/>
            <a:r>
              <a:rPr lang="en-GB" b="1"/>
              <a:t>RESULTS</a:t>
            </a:r>
            <a:endParaRPr lang="en-GB" b="1" dirty="0"/>
          </a:p>
        </p:txBody>
      </p:sp>
      <p:sp>
        <p:nvSpPr>
          <p:cNvPr id="3" name="Content Placeholder 2">
            <a:extLst>
              <a:ext uri="{FF2B5EF4-FFF2-40B4-BE49-F238E27FC236}">
                <a16:creationId xmlns:a16="http://schemas.microsoft.com/office/drawing/2014/main" id="{58827C46-D3BE-05DE-0451-DF39F57E66B6}"/>
              </a:ext>
            </a:extLst>
          </p:cNvPr>
          <p:cNvSpPr>
            <a:spLocks noGrp="1"/>
          </p:cNvSpPr>
          <p:nvPr>
            <p:ph idx="1"/>
          </p:nvPr>
        </p:nvSpPr>
        <p:spPr>
          <a:xfrm>
            <a:off x="173935" y="1232452"/>
            <a:ext cx="11844130" cy="6072809"/>
          </a:xfrm>
        </p:spPr>
        <p:txBody>
          <a:bodyPr/>
          <a:lstStyle/>
          <a:p>
            <a:r>
              <a:rPr lang="en-GB" dirty="0"/>
              <a:t>This dashboard provides the summary of the FLEXTRADE User Experience Analysis</a:t>
            </a:r>
          </a:p>
          <a:p>
            <a:endParaRPr lang="en-GB" dirty="0"/>
          </a:p>
          <a:p>
            <a:endParaRPr lang="en-GB" dirty="0"/>
          </a:p>
          <a:p>
            <a:endParaRPr lang="en-GB" dirty="0"/>
          </a:p>
          <a:p>
            <a:endParaRPr lang="en-GB" dirty="0"/>
          </a:p>
          <a:p>
            <a:endParaRPr lang="en-GB" dirty="0"/>
          </a:p>
          <a:p>
            <a:pPr lvl="1"/>
            <a:r>
              <a:rPr lang="en-GB" dirty="0"/>
              <a:t>Figure 1</a:t>
            </a:r>
          </a:p>
        </p:txBody>
      </p:sp>
      <p:pic>
        <p:nvPicPr>
          <p:cNvPr id="5" name="Picture 4">
            <a:extLst>
              <a:ext uri="{FF2B5EF4-FFF2-40B4-BE49-F238E27FC236}">
                <a16:creationId xmlns:a16="http://schemas.microsoft.com/office/drawing/2014/main" id="{F2D1BBE6-42F2-57B3-541A-3C36216C75DF}"/>
              </a:ext>
            </a:extLst>
          </p:cNvPr>
          <p:cNvPicPr>
            <a:picLocks noChangeAspect="1"/>
          </p:cNvPicPr>
          <p:nvPr/>
        </p:nvPicPr>
        <p:blipFill>
          <a:blip r:embed="rId2"/>
          <a:stretch>
            <a:fillRect/>
          </a:stretch>
        </p:blipFill>
        <p:spPr>
          <a:xfrm>
            <a:off x="1818861" y="1620079"/>
            <a:ext cx="10199204" cy="5237922"/>
          </a:xfrm>
          <a:prstGeom prst="rect">
            <a:avLst/>
          </a:prstGeom>
        </p:spPr>
      </p:pic>
    </p:spTree>
    <p:extLst>
      <p:ext uri="{BB962C8B-B14F-4D97-AF65-F5344CB8AC3E}">
        <p14:creationId xmlns:p14="http://schemas.microsoft.com/office/powerpoint/2010/main" val="374902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E0BE-A620-0616-A46E-7928327E0DF6}"/>
              </a:ext>
            </a:extLst>
          </p:cNvPr>
          <p:cNvSpPr>
            <a:spLocks noGrp="1"/>
          </p:cNvSpPr>
          <p:nvPr>
            <p:ph type="title"/>
          </p:nvPr>
        </p:nvSpPr>
        <p:spPr>
          <a:xfrm>
            <a:off x="838199" y="417443"/>
            <a:ext cx="10515600" cy="755374"/>
          </a:xfrm>
        </p:spPr>
        <p:txBody>
          <a:bodyPr>
            <a:normAutofit fontScale="90000"/>
          </a:bodyPr>
          <a:lstStyle/>
          <a:p>
            <a:pPr algn="ctr"/>
            <a:r>
              <a:rPr lang="en-GB" b="1" dirty="0"/>
              <a:t>CASE STUDY 1</a:t>
            </a:r>
            <a:br>
              <a:rPr lang="en-GB" b="1" dirty="0"/>
            </a:br>
            <a:endParaRPr lang="en-GB" b="1" dirty="0"/>
          </a:p>
        </p:txBody>
      </p:sp>
      <p:sp>
        <p:nvSpPr>
          <p:cNvPr id="3" name="Content Placeholder 2">
            <a:extLst>
              <a:ext uri="{FF2B5EF4-FFF2-40B4-BE49-F238E27FC236}">
                <a16:creationId xmlns:a16="http://schemas.microsoft.com/office/drawing/2014/main" id="{5B2A0118-55E0-6A1E-10F6-34D069E0302C}"/>
              </a:ext>
            </a:extLst>
          </p:cNvPr>
          <p:cNvSpPr>
            <a:spLocks noGrp="1"/>
          </p:cNvSpPr>
          <p:nvPr>
            <p:ph idx="1"/>
          </p:nvPr>
        </p:nvSpPr>
        <p:spPr>
          <a:xfrm>
            <a:off x="155713" y="1321904"/>
            <a:ext cx="12036287" cy="5367130"/>
          </a:xfrm>
        </p:spPr>
        <p:txBody>
          <a:bodyPr/>
          <a:lstStyle/>
          <a:p>
            <a:r>
              <a:rPr lang="en-GB" dirty="0"/>
              <a:t>The dataset was checked for duplicate using the DELETE DUPLICATE option on excel home DATA RIBBON.</a:t>
            </a:r>
          </a:p>
          <a:p>
            <a:endParaRPr lang="en-GB" dirty="0"/>
          </a:p>
          <a:p>
            <a:r>
              <a:rPr lang="en-GB" dirty="0"/>
              <a:t> No duplicate entry was found in the dataset, this implied that each role represents a unique customer experience.</a:t>
            </a:r>
          </a:p>
        </p:txBody>
      </p:sp>
    </p:spTree>
    <p:extLst>
      <p:ext uri="{BB962C8B-B14F-4D97-AF65-F5344CB8AC3E}">
        <p14:creationId xmlns:p14="http://schemas.microsoft.com/office/powerpoint/2010/main" val="18032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3662-1241-D30F-C21B-EE062CF260C2}"/>
              </a:ext>
            </a:extLst>
          </p:cNvPr>
          <p:cNvSpPr>
            <a:spLocks noGrp="1"/>
          </p:cNvSpPr>
          <p:nvPr>
            <p:ph type="title"/>
          </p:nvPr>
        </p:nvSpPr>
        <p:spPr>
          <a:xfrm>
            <a:off x="838200" y="5177"/>
            <a:ext cx="10515600" cy="566531"/>
          </a:xfrm>
        </p:spPr>
        <p:txBody>
          <a:bodyPr>
            <a:normAutofit fontScale="90000"/>
          </a:bodyPr>
          <a:lstStyle/>
          <a:p>
            <a:pPr algn="ctr"/>
            <a:r>
              <a:rPr lang="en-GB" b="1"/>
              <a:t>CASE STUDY 2</a:t>
            </a:r>
            <a:endParaRPr lang="en-GB" b="1" dirty="0"/>
          </a:p>
        </p:txBody>
      </p:sp>
      <p:sp>
        <p:nvSpPr>
          <p:cNvPr id="3" name="Content Placeholder 2">
            <a:extLst>
              <a:ext uri="{FF2B5EF4-FFF2-40B4-BE49-F238E27FC236}">
                <a16:creationId xmlns:a16="http://schemas.microsoft.com/office/drawing/2014/main" id="{8B17D64A-8AD1-8B61-C144-38507F10264B}"/>
              </a:ext>
            </a:extLst>
          </p:cNvPr>
          <p:cNvSpPr>
            <a:spLocks noGrp="1"/>
          </p:cNvSpPr>
          <p:nvPr>
            <p:ph idx="1"/>
          </p:nvPr>
        </p:nvSpPr>
        <p:spPr>
          <a:xfrm>
            <a:off x="0" y="1098480"/>
            <a:ext cx="12112486" cy="6186903"/>
          </a:xfrm>
        </p:spPr>
        <p:txBody>
          <a:bodyPr>
            <a:normAutofit/>
          </a:bodyPr>
          <a:lstStyle/>
          <a:p>
            <a:r>
              <a:rPr lang="en-GB"/>
              <a:t>The Average duration a typical user spend on the App is 15 Minutes as shown in Figure 2 below.				</a:t>
            </a:r>
          </a:p>
          <a:p>
            <a:pPr lvl="8"/>
            <a:endParaRPr lang="en-GB"/>
          </a:p>
          <a:p>
            <a:pPr marL="3657600" lvl="8" indent="0">
              <a:buNone/>
            </a:pPr>
            <a:r>
              <a:rPr lang="en-GB"/>
              <a:t>Figure 2</a:t>
            </a:r>
          </a:p>
          <a:p>
            <a:pPr marL="0" indent="0">
              <a:buNone/>
            </a:pPr>
            <a:r>
              <a:rPr lang="en-GB"/>
              <a:t>												</a:t>
            </a:r>
          </a:p>
          <a:p>
            <a:r>
              <a:rPr lang="en-GB"/>
              <a:t>Shorter sessions are not associated with higher bounce rates. The relationship between session duration and bounce rates is not a linear one. Generally, customer who spend shorter session duration of between (5 to 10 min ) have 40-55% bounce rate from the app while the customers who spend more time on (20-25 min) on the app have between 9 and 25 % bounce rate as shown in Fig 3.</a:t>
            </a:r>
          </a:p>
          <a:p>
            <a:pPr marL="0" indent="0">
              <a:buNone/>
            </a:pPr>
            <a:r>
              <a:rPr lang="en-GB"/>
              <a:t>			</a:t>
            </a:r>
          </a:p>
          <a:p>
            <a:endParaRPr lang="en-GB"/>
          </a:p>
          <a:p>
            <a:pPr lvl="3"/>
            <a:r>
              <a:rPr lang="en-GB"/>
              <a:t>Figure 3</a:t>
            </a:r>
          </a:p>
          <a:p>
            <a:pPr marL="914400" lvl="2" indent="0">
              <a:buNone/>
            </a:pPr>
            <a:endParaRPr lang="en-GB"/>
          </a:p>
          <a:p>
            <a:pPr marL="0" indent="0">
              <a:buNone/>
            </a:pPr>
            <a:r>
              <a:rPr lang="en-GB"/>
              <a:t>				   		</a:t>
            </a:r>
            <a:endParaRPr lang="en-GB" sz="1400" dirty="0"/>
          </a:p>
        </p:txBody>
      </p:sp>
      <p:pic>
        <p:nvPicPr>
          <p:cNvPr id="7" name="Picture 6">
            <a:extLst>
              <a:ext uri="{FF2B5EF4-FFF2-40B4-BE49-F238E27FC236}">
                <a16:creationId xmlns:a16="http://schemas.microsoft.com/office/drawing/2014/main" id="{F437C9C4-01FD-5A02-3B12-64DC01B93C47}"/>
              </a:ext>
            </a:extLst>
          </p:cNvPr>
          <p:cNvPicPr>
            <a:picLocks noChangeAspect="1"/>
          </p:cNvPicPr>
          <p:nvPr/>
        </p:nvPicPr>
        <p:blipFill>
          <a:blip r:embed="rId2"/>
          <a:stretch>
            <a:fillRect/>
          </a:stretch>
        </p:blipFill>
        <p:spPr>
          <a:xfrm>
            <a:off x="4542735" y="1706906"/>
            <a:ext cx="2530059" cy="1005927"/>
          </a:xfrm>
          <a:prstGeom prst="rect">
            <a:avLst/>
          </a:prstGeom>
        </p:spPr>
      </p:pic>
      <p:pic>
        <p:nvPicPr>
          <p:cNvPr id="9" name="Picture 8">
            <a:extLst>
              <a:ext uri="{FF2B5EF4-FFF2-40B4-BE49-F238E27FC236}">
                <a16:creationId xmlns:a16="http://schemas.microsoft.com/office/drawing/2014/main" id="{0E843643-0544-D4B4-9E3F-0918A39EE572}"/>
              </a:ext>
            </a:extLst>
          </p:cNvPr>
          <p:cNvPicPr>
            <a:picLocks noChangeAspect="1"/>
          </p:cNvPicPr>
          <p:nvPr/>
        </p:nvPicPr>
        <p:blipFill>
          <a:blip r:embed="rId3"/>
          <a:stretch>
            <a:fillRect/>
          </a:stretch>
        </p:blipFill>
        <p:spPr>
          <a:xfrm>
            <a:off x="2923012" y="4648130"/>
            <a:ext cx="6882688" cy="1921427"/>
          </a:xfrm>
          <a:prstGeom prst="rect">
            <a:avLst/>
          </a:prstGeom>
        </p:spPr>
      </p:pic>
    </p:spTree>
    <p:extLst>
      <p:ext uri="{BB962C8B-B14F-4D97-AF65-F5344CB8AC3E}">
        <p14:creationId xmlns:p14="http://schemas.microsoft.com/office/powerpoint/2010/main" val="325003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7BC5-9F3D-D415-6633-153BE54D2F30}"/>
              </a:ext>
            </a:extLst>
          </p:cNvPr>
          <p:cNvSpPr>
            <a:spLocks noGrp="1"/>
          </p:cNvSpPr>
          <p:nvPr>
            <p:ph type="title"/>
          </p:nvPr>
        </p:nvSpPr>
        <p:spPr>
          <a:xfrm>
            <a:off x="838200" y="42310"/>
            <a:ext cx="10515600" cy="638727"/>
          </a:xfrm>
        </p:spPr>
        <p:txBody>
          <a:bodyPr>
            <a:normAutofit fontScale="90000"/>
          </a:bodyPr>
          <a:lstStyle/>
          <a:p>
            <a:pPr algn="ctr"/>
            <a:r>
              <a:rPr lang="en-GB" b="1" dirty="0"/>
              <a:t>CASE STUDY 3</a:t>
            </a:r>
          </a:p>
        </p:txBody>
      </p:sp>
      <p:sp>
        <p:nvSpPr>
          <p:cNvPr id="3" name="Content Placeholder 2">
            <a:extLst>
              <a:ext uri="{FF2B5EF4-FFF2-40B4-BE49-F238E27FC236}">
                <a16:creationId xmlns:a16="http://schemas.microsoft.com/office/drawing/2014/main" id="{D0B9E8C5-0E09-D907-910D-C399BF071C09}"/>
              </a:ext>
            </a:extLst>
          </p:cNvPr>
          <p:cNvSpPr>
            <a:spLocks noGrp="1"/>
          </p:cNvSpPr>
          <p:nvPr>
            <p:ph idx="1"/>
          </p:nvPr>
        </p:nvSpPr>
        <p:spPr>
          <a:xfrm>
            <a:off x="-1" y="1212574"/>
            <a:ext cx="12076043" cy="6159707"/>
          </a:xfrm>
        </p:spPr>
        <p:txBody>
          <a:bodyPr/>
          <a:lstStyle/>
          <a:p>
            <a:pPr algn="just"/>
            <a:r>
              <a:rPr lang="en-GB" dirty="0"/>
              <a:t>There is no significant relationship between bounce rates and Conversion Rates. In 2022, the Average conversion rate was higher than bounce rate in February, June and August. In 2023, however, the average bounce rate is higher in February, April and August as shown in figure 4.</a:t>
            </a:r>
          </a:p>
          <a:p>
            <a:pPr algn="just"/>
            <a:endParaRPr lang="en-GB" dirty="0"/>
          </a:p>
          <a:p>
            <a:pPr algn="just"/>
            <a:endParaRPr lang="en-GB" dirty="0"/>
          </a:p>
          <a:p>
            <a:pPr algn="just"/>
            <a:endParaRPr lang="en-GB" dirty="0"/>
          </a:p>
          <a:p>
            <a:pPr lvl="4" algn="just"/>
            <a:r>
              <a:rPr lang="en-GB" dirty="0"/>
              <a:t>Figure 4</a:t>
            </a:r>
          </a:p>
        </p:txBody>
      </p:sp>
      <p:pic>
        <p:nvPicPr>
          <p:cNvPr id="5" name="Picture 4">
            <a:extLst>
              <a:ext uri="{FF2B5EF4-FFF2-40B4-BE49-F238E27FC236}">
                <a16:creationId xmlns:a16="http://schemas.microsoft.com/office/drawing/2014/main" id="{D18B5C0F-D390-71C7-50FA-C52503E40A66}"/>
              </a:ext>
            </a:extLst>
          </p:cNvPr>
          <p:cNvPicPr>
            <a:picLocks noChangeAspect="1"/>
          </p:cNvPicPr>
          <p:nvPr/>
        </p:nvPicPr>
        <p:blipFill>
          <a:blip r:embed="rId2"/>
          <a:stretch>
            <a:fillRect/>
          </a:stretch>
        </p:blipFill>
        <p:spPr>
          <a:xfrm>
            <a:off x="2997400" y="2465672"/>
            <a:ext cx="8356400" cy="3865552"/>
          </a:xfrm>
          <a:prstGeom prst="rect">
            <a:avLst/>
          </a:prstGeom>
        </p:spPr>
      </p:pic>
    </p:spTree>
    <p:extLst>
      <p:ext uri="{BB962C8B-B14F-4D97-AF65-F5344CB8AC3E}">
        <p14:creationId xmlns:p14="http://schemas.microsoft.com/office/powerpoint/2010/main" val="165255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943C-9EC2-A0AF-9627-6C0326FB64A9}"/>
              </a:ext>
            </a:extLst>
          </p:cNvPr>
          <p:cNvSpPr>
            <a:spLocks noGrp="1"/>
          </p:cNvSpPr>
          <p:nvPr>
            <p:ph type="title"/>
          </p:nvPr>
        </p:nvSpPr>
        <p:spPr>
          <a:xfrm>
            <a:off x="927652" y="18256"/>
            <a:ext cx="10515600" cy="662782"/>
          </a:xfrm>
        </p:spPr>
        <p:txBody>
          <a:bodyPr>
            <a:normAutofit fontScale="90000"/>
          </a:bodyPr>
          <a:lstStyle/>
          <a:p>
            <a:pPr algn="ctr"/>
            <a:r>
              <a:rPr lang="en-GB" b="1" dirty="0"/>
              <a:t>CASE STUDY 4</a:t>
            </a:r>
          </a:p>
        </p:txBody>
      </p:sp>
      <p:sp>
        <p:nvSpPr>
          <p:cNvPr id="3" name="Content Placeholder 2">
            <a:extLst>
              <a:ext uri="{FF2B5EF4-FFF2-40B4-BE49-F238E27FC236}">
                <a16:creationId xmlns:a16="http://schemas.microsoft.com/office/drawing/2014/main" id="{316E0AFE-0099-6EE0-E96F-8DE39DECC986}"/>
              </a:ext>
            </a:extLst>
          </p:cNvPr>
          <p:cNvSpPr>
            <a:spLocks noGrp="1"/>
          </p:cNvSpPr>
          <p:nvPr>
            <p:ph idx="1"/>
          </p:nvPr>
        </p:nvSpPr>
        <p:spPr>
          <a:xfrm>
            <a:off x="53008" y="1247568"/>
            <a:ext cx="12085983" cy="6158706"/>
          </a:xfrm>
        </p:spPr>
        <p:txBody>
          <a:bodyPr>
            <a:normAutofit/>
          </a:bodyPr>
          <a:lstStyle/>
          <a:p>
            <a:pPr algn="just"/>
            <a:r>
              <a:rPr lang="en-GB" dirty="0"/>
              <a:t>At around 48- 58% conversion rate, customer typically have higher number of goods added to cart than at other conversion rates. At higher conversion rate of 85%-92%, user adds lower number of items into the cart.</a:t>
            </a:r>
          </a:p>
          <a:p>
            <a:pPr marL="0" indent="0" algn="just">
              <a:buNone/>
            </a:pPr>
            <a:endParaRPr lang="en-GB" dirty="0"/>
          </a:p>
          <a:p>
            <a:pPr algn="just"/>
            <a:endParaRPr lang="en-GB" dirty="0"/>
          </a:p>
          <a:p>
            <a:pPr algn="just"/>
            <a:endParaRPr lang="en-GB" dirty="0"/>
          </a:p>
          <a:p>
            <a:pPr lvl="4" algn="just"/>
            <a:r>
              <a:rPr lang="en-GB" sz="2800" dirty="0"/>
              <a:t>Figure 5</a:t>
            </a:r>
          </a:p>
        </p:txBody>
      </p:sp>
      <p:pic>
        <p:nvPicPr>
          <p:cNvPr id="6" name="Picture 5">
            <a:extLst>
              <a:ext uri="{FF2B5EF4-FFF2-40B4-BE49-F238E27FC236}">
                <a16:creationId xmlns:a16="http://schemas.microsoft.com/office/drawing/2014/main" id="{1123EBAD-BD01-FFE4-722D-F907C247C897}"/>
              </a:ext>
            </a:extLst>
          </p:cNvPr>
          <p:cNvPicPr>
            <a:picLocks noChangeAspect="1"/>
          </p:cNvPicPr>
          <p:nvPr/>
        </p:nvPicPr>
        <p:blipFill>
          <a:blip r:embed="rId2"/>
          <a:stretch>
            <a:fillRect/>
          </a:stretch>
        </p:blipFill>
        <p:spPr>
          <a:xfrm>
            <a:off x="3653880" y="2886870"/>
            <a:ext cx="6474498" cy="3220519"/>
          </a:xfrm>
          <a:prstGeom prst="rect">
            <a:avLst/>
          </a:prstGeom>
        </p:spPr>
      </p:pic>
    </p:spTree>
    <p:extLst>
      <p:ext uri="{BB962C8B-B14F-4D97-AF65-F5344CB8AC3E}">
        <p14:creationId xmlns:p14="http://schemas.microsoft.com/office/powerpoint/2010/main" val="195776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9A99-463C-F740-2C83-FF4ACACF4B8C}"/>
              </a:ext>
            </a:extLst>
          </p:cNvPr>
          <p:cNvSpPr>
            <a:spLocks noGrp="1"/>
          </p:cNvSpPr>
          <p:nvPr>
            <p:ph type="title"/>
          </p:nvPr>
        </p:nvSpPr>
        <p:spPr>
          <a:xfrm>
            <a:off x="738809" y="96770"/>
            <a:ext cx="10515600" cy="584268"/>
          </a:xfrm>
        </p:spPr>
        <p:txBody>
          <a:bodyPr>
            <a:normAutofit fontScale="90000"/>
          </a:bodyPr>
          <a:lstStyle/>
          <a:p>
            <a:pPr algn="ctr"/>
            <a:r>
              <a:rPr lang="en-GB" b="1" dirty="0"/>
              <a:t>CASE STUDY 5</a:t>
            </a:r>
          </a:p>
        </p:txBody>
      </p:sp>
      <p:sp>
        <p:nvSpPr>
          <p:cNvPr id="13" name="Content Placeholder 12">
            <a:extLst>
              <a:ext uri="{FF2B5EF4-FFF2-40B4-BE49-F238E27FC236}">
                <a16:creationId xmlns:a16="http://schemas.microsoft.com/office/drawing/2014/main" id="{7B6544AB-5DB2-855A-2CC4-DC7BA1BFA2C0}"/>
              </a:ext>
            </a:extLst>
          </p:cNvPr>
          <p:cNvSpPr>
            <a:spLocks noGrp="1"/>
          </p:cNvSpPr>
          <p:nvPr>
            <p:ph idx="1"/>
          </p:nvPr>
        </p:nvSpPr>
        <p:spPr>
          <a:xfrm>
            <a:off x="1" y="1193972"/>
            <a:ext cx="12191999" cy="6080192"/>
          </a:xfrm>
        </p:spPr>
        <p:txBody>
          <a:bodyPr/>
          <a:lstStyle/>
          <a:p>
            <a:r>
              <a:rPr lang="en-GB" dirty="0"/>
              <a:t>The common themes in the customer feedback content is shown in Fig 6.</a:t>
            </a:r>
          </a:p>
          <a:p>
            <a:endParaRPr lang="en-GB" dirty="0"/>
          </a:p>
          <a:p>
            <a:pPr algn="just"/>
            <a:r>
              <a:rPr lang="en-GB" dirty="0"/>
              <a:t>The checkout process needs improvement , the search feature is not working properly, and I found the app very user friendly being the most common feedback reported by 106,105 and 105 customers, respectively.</a:t>
            </a:r>
          </a:p>
          <a:p>
            <a:pPr algn="just"/>
            <a:endParaRPr lang="en-GB" dirty="0"/>
          </a:p>
          <a:p>
            <a:pPr algn="just">
              <a:lnSpc>
                <a:spcPct val="100000"/>
              </a:lnSpc>
            </a:pPr>
            <a:r>
              <a:rPr lang="en-GB" dirty="0"/>
              <a:t>The app crashed during my sessions, and I encountered a bug when adding items to the cart were reported by 94 and 95 customers, respectively.</a:t>
            </a:r>
          </a:p>
          <a:p>
            <a:endParaRPr lang="en-GB" dirty="0"/>
          </a:p>
          <a:p>
            <a:pPr marL="457200" lvl="1" indent="0">
              <a:buNone/>
            </a:pPr>
            <a:endParaRPr lang="en-GB" dirty="0"/>
          </a:p>
          <a:p>
            <a:pPr marL="457200" lvl="1" indent="0">
              <a:buNone/>
            </a:pPr>
            <a:endParaRPr lang="en-GB" dirty="0"/>
          </a:p>
          <a:p>
            <a:pPr marL="457200" lvl="1" indent="0">
              <a:buNone/>
            </a:pPr>
            <a:endParaRPr lang="en-GB" dirty="0"/>
          </a:p>
          <a:p>
            <a:pPr marL="457200" lvl="1" indent="0">
              <a:buNone/>
            </a:pPr>
            <a:r>
              <a:rPr lang="en-GB" dirty="0"/>
              <a:t>	Figure 6</a:t>
            </a:r>
          </a:p>
        </p:txBody>
      </p:sp>
      <p:pic>
        <p:nvPicPr>
          <p:cNvPr id="15" name="Picture 14">
            <a:extLst>
              <a:ext uri="{FF2B5EF4-FFF2-40B4-BE49-F238E27FC236}">
                <a16:creationId xmlns:a16="http://schemas.microsoft.com/office/drawing/2014/main" id="{2E3F9941-653F-E4BB-E3EB-A95B8387C2B0}"/>
              </a:ext>
            </a:extLst>
          </p:cNvPr>
          <p:cNvPicPr>
            <a:picLocks noChangeAspect="1"/>
          </p:cNvPicPr>
          <p:nvPr/>
        </p:nvPicPr>
        <p:blipFill>
          <a:blip r:embed="rId2"/>
          <a:stretch>
            <a:fillRect/>
          </a:stretch>
        </p:blipFill>
        <p:spPr>
          <a:xfrm>
            <a:off x="2060714" y="4492486"/>
            <a:ext cx="9193695" cy="2156791"/>
          </a:xfrm>
          <a:prstGeom prst="rect">
            <a:avLst/>
          </a:prstGeom>
        </p:spPr>
      </p:pic>
    </p:spTree>
    <p:extLst>
      <p:ext uri="{BB962C8B-B14F-4D97-AF65-F5344CB8AC3E}">
        <p14:creationId xmlns:p14="http://schemas.microsoft.com/office/powerpoint/2010/main" val="821003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11647</TotalTime>
  <Words>974</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3</vt:lpstr>
      <vt:lpstr>Ion</vt:lpstr>
      <vt:lpstr>EXCEL CAPSTONE PROJECT:  ANALYSIS OF FLEXTRADE USER EXPERIENCE FOR INFORMED BUSINESS DECISION MAKING</vt:lpstr>
      <vt:lpstr>INTRODUCTION</vt:lpstr>
      <vt:lpstr>MATERIALS AND METHODS</vt:lpstr>
      <vt:lpstr>RESULTS</vt:lpstr>
      <vt:lpstr>CASE STUDY 1 </vt:lpstr>
      <vt:lpstr>CASE STUDY 2</vt:lpstr>
      <vt:lpstr>CASE STUDY 3</vt:lpstr>
      <vt:lpstr>CASE STUDY 4</vt:lpstr>
      <vt:lpstr>CASE STUDY 5</vt:lpstr>
      <vt:lpstr>INSIGHT </vt:lpstr>
      <vt:lpstr>INSIGHT</vt:lpstr>
      <vt:lpstr>INSIGHT</vt:lpstr>
      <vt:lpstr>INSIGHT</vt:lpstr>
      <vt:lpstr>RECOMMENDATIONS</vt:lpstr>
      <vt:lpstr>RECOMMENDATION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AROKOYU, BUNMI (Student)</dc:creator>
  <cp:lastModifiedBy>AROKOYU, BUNMI (Student)</cp:lastModifiedBy>
  <cp:revision>5</cp:revision>
  <dcterms:created xsi:type="dcterms:W3CDTF">2024-07-14T04:42:51Z</dcterms:created>
  <dcterms:modified xsi:type="dcterms:W3CDTF">2024-07-24T08:01:12Z</dcterms:modified>
</cp:coreProperties>
</file>