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8" r:id="rId2"/>
    <p:sldId id="259" r:id="rId3"/>
    <p:sldId id="260" r:id="rId4"/>
    <p:sldId id="262" r:id="rId5"/>
    <p:sldId id="292" r:id="rId6"/>
    <p:sldId id="265" r:id="rId7"/>
    <p:sldId id="283" r:id="rId8"/>
    <p:sldId id="266" r:id="rId9"/>
    <p:sldId id="267" r:id="rId10"/>
    <p:sldId id="269" r:id="rId11"/>
    <p:sldId id="271" r:id="rId12"/>
    <p:sldId id="272" r:id="rId13"/>
    <p:sldId id="273" r:id="rId14"/>
    <p:sldId id="274" r:id="rId15"/>
    <p:sldId id="287" r:id="rId16"/>
    <p:sldId id="293" r:id="rId17"/>
    <p:sldId id="288" r:id="rId18"/>
    <p:sldId id="277" r:id="rId19"/>
    <p:sldId id="276" r:id="rId20"/>
    <p:sldId id="278" r:id="rId21"/>
    <p:sldId id="295" r:id="rId22"/>
    <p:sldId id="279" r:id="rId23"/>
    <p:sldId id="296" r:id="rId24"/>
    <p:sldId id="280" r:id="rId25"/>
    <p:sldId id="284" r:id="rId26"/>
    <p:sldId id="264" r:id="rId27"/>
    <p:sldId id="291" r:id="rId28"/>
    <p:sldId id="285" r:id="rId29"/>
    <p:sldId id="263"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78" d="100"/>
          <a:sy n="78"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481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43743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400123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77936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234602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28301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61234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8308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74319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8422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6665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62478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4983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9180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1388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28509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4223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_G3NT91AW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ideo" Target="https://www.youtube.com/embed/_G3NT91AWUE?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oaic.gov.au/privacy-law/privacy-act/notifiable-data-breaches-scheme/quarterly-statistics-reports/notifiable-data-breaches-quarterly-statistics-report-1-july-30-september-2018" TargetMode="External"/><Relationship Id="rId3" Type="http://schemas.openxmlformats.org/officeDocument/2006/relationships/hyperlink" Target="https://www.wired.com/story/2018-worst-hacks-so-far/" TargetMode="External"/><Relationship Id="rId7" Type="http://schemas.openxmlformats.org/officeDocument/2006/relationships/hyperlink" Target="https://www.slideserve.com/gaetan/it-security-awareness-information-security-is-everyone-s-business" TargetMode="External"/><Relationship Id="rId2" Type="http://schemas.openxmlformats.org/officeDocument/2006/relationships/hyperlink" Target="https://resources.infosecinstitute.com/" TargetMode="External"/><Relationship Id="rId1" Type="http://schemas.openxmlformats.org/officeDocument/2006/relationships/slideLayout" Target="../slideLayouts/slideLayout2.xml"/><Relationship Id="rId6" Type="http://schemas.openxmlformats.org/officeDocument/2006/relationships/hyperlink" Target="https://www.powershow.com/view0/786844-YjAwY/Employee_Information_Security_Awareness_Training_powerpoint_ppt_presentation" TargetMode="External"/><Relationship Id="rId5" Type="http://schemas.openxmlformats.org/officeDocument/2006/relationships/hyperlink" Target="https://www.augustadatastorage.com/know-cost-data-breach-2018/" TargetMode="External"/><Relationship Id="rId4" Type="http://schemas.openxmlformats.org/officeDocument/2006/relationships/hyperlink" Target="https://www.farmprogress.com/technology/3-ways-prevent-russian-hack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9425976" cy="3330055"/>
          </a:xfrm>
        </p:spPr>
        <p:txBody>
          <a:bodyPr anchor="ctr">
            <a:normAutofit/>
          </a:bodyPr>
          <a:lstStyle/>
          <a:p>
            <a:pPr algn="ctr"/>
            <a:r>
              <a:rPr lang="en-US" sz="6000" dirty="0">
                <a:solidFill>
                  <a:srgbClr val="FFFFFF"/>
                </a:solidFill>
                <a:latin typeface="Helvetica" panose="020B0604020202020204" pitchFamily="34" charset="0"/>
                <a:cs typeface="Helvetica" panose="020B0604020202020204" pitchFamily="34" charset="0"/>
              </a:rPr>
              <a:t>Information security awareness</a:t>
            </a:r>
          </a:p>
        </p:txBody>
      </p:sp>
      <p:sp>
        <p:nvSpPr>
          <p:cNvPr id="15" name="Rectangle 14">
            <a:extLst>
              <a:ext uri="{FF2B5EF4-FFF2-40B4-BE49-F238E27FC236}">
                <a16:creationId xmlns:a16="http://schemas.microsoft.com/office/drawing/2014/main" id="{752BB805-F7B7-4B80-A1C5-385D4DAF7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784352" y="4946484"/>
            <a:ext cx="9645531" cy="1097855"/>
          </a:xfrm>
        </p:spPr>
        <p:txBody>
          <a:bodyPr anchor="t">
            <a:normAutofit/>
          </a:bodyPr>
          <a:lstStyle/>
          <a:p>
            <a:r>
              <a:rPr lang="en-US" sz="2200" dirty="0">
                <a:solidFill>
                  <a:schemeClr val="tx2"/>
                </a:solidFill>
                <a:latin typeface="Helvetica" panose="020B0604020202020204" pitchFamily="34" charset="0"/>
                <a:cs typeface="Helvetica" panose="020B0604020202020204" pitchFamily="34" charset="0"/>
              </a:rPr>
              <a:t>By: Oluwabunmi Olanrewaju</a:t>
            </a:r>
          </a:p>
          <a:p>
            <a:r>
              <a:rPr lang="en-CA" sz="2200" dirty="0">
                <a:solidFill>
                  <a:schemeClr val="tx2"/>
                </a:solidFill>
                <a:latin typeface="Helvetica" panose="020B0604020202020204" pitchFamily="34" charset="0"/>
                <a:cs typeface="Helvetica" panose="020B0604020202020204" pitchFamily="34" charset="0"/>
              </a:rPr>
              <a:t>COMP 249-001 (Information Security, Privacy and Ethic)</a:t>
            </a:r>
            <a:endParaRPr lang="en-US" sz="2200" dirty="0">
              <a:solidFill>
                <a:schemeClr val="tx2"/>
              </a:solidFill>
              <a:latin typeface="Helvetica" panose="020B0604020202020204" pitchFamily="34" charset="0"/>
              <a:cs typeface="Helvetica" panose="020B0604020202020204" pitchFamily="34" charset="0"/>
            </a:endParaRPr>
          </a:p>
          <a:p>
            <a:endParaRPr sz="3200" dirty="0">
              <a:solidFill>
                <a:srgbClr val="FFFFFF"/>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22282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69AD8DB-A35E-4F84-A797-055722DAA0B7}"/>
              </a:ext>
            </a:extLst>
          </p:cNvPr>
          <p:cNvSpPr>
            <a:spLocks noGrp="1"/>
          </p:cNvSpPr>
          <p:nvPr>
            <p:ph type="title"/>
          </p:nvPr>
        </p:nvSpPr>
        <p:spPr>
          <a:xfrm>
            <a:off x="959157" y="1113765"/>
            <a:ext cx="3269749" cy="2032392"/>
          </a:xfrm>
        </p:spPr>
        <p:txBody>
          <a:bodyPr anchor="ctr">
            <a:normAutofit/>
          </a:bodyPr>
          <a:lstStyle/>
          <a:p>
            <a:r>
              <a:rPr lang="en-CA" sz="3200" dirty="0">
                <a:solidFill>
                  <a:srgbClr val="FFFFFF"/>
                </a:solidFill>
                <a:latin typeface="Helvetica" panose="020B0604020202020204" pitchFamily="34" charset="0"/>
                <a:cs typeface="Helvetica" panose="020B0604020202020204" pitchFamily="34" charset="0"/>
              </a:rPr>
              <a:t>THREATS (Cont.…)</a:t>
            </a:r>
          </a:p>
        </p:txBody>
      </p:sp>
      <p:sp>
        <p:nvSpPr>
          <p:cNvPr id="5" name="Content Placeholder 4">
            <a:extLst>
              <a:ext uri="{FF2B5EF4-FFF2-40B4-BE49-F238E27FC236}">
                <a16:creationId xmlns:a16="http://schemas.microsoft.com/office/drawing/2014/main" id="{11D2D363-F563-4CAE-BF01-846CEF0D88AA}"/>
              </a:ext>
            </a:extLst>
          </p:cNvPr>
          <p:cNvSpPr>
            <a:spLocks noGrp="1"/>
          </p:cNvSpPr>
          <p:nvPr>
            <p:ph idx="1"/>
          </p:nvPr>
        </p:nvSpPr>
        <p:spPr>
          <a:xfrm>
            <a:off x="5155905" y="485678"/>
            <a:ext cx="6108179" cy="5888772"/>
          </a:xfrm>
        </p:spPr>
        <p:txBody>
          <a:bodyPr anchor="ctr">
            <a:normAutofit fontScale="92500" lnSpcReduction="10000"/>
          </a:bodyPr>
          <a:lstStyle/>
          <a:p>
            <a:pPr algn="just"/>
            <a:endParaRPr lang="en-US" b="1" dirty="0">
              <a:solidFill>
                <a:schemeClr val="tx1"/>
              </a:solidFill>
              <a:latin typeface="Helvetica" panose="020B0604020202020204" pitchFamily="34" charset="0"/>
              <a:cs typeface="Helvetica" panose="020B0604020202020204" pitchFamily="34" charset="0"/>
            </a:endParaRPr>
          </a:p>
          <a:p>
            <a:pPr algn="just"/>
            <a:r>
              <a:rPr lang="en-US" b="1" dirty="0">
                <a:solidFill>
                  <a:schemeClr val="tx1"/>
                </a:solidFill>
                <a:latin typeface="Helvetica" panose="020B0604020202020204" pitchFamily="34" charset="0"/>
                <a:cs typeface="Helvetica" panose="020B0604020202020204" pitchFamily="34" charset="0"/>
              </a:rPr>
              <a:t>Trojan horse:</a:t>
            </a:r>
            <a:r>
              <a:rPr lang="en-US" dirty="0">
                <a:solidFill>
                  <a:schemeClr val="tx1"/>
                </a:solidFill>
                <a:latin typeface="Helvetica" panose="020B0604020202020204" pitchFamily="34" charset="0"/>
                <a:cs typeface="Helvetica" panose="020B0604020202020204" pitchFamily="34" charset="0"/>
              </a:rPr>
              <a:t> A Trojan horse is any malicious computer program which misleads users of its true intent. for example where a user is duped into executing an e-mail attachment disguised to appear not suspicious</a:t>
            </a:r>
          </a:p>
          <a:p>
            <a:pPr marL="0" indent="0" algn="just">
              <a:buNone/>
            </a:pPr>
            <a:r>
              <a:rPr lang="en-CA" dirty="0">
                <a:solidFill>
                  <a:schemeClr val="tx1"/>
                </a:solidFill>
                <a:latin typeface="Helvetica" panose="020B0604020202020204" pitchFamily="34" charset="0"/>
                <a:cs typeface="Helvetica" panose="020B0604020202020204" pitchFamily="34" charset="0"/>
              </a:rPr>
              <a:t>Some </a:t>
            </a:r>
            <a:r>
              <a:rPr lang="en-US" dirty="0">
                <a:latin typeface="Helvetica" panose="020B0604020202020204" pitchFamily="34" charset="0"/>
                <a:cs typeface="Helvetica" panose="020B0604020202020204" pitchFamily="34" charset="0"/>
              </a:rPr>
              <a:t>Symptoms of Malware include:</a:t>
            </a:r>
          </a:p>
          <a:p>
            <a:pPr lvl="0"/>
            <a:r>
              <a:rPr lang="en-US" dirty="0">
                <a:solidFill>
                  <a:schemeClr val="tx1"/>
                </a:solidFill>
                <a:latin typeface="Helvetica" panose="020B0604020202020204" pitchFamily="34" charset="0"/>
                <a:cs typeface="Helvetica" panose="020B0604020202020204" pitchFamily="34" charset="0"/>
              </a:rPr>
              <a:t>There is a decrease in computer speed.</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The computer freezes or crashes often.</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There is a decrease in Web browsing speed.</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There are unexplainable problems with network connections.</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Files are modified or deleted.</a:t>
            </a:r>
          </a:p>
          <a:p>
            <a:pPr lvl="0"/>
            <a:r>
              <a:rPr lang="en-US" dirty="0">
                <a:solidFill>
                  <a:schemeClr val="tx1"/>
                </a:solidFill>
                <a:latin typeface="Helvetica" panose="020B0604020202020204" pitchFamily="34" charset="0"/>
                <a:cs typeface="Helvetica" panose="020B0604020202020204" pitchFamily="34" charset="0"/>
              </a:rPr>
              <a:t>There is a presence of unknown files, programs, or desktop icons.</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There are unknown processes running.</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Programs are turning off or reconfiguring themselves.</a:t>
            </a:r>
            <a:endParaRPr lang="en-CA" dirty="0">
              <a:solidFill>
                <a:schemeClr val="tx1"/>
              </a:solidFill>
              <a:latin typeface="Helvetica" panose="020B0604020202020204" pitchFamily="34" charset="0"/>
              <a:cs typeface="Helvetica" panose="020B0604020202020204" pitchFamily="34" charset="0"/>
            </a:endParaRPr>
          </a:p>
          <a:p>
            <a:pPr lvl="0"/>
            <a:r>
              <a:rPr lang="en-US" dirty="0">
                <a:solidFill>
                  <a:schemeClr val="tx1"/>
                </a:solidFill>
                <a:latin typeface="Helvetica" panose="020B0604020202020204" pitchFamily="34" charset="0"/>
                <a:cs typeface="Helvetica" panose="020B0604020202020204" pitchFamily="34" charset="0"/>
              </a:rPr>
              <a:t>Email is being sent without the user’s knowledge or consent.</a:t>
            </a:r>
            <a:endParaRPr lang="en-CA" dirty="0">
              <a:solidFill>
                <a:schemeClr val="tx1"/>
              </a:solidFill>
              <a:latin typeface="Helvetica" panose="020B0604020202020204" pitchFamily="34" charset="0"/>
              <a:cs typeface="Helvetica" panose="020B0604020202020204" pitchFamily="34" charset="0"/>
            </a:endParaRPr>
          </a:p>
          <a:p>
            <a:pPr lvl="0"/>
            <a:endParaRPr lang="en-CA" dirty="0">
              <a:solidFill>
                <a:schemeClr val="tx1"/>
              </a:solidFill>
              <a:latin typeface="Helvetica" panose="020B0604020202020204" pitchFamily="34" charset="0"/>
              <a:cs typeface="Helvetica" panose="020B0604020202020204" pitchFamily="34" charset="0"/>
            </a:endParaRPr>
          </a:p>
          <a:p>
            <a:pPr marL="0" indent="0" algn="just">
              <a:buNone/>
            </a:pPr>
            <a:endParaRPr lang="en-US" dirty="0">
              <a:solidFill>
                <a:schemeClr val="tx1"/>
              </a:solidFill>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C383727C-FB03-494A-B9CC-CCE86337C554}"/>
              </a:ext>
            </a:extLst>
          </p:cNvPr>
          <p:cNvPicPr>
            <a:picLocks noChangeAspect="1"/>
          </p:cNvPicPr>
          <p:nvPr/>
        </p:nvPicPr>
        <p:blipFill>
          <a:blip r:embed="rId2"/>
          <a:stretch>
            <a:fillRect/>
          </a:stretch>
        </p:blipFill>
        <p:spPr>
          <a:xfrm>
            <a:off x="696148" y="2934411"/>
            <a:ext cx="3795766" cy="2803680"/>
          </a:xfrm>
          <a:prstGeom prst="rect">
            <a:avLst/>
          </a:prstGeom>
        </p:spPr>
      </p:pic>
    </p:spTree>
    <p:extLst>
      <p:ext uri="{BB962C8B-B14F-4D97-AF65-F5344CB8AC3E}">
        <p14:creationId xmlns:p14="http://schemas.microsoft.com/office/powerpoint/2010/main" val="2279375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1D5A5E-D8B8-45FC-B8D1-F3735D566667}"/>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THREATS (Cont.…)</a:t>
            </a:r>
          </a:p>
        </p:txBody>
      </p:sp>
      <p:sp>
        <p:nvSpPr>
          <p:cNvPr id="5" name="Content Placeholder 4">
            <a:extLst>
              <a:ext uri="{FF2B5EF4-FFF2-40B4-BE49-F238E27FC236}">
                <a16:creationId xmlns:a16="http://schemas.microsoft.com/office/drawing/2014/main" id="{0BE7BDE2-0AC9-4237-8C59-BED37AB8BA86}"/>
              </a:ext>
            </a:extLst>
          </p:cNvPr>
          <p:cNvSpPr>
            <a:spLocks noGrp="1"/>
          </p:cNvSpPr>
          <p:nvPr>
            <p:ph idx="1"/>
          </p:nvPr>
        </p:nvSpPr>
        <p:spPr>
          <a:xfrm>
            <a:off x="4943959" y="485678"/>
            <a:ext cx="6320125" cy="5888772"/>
          </a:xfrm>
        </p:spPr>
        <p:txBody>
          <a:bodyPr anchor="ctr">
            <a:normAutofit/>
          </a:bodyPr>
          <a:lstStyle/>
          <a:p>
            <a:pPr marL="0" indent="0" algn="just">
              <a:buNone/>
            </a:pPr>
            <a:r>
              <a:rPr lang="en-CA" b="1" dirty="0">
                <a:solidFill>
                  <a:schemeClr val="tx1"/>
                </a:solidFill>
                <a:latin typeface="Helvetica" panose="020B0604020202020204" pitchFamily="34" charset="0"/>
                <a:cs typeface="Helvetica" panose="020B0604020202020204" pitchFamily="34" charset="0"/>
              </a:rPr>
              <a:t>Social engineering: </a:t>
            </a:r>
            <a:r>
              <a:rPr lang="en-CA" dirty="0">
                <a:solidFill>
                  <a:schemeClr val="tx1"/>
                </a:solidFill>
                <a:latin typeface="Helvetica" panose="020B0604020202020204" pitchFamily="34" charset="0"/>
                <a:cs typeface="Helvetica" panose="020B0604020202020204" pitchFamily="34" charset="0"/>
              </a:rPr>
              <a:t>it</a:t>
            </a:r>
            <a:r>
              <a:rPr lang="en-CA" b="1" dirty="0">
                <a:solidFill>
                  <a:schemeClr val="tx1"/>
                </a:solidFill>
                <a:latin typeface="Helvetica" panose="020B0604020202020204" pitchFamily="34" charset="0"/>
                <a:cs typeface="Helvetica" panose="020B0604020202020204" pitchFamily="34" charset="0"/>
              </a:rPr>
              <a:t> </a:t>
            </a:r>
            <a:r>
              <a:rPr lang="en-CA" dirty="0">
                <a:solidFill>
                  <a:schemeClr val="tx1"/>
                </a:solidFill>
                <a:latin typeface="Helvetica" panose="020B0604020202020204" pitchFamily="34" charset="0"/>
                <a:cs typeface="Helvetica" panose="020B0604020202020204" pitchFamily="34" charset="0"/>
              </a:rPr>
              <a:t>is an access attack that attempts to manipulate individuals into performing actions or divulging confidential information.</a:t>
            </a:r>
          </a:p>
          <a:p>
            <a:pPr marL="0" indent="0">
              <a:buNone/>
            </a:pPr>
            <a:r>
              <a:rPr lang="en-CA" b="1" dirty="0">
                <a:solidFill>
                  <a:schemeClr val="tx1"/>
                </a:solidFill>
                <a:latin typeface="Helvetica" panose="020B0604020202020204" pitchFamily="34" charset="0"/>
                <a:cs typeface="Helvetica" panose="020B0604020202020204" pitchFamily="34" charset="0"/>
              </a:rPr>
              <a:t>Types of social engineering attacks:</a:t>
            </a:r>
            <a:endParaRPr lang="en-CA" dirty="0">
              <a:solidFill>
                <a:schemeClr val="tx1"/>
              </a:solidFill>
              <a:latin typeface="Helvetica" panose="020B0604020202020204" pitchFamily="34" charset="0"/>
              <a:cs typeface="Helvetica" panose="020B0604020202020204" pitchFamily="34" charset="0"/>
            </a:endParaRPr>
          </a:p>
          <a:p>
            <a:r>
              <a:rPr lang="en-US" b="1" dirty="0">
                <a:solidFill>
                  <a:schemeClr val="tx1"/>
                </a:solidFill>
                <a:latin typeface="Helvetica" panose="020B0604020202020204" pitchFamily="34" charset="0"/>
                <a:cs typeface="Helvetica" panose="020B0604020202020204" pitchFamily="34" charset="0"/>
              </a:rPr>
              <a:t>Pretexting - </a:t>
            </a:r>
            <a:r>
              <a:rPr lang="en-US" dirty="0">
                <a:solidFill>
                  <a:schemeClr val="tx1"/>
                </a:solidFill>
                <a:latin typeface="Helvetica" panose="020B0604020202020204" pitchFamily="34" charset="0"/>
                <a:cs typeface="Helvetica" panose="020B0604020202020204" pitchFamily="34" charset="0"/>
              </a:rPr>
              <a:t>This is when an attacker calls an individual and lies to them in an attempt to gain access to privileged data.</a:t>
            </a:r>
            <a:endParaRPr lang="en-CA" dirty="0">
              <a:solidFill>
                <a:schemeClr val="tx1"/>
              </a:solidFill>
              <a:latin typeface="Helvetica" panose="020B0604020202020204" pitchFamily="34" charset="0"/>
              <a:cs typeface="Helvetica" panose="020B0604020202020204" pitchFamily="34" charset="0"/>
            </a:endParaRPr>
          </a:p>
          <a:p>
            <a:r>
              <a:rPr lang="en-CA" b="1" dirty="0">
                <a:solidFill>
                  <a:schemeClr val="tx1"/>
                </a:solidFill>
                <a:latin typeface="Helvetica" panose="020B0604020202020204" pitchFamily="34" charset="0"/>
                <a:cs typeface="Helvetica" panose="020B0604020202020204" pitchFamily="34" charset="0"/>
              </a:rPr>
              <a:t>Tailgating</a:t>
            </a:r>
            <a:r>
              <a:rPr lang="en-CA" dirty="0">
                <a:solidFill>
                  <a:schemeClr val="tx1"/>
                </a:solidFill>
                <a:latin typeface="Helvetica" panose="020B0604020202020204" pitchFamily="34" charset="0"/>
                <a:cs typeface="Helvetica" panose="020B0604020202020204" pitchFamily="34" charset="0"/>
              </a:rPr>
              <a:t> - This is when an attacker quickly follows an authorized person into a secure location</a:t>
            </a:r>
          </a:p>
          <a:p>
            <a:r>
              <a:rPr lang="en-US" b="1" dirty="0">
                <a:solidFill>
                  <a:schemeClr val="tx1"/>
                </a:solidFill>
                <a:latin typeface="Helvetica" panose="020B0604020202020204" pitchFamily="34" charset="0"/>
                <a:cs typeface="Helvetica" panose="020B0604020202020204" pitchFamily="34" charset="0"/>
              </a:rPr>
              <a:t>Something for Something - </a:t>
            </a:r>
            <a:r>
              <a:rPr lang="en-US" dirty="0">
                <a:solidFill>
                  <a:schemeClr val="tx1"/>
                </a:solidFill>
                <a:latin typeface="Helvetica" panose="020B0604020202020204" pitchFamily="34" charset="0"/>
                <a:cs typeface="Helvetica" panose="020B0604020202020204" pitchFamily="34" charset="0"/>
              </a:rPr>
              <a:t>This is when an attacker requests personal information from An individual in exchange for something, like a free gift.</a:t>
            </a:r>
          </a:p>
          <a:p>
            <a:endParaRPr lang="en-US" dirty="0">
              <a:solidFill>
                <a:schemeClr val="tx1"/>
              </a:solidFill>
              <a:latin typeface="Helvetica" panose="020B0604020202020204" pitchFamily="34" charset="0"/>
              <a:cs typeface="Helvetica" panose="020B0604020202020204" pitchFamily="34" charset="0"/>
            </a:endParaRPr>
          </a:p>
          <a:p>
            <a:r>
              <a:rPr lang="en-CA" dirty="0">
                <a:latin typeface="Helvetica" panose="020B0604020202020204" pitchFamily="34" charset="0"/>
                <a:cs typeface="Helvetica" panose="020B0604020202020204" pitchFamily="34" charset="0"/>
                <a:hlinkClick r:id="rId2"/>
              </a:rPr>
              <a:t>https://www.youtube.com/watch?v=_G3NT91AWUE</a:t>
            </a:r>
            <a:endParaRPr lang="en-CA" dirty="0">
              <a:solidFill>
                <a:schemeClr val="tx1"/>
              </a:solidFill>
              <a:latin typeface="Helvetica" panose="020B0604020202020204" pitchFamily="34" charset="0"/>
              <a:cs typeface="Helvetica" panose="020B0604020202020204" pitchFamily="34" charset="0"/>
            </a:endParaRPr>
          </a:p>
          <a:p>
            <a:endParaRPr lang="en-CA"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29114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Social Engineering scene from Hackers">
            <a:hlinkClick r:id="" action="ppaction://media"/>
            <a:extLst>
              <a:ext uri="{FF2B5EF4-FFF2-40B4-BE49-F238E27FC236}">
                <a16:creationId xmlns:a16="http://schemas.microsoft.com/office/drawing/2014/main" id="{72E904B5-1208-4D30-819D-902882384CDA}"/>
              </a:ext>
            </a:extLst>
          </p:cNvPr>
          <p:cNvPicPr>
            <a:picLocks noGrp="1" noRot="1" noChangeAspect="1"/>
          </p:cNvPicPr>
          <p:nvPr>
            <p:ph idx="4294967295"/>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78167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74D16-2AB8-42CE-83AD-A6AFB19DD321}"/>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THREATS</a:t>
            </a:r>
            <a:r>
              <a:rPr lang="en-CA" sz="3200" dirty="0">
                <a:solidFill>
                  <a:srgbClr val="FFFFFF"/>
                </a:solidFill>
              </a:rPr>
              <a:t> (Cont.…)</a:t>
            </a:r>
          </a:p>
        </p:txBody>
      </p:sp>
      <p:sp>
        <p:nvSpPr>
          <p:cNvPr id="3" name="Content Placeholder 2">
            <a:extLst>
              <a:ext uri="{FF2B5EF4-FFF2-40B4-BE49-F238E27FC236}">
                <a16:creationId xmlns:a16="http://schemas.microsoft.com/office/drawing/2014/main" id="{C81774B4-F3A8-491A-810B-CA9C89E0026E}"/>
              </a:ext>
            </a:extLst>
          </p:cNvPr>
          <p:cNvSpPr>
            <a:spLocks noGrp="1"/>
          </p:cNvSpPr>
          <p:nvPr>
            <p:ph idx="1"/>
          </p:nvPr>
        </p:nvSpPr>
        <p:spPr>
          <a:xfrm>
            <a:off x="5155905" y="666428"/>
            <a:ext cx="6108179" cy="5071664"/>
          </a:xfrm>
        </p:spPr>
        <p:txBody>
          <a:bodyPr anchor="ctr">
            <a:normAutofit/>
          </a:bodyPr>
          <a:lstStyle/>
          <a:p>
            <a:pPr algn="just"/>
            <a:endParaRPr lang="en-CA" dirty="0">
              <a:solidFill>
                <a:schemeClr val="tx1"/>
              </a:solidFill>
              <a:latin typeface="Helvetica" panose="020B0604020202020204" pitchFamily="34" charset="0"/>
              <a:cs typeface="Helvetica" panose="020B0604020202020204" pitchFamily="34" charset="0"/>
            </a:endParaRPr>
          </a:p>
          <a:p>
            <a:pPr algn="just"/>
            <a:r>
              <a:rPr lang="en-US" b="1" dirty="0">
                <a:solidFill>
                  <a:schemeClr val="tx1"/>
                </a:solidFill>
                <a:latin typeface="Helvetica" panose="020B0604020202020204" pitchFamily="34" charset="0"/>
                <a:cs typeface="Helvetica" panose="020B0604020202020204" pitchFamily="34" charset="0"/>
              </a:rPr>
              <a:t>Hacking: </a:t>
            </a:r>
            <a:r>
              <a:rPr lang="en-US" dirty="0">
                <a:solidFill>
                  <a:schemeClr val="tx1"/>
                </a:solidFill>
                <a:latin typeface="Helvetica" panose="020B0604020202020204" pitchFamily="34" charset="0"/>
                <a:cs typeface="Helvetica" panose="020B0604020202020204" pitchFamily="34" charset="0"/>
              </a:rPr>
              <a:t>It is a term used to describe actions taken by someone to gain unauthorized access to a computer.</a:t>
            </a:r>
          </a:p>
          <a:p>
            <a:pPr algn="just"/>
            <a:r>
              <a:rPr lang="en-US" b="1" dirty="0">
                <a:solidFill>
                  <a:schemeClr val="tx1"/>
                </a:solidFill>
                <a:latin typeface="Helvetica" panose="020B0604020202020204" pitchFamily="34" charset="0"/>
                <a:cs typeface="Helvetica" panose="020B0604020202020204" pitchFamily="34" charset="0"/>
              </a:rPr>
              <a:t>Spam: </a:t>
            </a:r>
            <a:r>
              <a:rPr lang="yo-NG" dirty="0">
                <a:solidFill>
                  <a:schemeClr val="tx1"/>
                </a:solidFill>
                <a:latin typeface="Helvetica" panose="020B0604020202020204" pitchFamily="34" charset="0"/>
                <a:cs typeface="Helvetica" panose="020B0604020202020204" pitchFamily="34" charset="0"/>
              </a:rPr>
              <a:t>It </a:t>
            </a:r>
            <a:r>
              <a:rPr lang="en-US" dirty="0">
                <a:solidFill>
                  <a:schemeClr val="tx1"/>
                </a:solidFill>
                <a:latin typeface="Helvetica" panose="020B0604020202020204" pitchFamily="34" charset="0"/>
                <a:cs typeface="Helvetica" panose="020B0604020202020204" pitchFamily="34" charset="0"/>
              </a:rPr>
              <a:t>is the use of messaging systems to send an unsolicited message</a:t>
            </a:r>
            <a:r>
              <a:rPr lang="yo-NG" dirty="0">
                <a:solidFill>
                  <a:schemeClr val="tx1"/>
                </a:solidFill>
                <a:latin typeface="Helvetica" panose="020B0604020202020204" pitchFamily="34" charset="0"/>
                <a:cs typeface="Helvetica" panose="020B0604020202020204" pitchFamily="34" charset="0"/>
              </a:rPr>
              <a:t>, </a:t>
            </a:r>
            <a:r>
              <a:rPr lang="en-US" dirty="0">
                <a:solidFill>
                  <a:schemeClr val="tx1"/>
                </a:solidFill>
                <a:latin typeface="Helvetica" panose="020B0604020202020204" pitchFamily="34" charset="0"/>
                <a:cs typeface="Helvetica" panose="020B0604020202020204" pitchFamily="34" charset="0"/>
              </a:rPr>
              <a:t>especially advertising. </a:t>
            </a:r>
          </a:p>
          <a:p>
            <a:pPr algn="just"/>
            <a:r>
              <a:rPr lang="en-CA" b="1" dirty="0">
                <a:solidFill>
                  <a:schemeClr val="tx1"/>
                </a:solidFill>
                <a:latin typeface="Helvetica" panose="020B0604020202020204" pitchFamily="34" charset="0"/>
                <a:cs typeface="Helvetica" panose="020B0604020202020204" pitchFamily="34" charset="0"/>
              </a:rPr>
              <a:t>Phishing: </a:t>
            </a:r>
            <a:r>
              <a:rPr lang="en-CA" dirty="0">
                <a:solidFill>
                  <a:schemeClr val="tx1"/>
                </a:solidFill>
                <a:latin typeface="Helvetica" panose="020B0604020202020204" pitchFamily="34" charset="0"/>
                <a:cs typeface="Helvetica" panose="020B0604020202020204" pitchFamily="34" charset="0"/>
              </a:rPr>
              <a:t>It is when a malicious party sends a fraudulent email disguised as being from a legitimate, trusted source. The message intent is to trick the recipient into installing malware on their device, or into sharing personal or financial information. An example of phishing can be seen in next slide</a:t>
            </a:r>
          </a:p>
        </p:txBody>
      </p:sp>
    </p:spTree>
    <p:extLst>
      <p:ext uri="{BB962C8B-B14F-4D97-AF65-F5344CB8AC3E}">
        <p14:creationId xmlns:p14="http://schemas.microsoft.com/office/powerpoint/2010/main" val="355905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C9F6-9B45-4072-8A95-08C3910F0B73}"/>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326025F2-C6F9-4BED-8889-0710153CBC4D}"/>
              </a:ext>
            </a:extLst>
          </p:cNvPr>
          <p:cNvPicPr/>
          <p:nvPr/>
        </p:nvPicPr>
        <p:blipFill>
          <a:blip r:embed="rId3"/>
          <a:stretch>
            <a:fillRect/>
          </a:stretch>
        </p:blipFill>
        <p:spPr>
          <a:xfrm>
            <a:off x="154984" y="157162"/>
            <a:ext cx="11639452" cy="6700838"/>
          </a:xfrm>
          <a:prstGeom prst="rect">
            <a:avLst/>
          </a:prstGeom>
        </p:spPr>
      </p:pic>
    </p:spTree>
    <p:extLst>
      <p:ext uri="{BB962C8B-B14F-4D97-AF65-F5344CB8AC3E}">
        <p14:creationId xmlns:p14="http://schemas.microsoft.com/office/powerpoint/2010/main" val="1435472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D0BA34-24BC-4C63-945A-90AA854E1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647415D-11C2-4BA0-A3EE-E0DA219B3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23F810B-D8D5-4E37-B59B-AE7CC7AB69A6}"/>
              </a:ext>
            </a:extLst>
          </p:cNvPr>
          <p:cNvSpPr txBox="1"/>
          <p:nvPr/>
        </p:nvSpPr>
        <p:spPr>
          <a:xfrm>
            <a:off x="5486400" y="5980484"/>
            <a:ext cx="6259066" cy="307777"/>
          </a:xfrm>
          <a:prstGeom prst="rect">
            <a:avLst/>
          </a:prstGeom>
          <a:noFill/>
        </p:spPr>
        <p:txBody>
          <a:bodyPr wrap="square" rtlCol="0">
            <a:spAutoFit/>
          </a:bodyPr>
          <a:lstStyle/>
          <a:p>
            <a:r>
              <a:rPr lang="en-US" sz="1400" dirty="0">
                <a:latin typeface="Helvetica" panose="020B0604020202020204" pitchFamily="34" charset="0"/>
                <a:cs typeface="Helvetica" panose="020B0604020202020204" pitchFamily="34" charset="0"/>
              </a:rPr>
              <a:t>Source: 2018 Global cost of data Breach Report by Ponemon Institute LLC</a:t>
            </a:r>
            <a:endParaRPr lang="en-CA" sz="1400" dirty="0">
              <a:latin typeface="Helvetica" panose="020B0604020202020204" pitchFamily="34" charset="0"/>
              <a:cs typeface="Helvetica" panose="020B0604020202020204" pitchFamily="34" charset="0"/>
            </a:endParaRPr>
          </a:p>
        </p:txBody>
      </p:sp>
      <p:pic>
        <p:nvPicPr>
          <p:cNvPr id="7" name="Picture 6">
            <a:extLst>
              <a:ext uri="{FF2B5EF4-FFF2-40B4-BE49-F238E27FC236}">
                <a16:creationId xmlns:a16="http://schemas.microsoft.com/office/drawing/2014/main" id="{268936E6-F656-4089-9550-DA9C56B9654E}"/>
              </a:ext>
            </a:extLst>
          </p:cNvPr>
          <p:cNvPicPr>
            <a:picLocks noChangeAspect="1"/>
          </p:cNvPicPr>
          <p:nvPr/>
        </p:nvPicPr>
        <p:blipFill>
          <a:blip r:embed="rId3"/>
          <a:stretch>
            <a:fillRect/>
          </a:stretch>
        </p:blipFill>
        <p:spPr>
          <a:xfrm>
            <a:off x="2034167" y="1728973"/>
            <a:ext cx="8123665" cy="3575109"/>
          </a:xfrm>
          <a:prstGeom prst="rect">
            <a:avLst/>
          </a:prstGeom>
        </p:spPr>
      </p:pic>
    </p:spTree>
    <p:extLst>
      <p:ext uri="{BB962C8B-B14F-4D97-AF65-F5344CB8AC3E}">
        <p14:creationId xmlns:p14="http://schemas.microsoft.com/office/powerpoint/2010/main" val="1857101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D0BA34-24BC-4C63-945A-90AA854E1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647415D-11C2-4BA0-A3EE-E0DA219B3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3B224D7-12FC-4E40-B40D-38B80D9C3681}"/>
              </a:ext>
            </a:extLst>
          </p:cNvPr>
          <p:cNvPicPr>
            <a:picLocks noChangeAspect="1"/>
          </p:cNvPicPr>
          <p:nvPr/>
        </p:nvPicPr>
        <p:blipFill>
          <a:blip r:embed="rId2"/>
          <a:stretch>
            <a:fillRect/>
          </a:stretch>
        </p:blipFill>
        <p:spPr>
          <a:xfrm>
            <a:off x="2997200" y="966350"/>
            <a:ext cx="5697349" cy="4911669"/>
          </a:xfrm>
          <a:prstGeom prst="rect">
            <a:avLst/>
          </a:prstGeom>
        </p:spPr>
      </p:pic>
    </p:spTree>
    <p:extLst>
      <p:ext uri="{BB962C8B-B14F-4D97-AF65-F5344CB8AC3E}">
        <p14:creationId xmlns:p14="http://schemas.microsoft.com/office/powerpoint/2010/main" val="258293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596AF-F555-4E72-BB44-A4DC050D405F}"/>
              </a:ext>
            </a:extLst>
          </p:cNvPr>
          <p:cNvSpPr>
            <a:spLocks noGrp="1"/>
          </p:cNvSpPr>
          <p:nvPr>
            <p:ph type="title"/>
          </p:nvPr>
        </p:nvSpPr>
        <p:spPr>
          <a:xfrm>
            <a:off x="883403" y="1113764"/>
            <a:ext cx="367309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Notable incidents</a:t>
            </a:r>
          </a:p>
        </p:txBody>
      </p:sp>
      <p:sp>
        <p:nvSpPr>
          <p:cNvPr id="3" name="Content Placeholder 2">
            <a:extLst>
              <a:ext uri="{FF2B5EF4-FFF2-40B4-BE49-F238E27FC236}">
                <a16:creationId xmlns:a16="http://schemas.microsoft.com/office/drawing/2014/main" id="{096ABFBD-1B56-4061-AD69-F9626B3FE986}"/>
              </a:ext>
            </a:extLst>
          </p:cNvPr>
          <p:cNvSpPr>
            <a:spLocks noGrp="1"/>
          </p:cNvSpPr>
          <p:nvPr>
            <p:ph idx="1"/>
          </p:nvPr>
        </p:nvSpPr>
        <p:spPr>
          <a:xfrm>
            <a:off x="5026086" y="774916"/>
            <a:ext cx="6108179" cy="5591262"/>
          </a:xfrm>
        </p:spPr>
        <p:txBody>
          <a:bodyPr anchor="ctr">
            <a:noAutofit/>
          </a:bodyPr>
          <a:lstStyle/>
          <a:p>
            <a:pPr marL="342900" indent="-342900" algn="just">
              <a:buFont typeface="+mj-lt"/>
              <a:buAutoNum type="arabicPeriod"/>
            </a:pPr>
            <a:endParaRPr lang="en-US" b="1" dirty="0">
              <a:latin typeface="Helvetica" panose="020B0604020202020204" pitchFamily="34" charset="0"/>
              <a:cs typeface="Helvetica" panose="020B0604020202020204" pitchFamily="34" charset="0"/>
            </a:endParaRPr>
          </a:p>
          <a:p>
            <a:pPr marL="342900" indent="-342900" algn="just">
              <a:buFont typeface="+mj-lt"/>
              <a:buAutoNum type="arabicPeriod"/>
            </a:pPr>
            <a:r>
              <a:rPr lang="en-CA" b="1" dirty="0">
                <a:latin typeface="Helvetica" panose="020B0604020202020204" pitchFamily="34" charset="0"/>
                <a:cs typeface="Helvetica" panose="020B0604020202020204" pitchFamily="34" charset="0"/>
              </a:rPr>
              <a:t>US Universities: </a:t>
            </a:r>
            <a:r>
              <a:rPr lang="en-US" dirty="0">
                <a:latin typeface="Helvetica" panose="020B0604020202020204" pitchFamily="34" charset="0"/>
                <a:cs typeface="Helvetica" panose="020B0604020202020204" pitchFamily="34" charset="0"/>
              </a:rPr>
              <a:t>In March 2018, Department of Justice indicted nine Iranian hackers that infiltrated 144 US universities, 176 universities in 21 other countries, 47 private companies, and other targets like the United Nations, the US Federal Energy Regulatory Commission, and the states of Hawaii and Indiana. The attacks used carefully crafted spear phishing emails to trick professors and other university affiliates into clicking on malicious links and entering their network login credentials. </a:t>
            </a:r>
          </a:p>
          <a:p>
            <a:pPr marL="342900" indent="-342900" algn="just">
              <a:buFont typeface="+mj-lt"/>
              <a:buAutoNum type="arabicPeriod"/>
            </a:pPr>
            <a:r>
              <a:rPr lang="en-US" b="1" dirty="0">
                <a:latin typeface="Helvetica" panose="020B0604020202020204" pitchFamily="34" charset="0"/>
                <a:cs typeface="Helvetica" panose="020B0604020202020204" pitchFamily="34" charset="0"/>
              </a:rPr>
              <a:t>eBay:  </a:t>
            </a:r>
            <a:r>
              <a:rPr lang="en-US" dirty="0">
                <a:latin typeface="Helvetica" panose="020B0604020202020204" pitchFamily="34" charset="0"/>
                <a:cs typeface="Helvetica" panose="020B0604020202020204" pitchFamily="34" charset="0"/>
              </a:rPr>
              <a:t>in 2014, a group of attackers leveraged phishing attacks to steal the credentials of as many as 100 eBay employees. They used that information to gain access to eBay's internal network. </a:t>
            </a:r>
          </a:p>
          <a:p>
            <a:pPr marL="342900" indent="-342900" algn="just">
              <a:buFont typeface="+mj-lt"/>
              <a:buAutoNum type="arabicPeriod"/>
            </a:pPr>
            <a:r>
              <a:rPr lang="en-CA" b="1" dirty="0">
                <a:latin typeface="Helvetica" panose="020B0604020202020204" pitchFamily="34" charset="0"/>
                <a:cs typeface="Helvetica" panose="020B0604020202020204" pitchFamily="34" charset="0"/>
              </a:rPr>
              <a:t>BlackRock Inc.: </a:t>
            </a:r>
            <a:r>
              <a:rPr lang="en-CA" dirty="0">
                <a:latin typeface="Helvetica" panose="020B0604020202020204" pitchFamily="34" charset="0"/>
                <a:cs typeface="Helvetica" panose="020B0604020202020204" pitchFamily="34" charset="0"/>
              </a:rPr>
              <a:t>earlier in the year, </a:t>
            </a:r>
            <a:r>
              <a:rPr lang="en-US" dirty="0">
                <a:latin typeface="Helvetica" panose="020B0604020202020204" pitchFamily="34" charset="0"/>
                <a:cs typeface="Helvetica" panose="020B0604020202020204" pitchFamily="34" charset="0"/>
              </a:rPr>
              <a:t>a user at BlackRock accidentally posted spreadsheets of sales information to a public part of the website.</a:t>
            </a:r>
          </a:p>
          <a:p>
            <a:pPr marL="342900" indent="-342900" algn="just">
              <a:buFont typeface="+mj-lt"/>
              <a:buAutoNum type="arabicPeriod"/>
            </a:pPr>
            <a:endParaRPr lang="en-CA"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544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21A9228-A4D7-4354-8431-BF1CBF361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C60306D-4E52-44F2-9372-D634B17B8A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6829B2-BCC0-4358-A04E-AB4BCF414CCD}"/>
              </a:ext>
            </a:extLst>
          </p:cNvPr>
          <p:cNvSpPr>
            <a:spLocks noGrp="1"/>
          </p:cNvSpPr>
          <p:nvPr>
            <p:ph type="ctrTitle"/>
          </p:nvPr>
        </p:nvSpPr>
        <p:spPr>
          <a:xfrm>
            <a:off x="4462226" y="2421054"/>
            <a:ext cx="6798608" cy="1763487"/>
          </a:xfrm>
        </p:spPr>
        <p:txBody>
          <a:bodyPr>
            <a:noAutofit/>
          </a:bodyPr>
          <a:lstStyle/>
          <a:p>
            <a:pPr algn="ctr"/>
            <a:r>
              <a:rPr lang="en-US" sz="4000" b="1" dirty="0">
                <a:solidFill>
                  <a:schemeClr val="bg1"/>
                </a:solidFill>
                <a:latin typeface="Helvetica" panose="020B0604020202020204" pitchFamily="34" charset="0"/>
                <a:cs typeface="Helvetica" panose="020B0604020202020204" pitchFamily="34" charset="0"/>
              </a:rPr>
              <a:t>Best Practices IN SECURING INFORMATION</a:t>
            </a:r>
          </a:p>
        </p:txBody>
      </p:sp>
      <p:sp>
        <p:nvSpPr>
          <p:cNvPr id="75" name="Rectangle 74">
            <a:extLst>
              <a:ext uri="{FF2B5EF4-FFF2-40B4-BE49-F238E27FC236}">
                <a16:creationId xmlns:a16="http://schemas.microsoft.com/office/drawing/2014/main" id="{9E0E6AA9-EC3C-4F63-B85D-B2112A839B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AAB6F"/>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EE9B9FD2-BC63-4D51-96B2-334031293253}"/>
              </a:ext>
            </a:extLst>
          </p:cNvPr>
          <p:cNvPicPr>
            <a:picLocks noChangeAspect="1"/>
          </p:cNvPicPr>
          <p:nvPr/>
        </p:nvPicPr>
        <p:blipFill>
          <a:blip r:embed="rId3"/>
          <a:stretch>
            <a:fillRect/>
          </a:stretch>
        </p:blipFill>
        <p:spPr>
          <a:xfrm>
            <a:off x="123986" y="723899"/>
            <a:ext cx="4117844" cy="5666666"/>
          </a:xfrm>
          <a:prstGeom prst="rect">
            <a:avLst/>
          </a:prstGeom>
        </p:spPr>
      </p:pic>
    </p:spTree>
    <p:extLst>
      <p:ext uri="{BB962C8B-B14F-4D97-AF65-F5344CB8AC3E}">
        <p14:creationId xmlns:p14="http://schemas.microsoft.com/office/powerpoint/2010/main" val="346534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D492896C-49A0-4C06-A8F4-BE750707BDC1}"/>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Safe email practice</a:t>
            </a:r>
          </a:p>
        </p:txBody>
      </p:sp>
      <p:sp>
        <p:nvSpPr>
          <p:cNvPr id="14" name="Content Placeholder 13">
            <a:extLst>
              <a:ext uri="{FF2B5EF4-FFF2-40B4-BE49-F238E27FC236}">
                <a16:creationId xmlns:a16="http://schemas.microsoft.com/office/drawing/2014/main" id="{055DA54A-EA56-40F9-A8DC-E7367183DD1C}"/>
              </a:ext>
            </a:extLst>
          </p:cNvPr>
          <p:cNvSpPr>
            <a:spLocks noGrp="1"/>
          </p:cNvSpPr>
          <p:nvPr>
            <p:ph idx="1"/>
          </p:nvPr>
        </p:nvSpPr>
        <p:spPr>
          <a:xfrm>
            <a:off x="5155905" y="1113764"/>
            <a:ext cx="6436827" cy="4624327"/>
          </a:xfrm>
        </p:spPr>
        <p:txBody>
          <a:bodyPr anchor="ctr">
            <a:normAutofit/>
          </a:bodyPr>
          <a:lstStyle/>
          <a:p>
            <a:pPr algn="just"/>
            <a:r>
              <a:rPr lang="en-CA" dirty="0">
                <a:solidFill>
                  <a:schemeClr val="tx1"/>
                </a:solidFill>
                <a:latin typeface="Helvetica" panose="020B0604020202020204" pitchFamily="34" charset="0"/>
                <a:cs typeface="Helvetica" panose="020B0604020202020204" pitchFamily="34" charset="0"/>
              </a:rPr>
              <a:t>Do not open email attachment unless you are sure what they are</a:t>
            </a:r>
          </a:p>
          <a:p>
            <a:pPr algn="just"/>
            <a:r>
              <a:rPr lang="en-CA" dirty="0">
                <a:solidFill>
                  <a:schemeClr val="tx1"/>
                </a:solidFill>
                <a:latin typeface="Helvetica" panose="020B0604020202020204" pitchFamily="34" charset="0"/>
                <a:cs typeface="Helvetica" panose="020B0604020202020204" pitchFamily="34" charset="0"/>
              </a:rPr>
              <a:t>Delete spam or suspicious emails, do not open, forward or reply them</a:t>
            </a:r>
          </a:p>
          <a:p>
            <a:pPr algn="just"/>
            <a:r>
              <a:rPr lang="en-CA" dirty="0">
                <a:solidFill>
                  <a:schemeClr val="tx1"/>
                </a:solidFill>
                <a:latin typeface="Helvetica" panose="020B0604020202020204" pitchFamily="34" charset="0"/>
                <a:cs typeface="Helvetica" panose="020B0604020202020204" pitchFamily="34" charset="0"/>
              </a:rPr>
              <a:t>Be mindful of phishing emails asking for personal or sensitive information</a:t>
            </a:r>
          </a:p>
        </p:txBody>
      </p:sp>
    </p:spTree>
    <p:extLst>
      <p:ext uri="{BB962C8B-B14F-4D97-AF65-F5344CB8AC3E}">
        <p14:creationId xmlns:p14="http://schemas.microsoft.com/office/powerpoint/2010/main" val="1455260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pPr algn="ctr"/>
            <a:r>
              <a:rPr lang="en-US" sz="3200" dirty="0">
                <a:solidFill>
                  <a:srgbClr val="FFFFFF"/>
                </a:solidFill>
                <a:latin typeface="Helvetica" panose="020B0604020202020204" pitchFamily="34" charset="0"/>
                <a:cs typeface="Helvetica" panose="020B0604020202020204" pitchFamily="34" charset="0"/>
              </a:rPr>
              <a:t>Contents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GB" dirty="0">
                <a:latin typeface="Helvetica" panose="020B0604020202020204" pitchFamily="34" charset="0"/>
                <a:cs typeface="Helvetica" panose="020B0604020202020204" pitchFamily="34" charset="0"/>
              </a:rPr>
              <a:t>Definition of Information Security</a:t>
            </a:r>
          </a:p>
          <a:p>
            <a:r>
              <a:rPr lang="en-GB" dirty="0">
                <a:latin typeface="Helvetica" panose="020B0604020202020204" pitchFamily="34" charset="0"/>
                <a:cs typeface="Helvetica" panose="020B0604020202020204" pitchFamily="34" charset="0"/>
              </a:rPr>
              <a:t>Importance of Information Security Awareness</a:t>
            </a:r>
          </a:p>
          <a:p>
            <a:r>
              <a:rPr lang="en-US" dirty="0">
                <a:latin typeface="Helvetica" panose="020B0604020202020204" pitchFamily="34" charset="0"/>
                <a:cs typeface="Helvetica" panose="020B0604020202020204" pitchFamily="34" charset="0"/>
              </a:rPr>
              <a:t>Types of Security Threats</a:t>
            </a:r>
          </a:p>
          <a:p>
            <a:r>
              <a:rPr lang="en-US" dirty="0">
                <a:latin typeface="Helvetica" panose="020B0604020202020204" pitchFamily="34" charset="0"/>
                <a:cs typeface="Helvetica" panose="020B0604020202020204" pitchFamily="34" charset="0"/>
              </a:rPr>
              <a:t>Best Practice</a:t>
            </a:r>
          </a:p>
          <a:p>
            <a:r>
              <a:rPr lang="en-US" dirty="0">
                <a:latin typeface="Helvetica" panose="020B0604020202020204" pitchFamily="34" charset="0"/>
                <a:cs typeface="Helvetica" panose="020B0604020202020204" pitchFamily="34" charset="0"/>
              </a:rPr>
              <a:t>Consequences of security violations</a:t>
            </a:r>
          </a:p>
          <a:p>
            <a:r>
              <a:rPr lang="en-US" dirty="0">
                <a:latin typeface="Helvetica" panose="020B0604020202020204" pitchFamily="34" charset="0"/>
                <a:cs typeface="Helvetica" panose="020B0604020202020204" pitchFamily="34" charset="0"/>
              </a:rPr>
              <a:t>Standards and regulations requirements</a:t>
            </a:r>
          </a:p>
          <a:p>
            <a:r>
              <a:rPr lang="en-US" dirty="0">
                <a:latin typeface="Helvetica" panose="020B0604020202020204" pitchFamily="34" charset="0"/>
                <a:cs typeface="Helvetica" panose="020B0604020202020204" pitchFamily="34" charset="0"/>
              </a:rPr>
              <a:t>Summary</a:t>
            </a:r>
          </a:p>
          <a:p>
            <a:r>
              <a:rPr lang="en-US" dirty="0">
                <a:latin typeface="Helvetica" panose="020B0604020202020204" pitchFamily="34" charset="0"/>
                <a:cs typeface="Helvetica" panose="020B0604020202020204" pitchFamily="34" charset="0"/>
              </a:rPr>
              <a:t>Questions &amp; Answers</a:t>
            </a:r>
          </a:p>
        </p:txBody>
      </p:sp>
    </p:spTree>
    <p:extLst>
      <p:ext uri="{BB962C8B-B14F-4D97-AF65-F5344CB8AC3E}">
        <p14:creationId xmlns:p14="http://schemas.microsoft.com/office/powerpoint/2010/main" val="329914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3467A7-0F48-417A-BC3D-41405C6DB15E}"/>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PYSICAL SECURITY</a:t>
            </a:r>
          </a:p>
        </p:txBody>
      </p:sp>
      <p:sp>
        <p:nvSpPr>
          <p:cNvPr id="5" name="Content Placeholder 4">
            <a:extLst>
              <a:ext uri="{FF2B5EF4-FFF2-40B4-BE49-F238E27FC236}">
                <a16:creationId xmlns:a16="http://schemas.microsoft.com/office/drawing/2014/main" id="{00A92D73-8C9B-409E-925C-EF8E880D98B1}"/>
              </a:ext>
            </a:extLst>
          </p:cNvPr>
          <p:cNvSpPr>
            <a:spLocks noGrp="1"/>
          </p:cNvSpPr>
          <p:nvPr>
            <p:ph idx="1"/>
          </p:nvPr>
        </p:nvSpPr>
        <p:spPr>
          <a:xfrm>
            <a:off x="5155905" y="1113764"/>
            <a:ext cx="6108179" cy="4624327"/>
          </a:xfrm>
        </p:spPr>
        <p:txBody>
          <a:bodyPr anchor="ctr">
            <a:normAutofit/>
          </a:bodyPr>
          <a:lstStyle/>
          <a:p>
            <a:pPr algn="just"/>
            <a:r>
              <a:rPr lang="en-US" dirty="0">
                <a:latin typeface="Helvetica" panose="020B0604020202020204" pitchFamily="34" charset="0"/>
                <a:cs typeface="Helvetica" panose="020B0604020202020204" pitchFamily="34" charset="0"/>
              </a:rPr>
              <a:t>Physically secure all mobile devices at all times: lock them up securely before you step away </a:t>
            </a:r>
          </a:p>
          <a:p>
            <a:pPr algn="just"/>
            <a:r>
              <a:rPr lang="en-US" dirty="0">
                <a:latin typeface="Helvetica" panose="020B0604020202020204" pitchFamily="34" charset="0"/>
                <a:cs typeface="Helvetica" panose="020B0604020202020204" pitchFamily="34" charset="0"/>
              </a:rPr>
              <a:t>In shared printer areas, immediately remove all sensitive documents from equipment.   </a:t>
            </a:r>
          </a:p>
          <a:p>
            <a:pPr algn="just"/>
            <a:r>
              <a:rPr lang="en-US" dirty="0">
                <a:latin typeface="Helvetica" panose="020B0604020202020204" pitchFamily="34" charset="0"/>
                <a:cs typeface="Helvetica" panose="020B0604020202020204" pitchFamily="34" charset="0"/>
              </a:rPr>
              <a:t>Use a paper shredder or secure shred bin when throwing out personal or sensitive information.</a:t>
            </a:r>
          </a:p>
          <a:p>
            <a:pPr algn="just"/>
            <a:r>
              <a:rPr lang="en-US" dirty="0">
                <a:latin typeface="Helvetica" panose="020B0604020202020204" pitchFamily="34" charset="0"/>
                <a:cs typeface="Helvetica" panose="020B0604020202020204" pitchFamily="34" charset="0"/>
              </a:rPr>
              <a:t>Clear desk of papers including sticky notes and papers that contain sensitive information.</a:t>
            </a:r>
          </a:p>
          <a:p>
            <a:pPr algn="just"/>
            <a:r>
              <a:rPr lang="en-US" dirty="0">
                <a:latin typeface="Helvetica" panose="020B0604020202020204" pitchFamily="34" charset="0"/>
                <a:cs typeface="Helvetica" panose="020B0604020202020204" pitchFamily="34" charset="0"/>
              </a:rPr>
              <a:t>Set up your workstation so that unauthorized people and passers-by cannot see sensitive information on your monitor.</a:t>
            </a:r>
          </a:p>
          <a:p>
            <a:pPr algn="just"/>
            <a:r>
              <a:rPr lang="en-US" dirty="0">
                <a:latin typeface="Helvetica" panose="020B0604020202020204" pitchFamily="34" charset="0"/>
                <a:cs typeface="Helvetica" panose="020B0604020202020204" pitchFamily="34" charset="0"/>
              </a:rPr>
              <a:t>Securely delete all contents of computers and mobile devices, before discarding, exchanging, selling or donating them.</a:t>
            </a:r>
            <a:endParaRPr lang="en-CA"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66414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3467A7-0F48-417A-BC3D-41405C6DB15E}"/>
              </a:ext>
            </a:extLst>
          </p:cNvPr>
          <p:cNvSpPr>
            <a:spLocks noGrp="1"/>
          </p:cNvSpPr>
          <p:nvPr>
            <p:ph type="title"/>
          </p:nvPr>
        </p:nvSpPr>
        <p:spPr>
          <a:xfrm>
            <a:off x="490581" y="1113764"/>
            <a:ext cx="3738325"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Securing your computer</a:t>
            </a:r>
          </a:p>
        </p:txBody>
      </p:sp>
      <p:sp>
        <p:nvSpPr>
          <p:cNvPr id="5" name="Content Placeholder 4">
            <a:extLst>
              <a:ext uri="{FF2B5EF4-FFF2-40B4-BE49-F238E27FC236}">
                <a16:creationId xmlns:a16="http://schemas.microsoft.com/office/drawing/2014/main" id="{00A92D73-8C9B-409E-925C-EF8E880D98B1}"/>
              </a:ext>
            </a:extLst>
          </p:cNvPr>
          <p:cNvSpPr>
            <a:spLocks noGrp="1"/>
          </p:cNvSpPr>
          <p:nvPr>
            <p:ph idx="1"/>
          </p:nvPr>
        </p:nvSpPr>
        <p:spPr>
          <a:xfrm>
            <a:off x="5155905" y="1113764"/>
            <a:ext cx="6108179" cy="4624327"/>
          </a:xfrm>
        </p:spPr>
        <p:txBody>
          <a:bodyPr anchor="ctr">
            <a:normAutofit/>
          </a:bodyPr>
          <a:lstStyle/>
          <a:p>
            <a:pPr algn="just"/>
            <a:r>
              <a:rPr lang="en-US" dirty="0">
                <a:latin typeface="Helvetica" panose="020B0604020202020204" pitchFamily="34" charset="0"/>
                <a:cs typeface="Helvetica" panose="020B0604020202020204" pitchFamily="34" charset="0"/>
              </a:rPr>
              <a:t>Enable automatic software updates where available</a:t>
            </a:r>
          </a:p>
          <a:p>
            <a:pPr algn="just"/>
            <a:r>
              <a:rPr lang="en-US" dirty="0">
                <a:latin typeface="Helvetica" panose="020B0604020202020204" pitchFamily="34" charset="0"/>
                <a:cs typeface="Helvetica" panose="020B0604020202020204" pitchFamily="34" charset="0"/>
              </a:rPr>
              <a:t>Install and update antivirus software</a:t>
            </a:r>
          </a:p>
          <a:p>
            <a:pPr algn="just"/>
            <a:r>
              <a:rPr lang="en-US" dirty="0">
                <a:latin typeface="Helvetica" panose="020B0604020202020204" pitchFamily="34" charset="0"/>
                <a:cs typeface="Helvetica" panose="020B0604020202020204" pitchFamily="34" charset="0"/>
              </a:rPr>
              <a:t>Install and configure firewall software</a:t>
            </a:r>
          </a:p>
          <a:p>
            <a:pPr algn="just"/>
            <a:r>
              <a:rPr lang="en-US" dirty="0">
                <a:latin typeface="Helvetica" panose="020B0604020202020204" pitchFamily="34" charset="0"/>
                <a:cs typeface="Helvetica" panose="020B0604020202020204" pitchFamily="34" charset="0"/>
              </a:rPr>
              <a:t>Do not automatically connect to public wireless networks</a:t>
            </a:r>
          </a:p>
          <a:p>
            <a:pPr algn="just"/>
            <a:r>
              <a:rPr lang="en-US" dirty="0">
                <a:latin typeface="Helvetica" panose="020B0604020202020204" pitchFamily="34" charset="0"/>
                <a:cs typeface="Helvetica" panose="020B0604020202020204" pitchFamily="34" charset="0"/>
              </a:rPr>
              <a:t>Disconnect your computer from the wireless network when it is not in use</a:t>
            </a:r>
          </a:p>
          <a:p>
            <a:pPr algn="just"/>
            <a:r>
              <a:rPr lang="en-US" dirty="0">
                <a:latin typeface="Helvetica" panose="020B0604020202020204" pitchFamily="34" charset="0"/>
                <a:cs typeface="Helvetica" panose="020B0604020202020204" pitchFamily="34" charset="0"/>
              </a:rPr>
              <a:t>Use caution when downloading and installing software</a:t>
            </a:r>
          </a:p>
          <a:p>
            <a:pPr algn="just"/>
            <a:r>
              <a:rPr lang="en-US" dirty="0">
                <a:latin typeface="Helvetica" panose="020B0604020202020204" pitchFamily="34" charset="0"/>
                <a:cs typeface="Helvetica" panose="020B0604020202020204" pitchFamily="34" charset="0"/>
              </a:rPr>
              <a:t>Lock your computer when it is unattended</a:t>
            </a:r>
            <a:endParaRPr lang="en-CA"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92919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0A47405-B0DA-4D01-8B4F-E9A98611FC78}"/>
              </a:ext>
            </a:extLst>
          </p:cNvPr>
          <p:cNvSpPr>
            <a:spLocks noGrp="1"/>
          </p:cNvSpPr>
          <p:nvPr>
            <p:ph type="title"/>
          </p:nvPr>
        </p:nvSpPr>
        <p:spPr>
          <a:xfrm>
            <a:off x="959157" y="1113764"/>
            <a:ext cx="3269749" cy="4624327"/>
          </a:xfrm>
        </p:spPr>
        <p:txBody>
          <a:bodyPr anchor="ctr">
            <a:normAutofit/>
          </a:bodyPr>
          <a:lstStyle/>
          <a:p>
            <a:r>
              <a:rPr lang="en-CA" sz="3200" dirty="0">
                <a:solidFill>
                  <a:srgbClr val="FFFFFF"/>
                </a:solidFill>
                <a:latin typeface="Helvetica" panose="020B0604020202020204" pitchFamily="34" charset="0"/>
                <a:cs typeface="Helvetica" panose="020B0604020202020204" pitchFamily="34" charset="0"/>
              </a:rPr>
              <a:t>PASSWORDS</a:t>
            </a:r>
          </a:p>
        </p:txBody>
      </p:sp>
      <p:sp>
        <p:nvSpPr>
          <p:cNvPr id="5" name="Content Placeholder 4">
            <a:extLst>
              <a:ext uri="{FF2B5EF4-FFF2-40B4-BE49-F238E27FC236}">
                <a16:creationId xmlns:a16="http://schemas.microsoft.com/office/drawing/2014/main" id="{69304124-F5AC-42C1-B280-34296B38774B}"/>
              </a:ext>
            </a:extLst>
          </p:cNvPr>
          <p:cNvSpPr>
            <a:spLocks noGrp="1"/>
          </p:cNvSpPr>
          <p:nvPr>
            <p:ph idx="1"/>
          </p:nvPr>
        </p:nvSpPr>
        <p:spPr>
          <a:xfrm>
            <a:off x="4954428" y="669042"/>
            <a:ext cx="6948270" cy="5513770"/>
          </a:xfrm>
        </p:spPr>
        <p:txBody>
          <a:bodyPr anchor="ctr">
            <a:noAutofit/>
          </a:bodyPr>
          <a:lstStyle/>
          <a:p>
            <a:pPr algn="just"/>
            <a:endParaRPr lang="en-US" dirty="0">
              <a:solidFill>
                <a:schemeClr val="tx1"/>
              </a:solidFill>
              <a:latin typeface="Helvetica" panose="020B0604020202020204" pitchFamily="34" charset="0"/>
              <a:cs typeface="Helvetica" panose="020B0604020202020204" pitchFamily="34" charset="0"/>
            </a:endParaRP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Do not reveal your passwords to anyone</a:t>
            </a:r>
          </a:p>
          <a:p>
            <a:pPr algn="just"/>
            <a:r>
              <a:rPr lang="en-US" dirty="0">
                <a:solidFill>
                  <a:schemeClr val="tx1"/>
                </a:solidFill>
                <a:latin typeface="Helvetica" panose="020B0604020202020204" pitchFamily="34" charset="0"/>
                <a:cs typeface="Helvetica" panose="020B0604020202020204" pitchFamily="34" charset="0"/>
              </a:rPr>
              <a:t>Avoid writing your passwords down.</a:t>
            </a:r>
          </a:p>
          <a:p>
            <a:pPr algn="just"/>
            <a:r>
              <a:rPr lang="en-US" dirty="0">
                <a:solidFill>
                  <a:schemeClr val="tx1"/>
                </a:solidFill>
                <a:latin typeface="Helvetica" panose="020B0604020202020204" pitchFamily="34" charset="0"/>
                <a:cs typeface="Helvetica" panose="020B0604020202020204" pitchFamily="34" charset="0"/>
              </a:rPr>
              <a:t>Change default passwords the first time you log in.</a:t>
            </a:r>
          </a:p>
          <a:p>
            <a:pPr algn="just"/>
            <a:r>
              <a:rPr lang="en-US" dirty="0">
                <a:solidFill>
                  <a:schemeClr val="tx1"/>
                </a:solidFill>
                <a:latin typeface="Helvetica" panose="020B0604020202020204" pitchFamily="34" charset="0"/>
                <a:cs typeface="Helvetica" panose="020B0604020202020204" pitchFamily="34" charset="0"/>
              </a:rPr>
              <a:t>Avoid using the same password for all devices.</a:t>
            </a:r>
          </a:p>
          <a:p>
            <a:pPr algn="just"/>
            <a:r>
              <a:rPr lang="en-GB" dirty="0">
                <a:solidFill>
                  <a:schemeClr val="tx1"/>
                </a:solidFill>
                <a:latin typeface="Helvetica" panose="020B0604020202020204" pitchFamily="34" charset="0"/>
                <a:cs typeface="Helvetica" panose="020B0604020202020204" pitchFamily="34" charset="0"/>
              </a:rPr>
              <a:t>Change password immediately if you discover someone's aware of</a:t>
            </a:r>
            <a:r>
              <a:rPr lang="yo-NG" dirty="0">
                <a:solidFill>
                  <a:schemeClr val="tx1"/>
                </a:solidFill>
                <a:latin typeface="Helvetica" panose="020B0604020202020204" pitchFamily="34" charset="0"/>
                <a:cs typeface="Helvetica" panose="020B0604020202020204" pitchFamily="34" charset="0"/>
              </a:rPr>
              <a:t> it.</a:t>
            </a:r>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Use strong, unique passwords using the following guidelines:</a:t>
            </a:r>
          </a:p>
          <a:p>
            <a:pPr lvl="1" algn="just">
              <a:buFont typeface="Arial" panose="020B0604020202020204" pitchFamily="34" charset="0"/>
              <a:buChar char="•"/>
            </a:pPr>
            <a:r>
              <a:rPr lang="en-US" sz="1800" dirty="0">
                <a:solidFill>
                  <a:schemeClr val="tx1"/>
                </a:solidFill>
                <a:latin typeface="Helvetica" panose="020B0604020202020204" pitchFamily="34" charset="0"/>
                <a:cs typeface="Helvetica" panose="020B0604020202020204" pitchFamily="34" charset="0"/>
              </a:rPr>
              <a:t>Use passwords that are more than 8 characters in length.</a:t>
            </a:r>
          </a:p>
          <a:p>
            <a:pPr lvl="1" algn="just">
              <a:buFont typeface="Arial" panose="020B0604020202020204" pitchFamily="34" charset="0"/>
              <a:buChar char="•"/>
            </a:pPr>
            <a:r>
              <a:rPr lang="en-US" sz="1800" dirty="0">
                <a:solidFill>
                  <a:schemeClr val="tx1"/>
                </a:solidFill>
                <a:latin typeface="Helvetica" panose="020B0604020202020204" pitchFamily="34" charset="0"/>
                <a:cs typeface="Helvetica" panose="020B0604020202020204" pitchFamily="34" charset="0"/>
              </a:rPr>
              <a:t>Use a combination of upper and lowercase letters, numbers, and special characters in passwords.</a:t>
            </a:r>
          </a:p>
          <a:p>
            <a:pPr lvl="1" algn="just">
              <a:buFont typeface="Arial" panose="020B0604020202020204" pitchFamily="34" charset="0"/>
              <a:buChar char="•"/>
            </a:pPr>
            <a:r>
              <a:rPr lang="en-US" sz="1800" dirty="0">
                <a:solidFill>
                  <a:schemeClr val="tx1"/>
                </a:solidFill>
                <a:latin typeface="Helvetica" panose="020B0604020202020204" pitchFamily="34" charset="0"/>
                <a:cs typeface="Helvetica" panose="020B0604020202020204" pitchFamily="34" charset="0"/>
              </a:rPr>
              <a:t>Avoid using common words such as password or administrator, or know facts such as pet names or date of birth etc.</a:t>
            </a:r>
          </a:p>
          <a:p>
            <a:pPr lvl="1" algn="just">
              <a:buFont typeface="Arial" panose="020B0604020202020204" pitchFamily="34" charset="0"/>
              <a:buChar char="•"/>
            </a:pPr>
            <a:endParaRPr lang="en-US" sz="1800" dirty="0">
              <a:solidFill>
                <a:schemeClr val="tx1"/>
              </a:solidFill>
              <a:latin typeface="Helvetica" panose="020B0604020202020204" pitchFamily="34" charset="0"/>
              <a:cs typeface="Helvetica" panose="020B0604020202020204" pitchFamily="34" charset="0"/>
            </a:endParaRPr>
          </a:p>
          <a:p>
            <a:pPr lvl="1" algn="just">
              <a:buFont typeface="Arial" panose="020B0604020202020204" pitchFamily="34" charset="0"/>
              <a:buChar char="•"/>
            </a:pPr>
            <a:endParaRPr lang="en-US" sz="1800" dirty="0">
              <a:solidFill>
                <a:schemeClr val="tx1"/>
              </a:solidFill>
              <a:latin typeface="Helvetica" panose="020B0604020202020204" pitchFamily="34" charset="0"/>
              <a:cs typeface="Helvetica" panose="020B0604020202020204" pitchFamily="34" charset="0"/>
            </a:endParaRPr>
          </a:p>
          <a:p>
            <a:pPr lvl="1" algn="just">
              <a:buFont typeface="Arial" panose="020B0604020202020204" pitchFamily="34" charset="0"/>
              <a:buChar char="•"/>
            </a:pPr>
            <a:endParaRPr lang="en-CA" sz="18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36842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0A47405-B0DA-4D01-8B4F-E9A98611FC78}"/>
              </a:ext>
            </a:extLst>
          </p:cNvPr>
          <p:cNvSpPr>
            <a:spLocks noGrp="1"/>
          </p:cNvSpPr>
          <p:nvPr>
            <p:ph type="title"/>
          </p:nvPr>
        </p:nvSpPr>
        <p:spPr>
          <a:xfrm>
            <a:off x="681925" y="1113764"/>
            <a:ext cx="3797085" cy="4624327"/>
          </a:xfrm>
        </p:spPr>
        <p:txBody>
          <a:bodyPr anchor="ctr">
            <a:normAutofit/>
          </a:bodyPr>
          <a:lstStyle/>
          <a:p>
            <a:r>
              <a:rPr lang="en-CA" dirty="0"/>
              <a:t>Protecting Verbal </a:t>
            </a:r>
            <a:r>
              <a:rPr lang="en-CA" dirty="0" smtClean="0"/>
              <a:t>Communication</a:t>
            </a:r>
            <a:endParaRPr lang="en-CA" dirty="0">
              <a:solidFill>
                <a:srgbClr val="FFFFFF"/>
              </a:solidFill>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69304124-F5AC-42C1-B280-34296B38774B}"/>
              </a:ext>
            </a:extLst>
          </p:cNvPr>
          <p:cNvSpPr>
            <a:spLocks noGrp="1"/>
          </p:cNvSpPr>
          <p:nvPr>
            <p:ph idx="1"/>
          </p:nvPr>
        </p:nvSpPr>
        <p:spPr>
          <a:xfrm>
            <a:off x="4954428" y="669042"/>
            <a:ext cx="6948270" cy="5513770"/>
          </a:xfrm>
        </p:spPr>
        <p:txBody>
          <a:bodyPr anchor="ctr">
            <a:noAutofit/>
          </a:bodyPr>
          <a:lstStyle/>
          <a:p>
            <a:pPr algn="just"/>
            <a:r>
              <a:rPr lang="en-US" dirty="0"/>
              <a:t>Be mindful of your surroundings when discussing Restricted data</a:t>
            </a:r>
          </a:p>
          <a:p>
            <a:pPr algn="just"/>
            <a:r>
              <a:rPr lang="en-US" dirty="0"/>
              <a:t>Do not discuss Restricted data with individuals who do not have a need to know</a:t>
            </a:r>
            <a:endParaRPr lang="en-CA" sz="18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19991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9ED1C33-05F8-44D9-B7C8-2C22DFCD086E}"/>
              </a:ext>
            </a:extLst>
          </p:cNvPr>
          <p:cNvSpPr>
            <a:spLocks noGrp="1"/>
          </p:cNvSpPr>
          <p:nvPr>
            <p:ph type="title"/>
          </p:nvPr>
        </p:nvSpPr>
        <p:spPr>
          <a:xfrm>
            <a:off x="490581" y="1113764"/>
            <a:ext cx="398842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SAFE INTERNET AND SOCIAL NETWORKING USAGE</a:t>
            </a:r>
          </a:p>
        </p:txBody>
      </p:sp>
      <p:sp>
        <p:nvSpPr>
          <p:cNvPr id="5" name="Content Placeholder 4">
            <a:extLst>
              <a:ext uri="{FF2B5EF4-FFF2-40B4-BE49-F238E27FC236}">
                <a16:creationId xmlns:a16="http://schemas.microsoft.com/office/drawing/2014/main" id="{B9FB615F-083C-4929-961E-C8E9B069BBF5}"/>
              </a:ext>
            </a:extLst>
          </p:cNvPr>
          <p:cNvSpPr>
            <a:spLocks noGrp="1"/>
          </p:cNvSpPr>
          <p:nvPr>
            <p:ph idx="1"/>
          </p:nvPr>
        </p:nvSpPr>
        <p:spPr>
          <a:xfrm>
            <a:off x="5124664" y="799720"/>
            <a:ext cx="6108179" cy="5574730"/>
          </a:xfrm>
        </p:spPr>
        <p:txBody>
          <a:bodyPr anchor="ctr">
            <a:noAutofit/>
          </a:bodyPr>
          <a:lstStyle/>
          <a:p>
            <a:pPr algn="just"/>
            <a:endParaRPr lang="en-US" dirty="0">
              <a:solidFill>
                <a:schemeClr val="tx1"/>
              </a:solidFill>
              <a:latin typeface="Helvetica" panose="020B0604020202020204" pitchFamily="34" charset="0"/>
              <a:cs typeface="Helvetica" panose="020B0604020202020204" pitchFamily="34" charset="0"/>
            </a:endParaRP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Do not reveal personal details or confidential information online. </a:t>
            </a:r>
          </a:p>
          <a:p>
            <a:pPr algn="just"/>
            <a:r>
              <a:rPr lang="en-US" dirty="0">
                <a:solidFill>
                  <a:schemeClr val="tx1"/>
                </a:solidFill>
                <a:latin typeface="Helvetica" panose="020B0604020202020204" pitchFamily="34" charset="0"/>
                <a:cs typeface="Helvetica" panose="020B0604020202020204" pitchFamily="34" charset="0"/>
              </a:rPr>
              <a:t>If any web or Social Media content looks suspicious in any way, close your browser and do not return to that page.</a:t>
            </a:r>
          </a:p>
          <a:p>
            <a:pPr algn="just"/>
            <a:r>
              <a:rPr lang="en-US" dirty="0">
                <a:solidFill>
                  <a:schemeClr val="tx1"/>
                </a:solidFill>
                <a:latin typeface="Helvetica" panose="020B0604020202020204" pitchFamily="34" charset="0"/>
                <a:cs typeface="Helvetica" panose="020B0604020202020204" pitchFamily="34" charset="0"/>
              </a:rPr>
              <a:t>Avoid using the same passwords for web sites that you use to access company system.</a:t>
            </a:r>
          </a:p>
          <a:p>
            <a:pPr algn="just"/>
            <a:r>
              <a:rPr lang="en-US" dirty="0">
                <a:solidFill>
                  <a:schemeClr val="tx1"/>
                </a:solidFill>
                <a:latin typeface="Helvetica" panose="020B0604020202020204" pitchFamily="34" charset="0"/>
                <a:cs typeface="Helvetica" panose="020B0604020202020204" pitchFamily="34" charset="0"/>
              </a:rPr>
              <a:t>Do not click on links in pop-up ads/windows; Use your web browser’s pop-up blocker, if it has one, to help prevent these ads from getting through.</a:t>
            </a:r>
          </a:p>
          <a:p>
            <a:pPr algn="just"/>
            <a:r>
              <a:rPr lang="en-US" dirty="0">
                <a:solidFill>
                  <a:schemeClr val="tx1"/>
                </a:solidFill>
                <a:latin typeface="Helvetica" panose="020B0604020202020204" pitchFamily="34" charset="0"/>
                <a:cs typeface="Helvetica" panose="020B0604020202020204" pitchFamily="34" charset="0"/>
              </a:rPr>
              <a:t>When visiting a website, look for the lock in the browser address to ensure that the site is SSL (Secure Sockets Layer) encrypted</a:t>
            </a:r>
          </a:p>
          <a:p>
            <a:pPr algn="just"/>
            <a:endParaRPr lang="en-US" dirty="0">
              <a:solidFill>
                <a:schemeClr val="tx1"/>
              </a:solidFill>
              <a:latin typeface="Helvetica" panose="020B0604020202020204" pitchFamily="34" charset="0"/>
              <a:cs typeface="Helvetica" panose="020B0604020202020204" pitchFamily="34" charset="0"/>
            </a:endParaRPr>
          </a:p>
          <a:p>
            <a:pPr algn="just"/>
            <a:endParaRPr lang="en-CA"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07309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48647-FC93-481D-9C3B-009EA22257E7}"/>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INCIDENT RESPONSE</a:t>
            </a:r>
          </a:p>
        </p:txBody>
      </p:sp>
      <p:sp>
        <p:nvSpPr>
          <p:cNvPr id="3" name="Content Placeholder 2">
            <a:extLst>
              <a:ext uri="{FF2B5EF4-FFF2-40B4-BE49-F238E27FC236}">
                <a16:creationId xmlns:a16="http://schemas.microsoft.com/office/drawing/2014/main" id="{81A4727D-A950-412A-9DFA-1DA5BE7B0D19}"/>
              </a:ext>
            </a:extLst>
          </p:cNvPr>
          <p:cNvSpPr>
            <a:spLocks noGrp="1"/>
          </p:cNvSpPr>
          <p:nvPr>
            <p:ph idx="1"/>
          </p:nvPr>
        </p:nvSpPr>
        <p:spPr>
          <a:xfrm>
            <a:off x="4819973" y="485678"/>
            <a:ext cx="6757261" cy="5888772"/>
          </a:xfrm>
        </p:spPr>
        <p:txBody>
          <a:bodyPr anchor="ctr">
            <a:normAutofit lnSpcReduction="10000"/>
          </a:bodyPr>
          <a:lstStyle/>
          <a:p>
            <a:pPr marL="0" indent="0" algn="just">
              <a:buNone/>
            </a:pPr>
            <a:r>
              <a:rPr lang="en-US" dirty="0">
                <a:latin typeface="Helvetica" panose="020B0604020202020204" pitchFamily="34" charset="0"/>
                <a:cs typeface="Helvetica" panose="020B0604020202020204" pitchFamily="34" charset="0"/>
              </a:rPr>
              <a:t>An Information Security Incident is an adverse event in an information system that poses a threat to computer or network security in respect of availability, integrity and confidentiality. Example include:</a:t>
            </a:r>
          </a:p>
          <a:p>
            <a:pPr algn="just"/>
            <a:r>
              <a:rPr lang="en-US" dirty="0">
                <a:latin typeface="Helvetica" panose="020B0604020202020204" pitchFamily="34" charset="0"/>
                <a:cs typeface="Helvetica" panose="020B0604020202020204" pitchFamily="34" charset="0"/>
              </a:rPr>
              <a:t> Direct loss or theft of Classified Information (e.g. papers taken from car, post intercepted, unauthorized download)</a:t>
            </a:r>
          </a:p>
          <a:p>
            <a:r>
              <a:rPr lang="en-US" dirty="0">
                <a:latin typeface="Helvetica" panose="020B0604020202020204" pitchFamily="34" charset="0"/>
                <a:cs typeface="Helvetica" panose="020B0604020202020204" pitchFamily="34" charset="0"/>
              </a:rPr>
              <a:t>Loss or theft of equipment used to store Classified Information (e.g. laptop, smartphone, USB stick)</a:t>
            </a:r>
          </a:p>
          <a:p>
            <a:r>
              <a:rPr lang="en-US" dirty="0">
                <a:latin typeface="Helvetica" panose="020B0604020202020204" pitchFamily="34" charset="0"/>
                <a:cs typeface="Helvetica" panose="020B0604020202020204" pitchFamily="34" charset="0"/>
              </a:rPr>
              <a:t>Corruption or unauthorized modification of vital records (e.g. alteration of master records)</a:t>
            </a:r>
          </a:p>
          <a:p>
            <a:r>
              <a:rPr lang="en-US" dirty="0">
                <a:latin typeface="Helvetica" panose="020B0604020202020204" pitchFamily="34" charset="0"/>
                <a:cs typeface="Helvetica" panose="020B0604020202020204" pitchFamily="34" charset="0"/>
              </a:rPr>
              <a:t>Computer system or equipment compromise (e.g. virus, malware, denial of service attack)</a:t>
            </a:r>
          </a:p>
          <a:p>
            <a:r>
              <a:rPr lang="en-US" dirty="0">
                <a:latin typeface="Helvetica" panose="020B0604020202020204" pitchFamily="34" charset="0"/>
                <a:cs typeface="Helvetica" panose="020B0604020202020204" pitchFamily="34" charset="0"/>
              </a:rPr>
              <a:t>Compromised IT user account (e.g. spoofing, hacking, shared password)</a:t>
            </a:r>
          </a:p>
          <a:p>
            <a:r>
              <a:rPr lang="en-US" dirty="0">
                <a:latin typeface="Helvetica" panose="020B0604020202020204" pitchFamily="34" charset="0"/>
                <a:cs typeface="Helvetica" panose="020B0604020202020204" pitchFamily="34" charset="0"/>
              </a:rPr>
              <a:t>Break in at a location holding critical information processing equipment such as servers</a:t>
            </a:r>
            <a:endParaRPr lang="en-CA" dirty="0">
              <a:latin typeface="Helvetica" panose="020B0604020202020204" pitchFamily="34" charset="0"/>
              <a:cs typeface="Helvetica" panose="020B0604020202020204" pitchFamily="34" charset="0"/>
            </a:endParaRPr>
          </a:p>
          <a:p>
            <a:pPr marL="0" indent="0">
              <a:buNone/>
            </a:pPr>
            <a:endParaRPr lang="en-CA" dirty="0">
              <a:latin typeface="Helvetica" panose="020B0604020202020204" pitchFamily="34" charset="0"/>
              <a:cs typeface="Helvetica" panose="020B0604020202020204" pitchFamily="34" charset="0"/>
            </a:endParaRPr>
          </a:p>
          <a:p>
            <a:pPr marL="0" indent="0">
              <a:buNone/>
            </a:pPr>
            <a:r>
              <a:rPr lang="en-CA" dirty="0">
                <a:latin typeface="Helvetica" panose="020B0604020202020204" pitchFamily="34" charset="0"/>
                <a:cs typeface="Helvetica" panose="020B0604020202020204" pitchFamily="34" charset="0"/>
              </a:rPr>
              <a:t>Promptly notify the appropriate staff if you become aware of a possible security incident </a:t>
            </a:r>
          </a:p>
        </p:txBody>
      </p:sp>
    </p:spTree>
    <p:extLst>
      <p:ext uri="{BB962C8B-B14F-4D97-AF65-F5344CB8AC3E}">
        <p14:creationId xmlns:p14="http://schemas.microsoft.com/office/powerpoint/2010/main" val="1487724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0581" y="1113764"/>
            <a:ext cx="3738325" cy="4624327"/>
          </a:xfrm>
        </p:spPr>
        <p:txBody>
          <a:bodyPr anchor="ctr">
            <a:normAutofit/>
          </a:bodyPr>
          <a:lstStyle/>
          <a:p>
            <a:pPr algn="ctr"/>
            <a:r>
              <a:rPr lang="en-US" sz="3000" dirty="0">
                <a:solidFill>
                  <a:srgbClr val="FFFFFF"/>
                </a:solidFill>
                <a:latin typeface="Helvetica" panose="020B0604020202020204" pitchFamily="34" charset="0"/>
                <a:cs typeface="Helvetica" panose="020B0604020202020204" pitchFamily="34" charset="0"/>
              </a:rPr>
              <a:t>Consequences of Security Violations on the part of the user  </a:t>
            </a:r>
          </a:p>
        </p:txBody>
      </p:sp>
      <p:sp>
        <p:nvSpPr>
          <p:cNvPr id="3" name="Content Placeholder 2"/>
          <p:cNvSpPr>
            <a:spLocks noGrp="1"/>
          </p:cNvSpPr>
          <p:nvPr>
            <p:ph idx="1"/>
          </p:nvPr>
        </p:nvSpPr>
        <p:spPr>
          <a:xfrm>
            <a:off x="5155905" y="1113764"/>
            <a:ext cx="6108179" cy="4624327"/>
          </a:xfrm>
        </p:spPr>
        <p:txBody>
          <a:bodyPr anchor="ctr">
            <a:normAutofit/>
          </a:bodyPr>
          <a:lstStyle/>
          <a:p>
            <a:r>
              <a:rPr lang="en-CA" dirty="0" smtClean="0">
                <a:latin typeface="Helvetica" panose="020B0604020202020204" pitchFamily="34" charset="0"/>
                <a:cs typeface="Helvetica" panose="020B0604020202020204" pitchFamily="34" charset="0"/>
              </a:rPr>
              <a:t>Loss of personal and confidential information</a:t>
            </a:r>
          </a:p>
          <a:p>
            <a:r>
              <a:rPr lang="en-CA" dirty="0" smtClean="0">
                <a:latin typeface="Helvetica" panose="020B0604020202020204" pitchFamily="34" charset="0"/>
                <a:cs typeface="Helvetica" panose="020B0604020202020204" pitchFamily="34" charset="0"/>
              </a:rPr>
              <a:t>Loss of trust in the user and sometimes can leads to embarrassment of bad reputation</a:t>
            </a:r>
          </a:p>
          <a:p>
            <a:r>
              <a:rPr lang="en-CA" dirty="0" smtClean="0">
                <a:latin typeface="Helvetica" panose="020B0604020202020204" pitchFamily="34" charset="0"/>
                <a:cs typeface="Helvetica" panose="020B0604020202020204" pitchFamily="34" charset="0"/>
              </a:rPr>
              <a:t>In a situation of compromise of sensitive information, it can lead to bad reporting</a:t>
            </a:r>
          </a:p>
          <a:p>
            <a:r>
              <a:rPr lang="en-CA" dirty="0" smtClean="0">
                <a:latin typeface="Helvetica" panose="020B0604020202020204" pitchFamily="34" charset="0"/>
                <a:cs typeface="Helvetica" panose="020B0604020202020204" pitchFamily="34" charset="0"/>
              </a:rPr>
              <a:t>Disciplinary action which might include penalties, termination of employment or lawsuits</a:t>
            </a:r>
            <a:endParaRPr lang="en-CA"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54775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0929" y="1113764"/>
            <a:ext cx="3797085" cy="4624327"/>
          </a:xfrm>
        </p:spPr>
        <p:txBody>
          <a:bodyPr anchor="ctr">
            <a:normAutofit/>
          </a:bodyPr>
          <a:lstStyle/>
          <a:p>
            <a:pPr algn="ctr"/>
            <a:r>
              <a:rPr lang="en-US" sz="3000" dirty="0">
                <a:solidFill>
                  <a:srgbClr val="FFFFFF"/>
                </a:solidFill>
                <a:latin typeface="Helvetica" panose="020B0604020202020204" pitchFamily="34" charset="0"/>
                <a:cs typeface="Helvetica" panose="020B0604020202020204" pitchFamily="34" charset="0"/>
              </a:rPr>
              <a:t>Standards and regulations requirements</a:t>
            </a:r>
          </a:p>
        </p:txBody>
      </p:sp>
      <p:sp>
        <p:nvSpPr>
          <p:cNvPr id="3" name="Content Placeholder 2"/>
          <p:cNvSpPr>
            <a:spLocks noGrp="1"/>
          </p:cNvSpPr>
          <p:nvPr>
            <p:ph idx="1"/>
          </p:nvPr>
        </p:nvSpPr>
        <p:spPr>
          <a:xfrm>
            <a:off x="4825672" y="545556"/>
            <a:ext cx="7108023" cy="5828893"/>
          </a:xfrm>
        </p:spPr>
        <p:txBody>
          <a:bodyPr anchor="ctr">
            <a:noAutofit/>
          </a:bodyPr>
          <a:lstStyle/>
          <a:p>
            <a:r>
              <a:rPr lang="en-US" sz="1700" b="1" dirty="0">
                <a:latin typeface="Helvetica" panose="020B0604020202020204" pitchFamily="34" charset="0"/>
                <a:cs typeface="Helvetica" panose="020B0604020202020204" pitchFamily="34" charset="0"/>
              </a:rPr>
              <a:t>ISO/IEC 27001 and 27002</a:t>
            </a:r>
          </a:p>
          <a:p>
            <a:pPr marL="0" indent="0">
              <a:buNone/>
            </a:pPr>
            <a:r>
              <a:rPr lang="en-US" sz="1700" dirty="0">
                <a:latin typeface="Helvetica" panose="020B0604020202020204" pitchFamily="34" charset="0"/>
                <a:cs typeface="Helvetica" panose="020B0604020202020204" pitchFamily="34" charset="0"/>
              </a:rPr>
              <a:t>8.2.2: All employees of the organization and, where relevant, contractors and third-party users should receive appropriate awareness training and regular updates in organizational policies and procedures, as relevant for their job function.</a:t>
            </a:r>
          </a:p>
          <a:p>
            <a:r>
              <a:rPr lang="en-US" sz="1700" b="1" dirty="0">
                <a:latin typeface="Helvetica" panose="020B0604020202020204" pitchFamily="34" charset="0"/>
                <a:cs typeface="Helvetica" panose="020B0604020202020204" pitchFamily="34" charset="0"/>
              </a:rPr>
              <a:t>PCI DSS 12.6: </a:t>
            </a:r>
          </a:p>
          <a:p>
            <a:pPr>
              <a:buFont typeface="Courier New" panose="02070309020205020404" pitchFamily="49" charset="0"/>
              <a:buChar char="o"/>
            </a:pPr>
            <a:r>
              <a:rPr lang="en-US" sz="1700" dirty="0">
                <a:latin typeface="Helvetica" panose="020B0604020202020204" pitchFamily="34" charset="0"/>
                <a:cs typeface="Helvetica" panose="020B0604020202020204" pitchFamily="34" charset="0"/>
              </a:rPr>
              <a:t>Make all employees aware of the importance of cardholder information security. </a:t>
            </a:r>
          </a:p>
          <a:p>
            <a:pPr>
              <a:buFont typeface="Courier New" panose="02070309020205020404" pitchFamily="49" charset="0"/>
              <a:buChar char="o"/>
            </a:pPr>
            <a:r>
              <a:rPr lang="en-US" sz="1700" dirty="0">
                <a:latin typeface="Helvetica" panose="020B0604020202020204" pitchFamily="34" charset="0"/>
                <a:cs typeface="Helvetica" panose="020B0604020202020204" pitchFamily="34" charset="0"/>
              </a:rPr>
              <a:t>Educate employees (for example, through posters, letters, memos, meetings, and promotions). </a:t>
            </a:r>
          </a:p>
          <a:p>
            <a:pPr>
              <a:buFont typeface="Courier New" panose="02070309020205020404" pitchFamily="49" charset="0"/>
              <a:buChar char="o"/>
            </a:pPr>
            <a:r>
              <a:rPr lang="en-US" sz="1700" dirty="0">
                <a:latin typeface="Helvetica" panose="020B0604020202020204" pitchFamily="34" charset="0"/>
                <a:cs typeface="Helvetica" panose="020B0604020202020204" pitchFamily="34" charset="0"/>
              </a:rPr>
              <a:t>Require employees to acknowledge in writing that they have read and understand the company’s security policy and procedures</a:t>
            </a:r>
            <a:r>
              <a:rPr lang="en-US" sz="1700" dirty="0" smtClean="0">
                <a:latin typeface="Helvetica" panose="020B0604020202020204" pitchFamily="34" charset="0"/>
                <a:cs typeface="Helvetica" panose="020B0604020202020204" pitchFamily="34" charset="0"/>
              </a:rPr>
              <a:t>. </a:t>
            </a:r>
            <a:r>
              <a:rPr lang="en-CA" sz="1700" dirty="0" smtClean="0">
                <a:latin typeface="Helvetica" panose="020B0604020202020204" pitchFamily="34" charset="0"/>
                <a:cs typeface="Helvetica" panose="020B0604020202020204" pitchFamily="34" charset="0"/>
              </a:rPr>
              <a:t>In </a:t>
            </a:r>
            <a:r>
              <a:rPr lang="en-CA" sz="1700" dirty="0">
                <a:latin typeface="Helvetica" panose="020B0604020202020204" pitchFamily="34" charset="0"/>
                <a:cs typeface="Helvetica" panose="020B0604020202020204" pitchFamily="34" charset="0"/>
              </a:rPr>
              <a:t>a situation of compromise of sensitive information, it can lead to bad reporting</a:t>
            </a:r>
          </a:p>
          <a:p>
            <a:r>
              <a:rPr lang="en-US" sz="1700" b="1" dirty="0" err="1">
                <a:latin typeface="Helvetica" panose="020B0604020202020204" pitchFamily="34" charset="0"/>
                <a:cs typeface="Helvetica" panose="020B0604020202020204" pitchFamily="34" charset="0"/>
              </a:rPr>
              <a:t>CobiT</a:t>
            </a:r>
            <a:r>
              <a:rPr lang="en-US" sz="1700" b="1" dirty="0">
                <a:latin typeface="Helvetica" panose="020B0604020202020204" pitchFamily="34" charset="0"/>
                <a:cs typeface="Helvetica" panose="020B0604020202020204" pitchFamily="34" charset="0"/>
              </a:rPr>
              <a:t> </a:t>
            </a:r>
          </a:p>
          <a:p>
            <a:pPr marL="0" indent="0">
              <a:buNone/>
            </a:pPr>
            <a:r>
              <a:rPr lang="en-US" sz="1700" dirty="0">
                <a:latin typeface="Helvetica" panose="020B0604020202020204" pitchFamily="34" charset="0"/>
                <a:cs typeface="Helvetica" panose="020B0604020202020204" pitchFamily="34" charset="0"/>
              </a:rPr>
              <a:t>PO7.4 Personnel Training: Provide IT employees with appropriate orientation when hired and ongoing training to maintain their knowledge, skills, abilities, internal controls, and security awareness at the level required to achieve organizational goals.</a:t>
            </a:r>
            <a:endParaRPr lang="en-CA" sz="17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42675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910A4-8D27-4765-B083-AEA31850D0A6}"/>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SUMARRY</a:t>
            </a:r>
          </a:p>
        </p:txBody>
      </p:sp>
      <p:sp>
        <p:nvSpPr>
          <p:cNvPr id="3" name="Content Placeholder 2">
            <a:extLst>
              <a:ext uri="{FF2B5EF4-FFF2-40B4-BE49-F238E27FC236}">
                <a16:creationId xmlns:a16="http://schemas.microsoft.com/office/drawing/2014/main" id="{44651EAD-2AB8-40AE-A656-15A30C2922EA}"/>
              </a:ext>
            </a:extLst>
          </p:cNvPr>
          <p:cNvSpPr>
            <a:spLocks noGrp="1"/>
          </p:cNvSpPr>
          <p:nvPr>
            <p:ph idx="1"/>
          </p:nvPr>
        </p:nvSpPr>
        <p:spPr>
          <a:xfrm>
            <a:off x="5155905" y="1113764"/>
            <a:ext cx="6108179" cy="4624327"/>
          </a:xfrm>
        </p:spPr>
        <p:txBody>
          <a:bodyPr anchor="ctr">
            <a:normAutofit/>
          </a:bodyPr>
          <a:lstStyle/>
          <a:p>
            <a:pPr marL="0" indent="0" algn="ctr">
              <a:buNone/>
            </a:pPr>
            <a:r>
              <a:rPr lang="en-US" dirty="0">
                <a:latin typeface="Helvetica" panose="020B0604020202020204" pitchFamily="34" charset="0"/>
                <a:cs typeface="Helvetica" panose="020B0604020202020204" pitchFamily="34" charset="0"/>
              </a:rPr>
              <a:t>Nowadays, attackers are now turning to more targeted attacks focused on tricking users into clicking links or opening </a:t>
            </a:r>
            <a:r>
              <a:rPr lang="en-US" dirty="0" smtClean="0">
                <a:latin typeface="Helvetica" panose="020B0604020202020204" pitchFamily="34" charset="0"/>
                <a:cs typeface="Helvetica" panose="020B0604020202020204" pitchFamily="34" charset="0"/>
              </a:rPr>
              <a:t>attachments </a:t>
            </a:r>
            <a:r>
              <a:rPr lang="en-CA" dirty="0" smtClean="0">
                <a:latin typeface="Helvetica" panose="020B0604020202020204" pitchFamily="34" charset="0"/>
                <a:cs typeface="Helvetica" panose="020B0604020202020204" pitchFamily="34" charset="0"/>
              </a:rPr>
              <a:t>in </a:t>
            </a:r>
            <a:r>
              <a:rPr lang="en-CA" dirty="0">
                <a:latin typeface="Helvetica" panose="020B0604020202020204" pitchFamily="34" charset="0"/>
                <a:cs typeface="Helvetica" panose="020B0604020202020204" pitchFamily="34" charset="0"/>
              </a:rPr>
              <a:t>order to infiltrate company network. </a:t>
            </a:r>
          </a:p>
          <a:p>
            <a:pPr marL="0" indent="0" algn="ctr">
              <a:buNone/>
            </a:pPr>
            <a:endParaRPr lang="en-CA" dirty="0">
              <a:latin typeface="Helvetica" panose="020B0604020202020204" pitchFamily="34" charset="0"/>
              <a:cs typeface="Helvetica" panose="020B0604020202020204" pitchFamily="34" charset="0"/>
            </a:endParaRPr>
          </a:p>
          <a:p>
            <a:pPr marL="0" indent="0" algn="ctr">
              <a:buNone/>
            </a:pPr>
            <a:r>
              <a:rPr lang="en-CA" b="1" dirty="0">
                <a:latin typeface="Helvetica" panose="020B0604020202020204" pitchFamily="34" charset="0"/>
                <a:cs typeface="Helvetica" panose="020B0604020202020204" pitchFamily="34" charset="0"/>
              </a:rPr>
              <a:t>SO, DO NOT BE THE WEAK LINK!!!</a:t>
            </a:r>
          </a:p>
        </p:txBody>
      </p:sp>
    </p:spTree>
    <p:extLst>
      <p:ext uri="{BB962C8B-B14F-4D97-AF65-F5344CB8AC3E}">
        <p14:creationId xmlns:p14="http://schemas.microsoft.com/office/powerpoint/2010/main" val="38228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latin typeface="Helvetica" panose="020B0604020202020204" pitchFamily="34" charset="0"/>
                <a:cs typeface="Helvetica" panose="020B0604020202020204" pitchFamily="34" charset="0"/>
              </a:rPr>
              <a:t>References</a:t>
            </a:r>
          </a:p>
        </p:txBody>
      </p:sp>
      <p:sp>
        <p:nvSpPr>
          <p:cNvPr id="3" name="Content Placeholder 2"/>
          <p:cNvSpPr>
            <a:spLocks noGrp="1"/>
          </p:cNvSpPr>
          <p:nvPr>
            <p:ph idx="1"/>
          </p:nvPr>
        </p:nvSpPr>
        <p:spPr>
          <a:xfrm>
            <a:off x="5155905" y="609664"/>
            <a:ext cx="6886278" cy="5764786"/>
          </a:xfrm>
        </p:spPr>
        <p:txBody>
          <a:bodyPr anchor="ctr">
            <a:noAutofit/>
          </a:bodyPr>
          <a:lstStyle/>
          <a:p>
            <a:r>
              <a:rPr lang="en-CA" sz="1500" dirty="0">
                <a:latin typeface="Helvetica" panose="020B0604020202020204" pitchFamily="34" charset="0"/>
                <a:cs typeface="Helvetica" panose="020B0604020202020204" pitchFamily="34" charset="0"/>
                <a:hlinkClick r:id="rId2"/>
              </a:rPr>
              <a:t>https://resources.infosecinstitute.com</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rPr>
              <a:t>CISCO Networking Academy</a:t>
            </a:r>
          </a:p>
          <a:p>
            <a:r>
              <a:rPr lang="en-CA" sz="1500" dirty="0">
                <a:latin typeface="Helvetica" panose="020B0604020202020204" pitchFamily="34" charset="0"/>
                <a:cs typeface="Helvetica" panose="020B0604020202020204" pitchFamily="34" charset="0"/>
              </a:rPr>
              <a:t>Building an Information Security Awareness Program (FIRST EDITION by Bill Gardner and Valerie Thomas)</a:t>
            </a:r>
          </a:p>
          <a:p>
            <a:r>
              <a:rPr lang="en-CA" sz="1500" dirty="0">
                <a:latin typeface="Helvetica" panose="020B0604020202020204" pitchFamily="34" charset="0"/>
                <a:cs typeface="Helvetica" panose="020B0604020202020204" pitchFamily="34" charset="0"/>
              </a:rPr>
              <a:t>Information Security and Employee Behaviour How to Reduce Risk Through Employee Education, Training and Awareness by ANGUS </a:t>
            </a:r>
            <a:r>
              <a:rPr lang="en-CA" sz="1500" dirty="0" err="1">
                <a:latin typeface="Helvetica" panose="020B0604020202020204" pitchFamily="34" charset="0"/>
                <a:cs typeface="Helvetica" panose="020B0604020202020204" pitchFamily="34" charset="0"/>
              </a:rPr>
              <a:t>McILWRAITH</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hlinkClick r:id="rId3">
                  <a:extLst>
                    <a:ext uri="{A12FA001-AC4F-418D-AE19-62706E023703}">
                      <ahyp:hlinkClr xmlns="" xmlns:ahyp="http://schemas.microsoft.com/office/drawing/2018/hyperlinkcolor" val="tx"/>
                    </a:ext>
                  </a:extLst>
                </a:hlinkClick>
              </a:rPr>
              <a:t>https://www.wired.com/story/2018-worst-hacks-so-far/</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hlinkClick r:id="rId4">
                  <a:extLst>
                    <a:ext uri="{A12FA001-AC4F-418D-AE19-62706E023703}">
                      <ahyp:hlinkClr xmlns="" xmlns:ahyp="http://schemas.microsoft.com/office/drawing/2018/hyperlinkcolor" val="tx"/>
                    </a:ext>
                  </a:extLst>
                </a:hlinkClick>
              </a:rPr>
              <a:t>https://www.farmprogress.com/technology/3-ways-prevent-russian-hacking</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hlinkClick r:id="rId5">
                  <a:extLst>
                    <a:ext uri="{A12FA001-AC4F-418D-AE19-62706E023703}">
                      <ahyp:hlinkClr xmlns="" xmlns:ahyp="http://schemas.microsoft.com/office/drawing/2018/hyperlinkcolor" val="tx"/>
                    </a:ext>
                  </a:extLst>
                </a:hlinkClick>
              </a:rPr>
              <a:t>https://www.augustadatastorage.com/know-cost-data-breach-2018/</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hlinkClick r:id="rId6">
                  <a:extLst>
                    <a:ext uri="{A12FA001-AC4F-418D-AE19-62706E023703}">
                      <ahyp:hlinkClr xmlns="" xmlns:ahyp="http://schemas.microsoft.com/office/drawing/2018/hyperlinkcolor" val="tx"/>
                    </a:ext>
                  </a:extLst>
                </a:hlinkClick>
              </a:rPr>
              <a:t>https://www.powershow.com/view0/786844-YjAwY/Employee_Information_Security_Awareness_Training_powerpoint_ppt_presentation</a:t>
            </a:r>
            <a:endParaRPr lang="en-CA" sz="1500" dirty="0">
              <a:latin typeface="Helvetica" panose="020B0604020202020204" pitchFamily="34" charset="0"/>
              <a:cs typeface="Helvetica" panose="020B0604020202020204" pitchFamily="34" charset="0"/>
            </a:endParaRPr>
          </a:p>
          <a:p>
            <a:r>
              <a:rPr lang="en-CA" sz="1500" dirty="0">
                <a:latin typeface="Helvetica" panose="020B0604020202020204" pitchFamily="34" charset="0"/>
                <a:cs typeface="Helvetica" panose="020B0604020202020204" pitchFamily="34" charset="0"/>
                <a:hlinkClick r:id="rId7">
                  <a:extLst>
                    <a:ext uri="{A12FA001-AC4F-418D-AE19-62706E023703}">
                      <ahyp:hlinkClr xmlns="" xmlns:ahyp="http://schemas.microsoft.com/office/drawing/2018/hyperlinkcolor" val="tx"/>
                    </a:ext>
                  </a:extLst>
                </a:hlinkClick>
              </a:rPr>
              <a:t>https://www.slideserve.com/gaetan/it-security-awareness-information-security-is-everyone-s-business</a:t>
            </a:r>
            <a:endParaRPr lang="en-CA" sz="1500" dirty="0">
              <a:latin typeface="Helvetica" panose="020B0604020202020204" pitchFamily="34" charset="0"/>
              <a:cs typeface="Helvetica" panose="020B0604020202020204" pitchFamily="34" charset="0"/>
            </a:endParaRPr>
          </a:p>
          <a:p>
            <a:r>
              <a:rPr lang="en-CA" sz="1600" dirty="0">
                <a:hlinkClick r:id="rId8"/>
              </a:rPr>
              <a:t>https://www.oaic.gov.au/privacy-law/privacy-act/notifiable-data-breaches-scheme/quarterly-statistics-reports/notifiable-data-breaches-quarterly-statistics-report-1-july-30-september-2018</a:t>
            </a:r>
            <a:endParaRPr lang="en-CA" sz="1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98071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18A306-443B-4844-9884-D3E2C3B371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3F430D2A-93AA-410C-B1BB-98FEA29907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0EF52A-1A39-47D8-AA03-47A1C47BE3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3FEE19F-5EEB-4C78-9CCD-EACED2DB67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vert="horz" lIns="91440" tIns="45720" rIns="91440" bIns="45720" rtlCol="0" anchor="ctr">
            <a:normAutofit/>
          </a:bodyPr>
          <a:lstStyle/>
          <a:p>
            <a:pPr algn="ctr"/>
            <a:r>
              <a:rPr lang="en-US" sz="3200" dirty="0">
                <a:solidFill>
                  <a:srgbClr val="FFFFFF"/>
                </a:solidFill>
                <a:latin typeface="Helvetica" panose="020B0604020202020204" pitchFamily="34" charset="0"/>
                <a:cs typeface="Helvetica" panose="020B0604020202020204" pitchFamily="34" charset="0"/>
              </a:rPr>
              <a:t>Information SECURITY</a:t>
            </a:r>
          </a:p>
        </p:txBody>
      </p:sp>
      <p:sp>
        <p:nvSpPr>
          <p:cNvPr id="3" name="Content Placeholder 2"/>
          <p:cNvSpPr>
            <a:spLocks noGrp="1"/>
          </p:cNvSpPr>
          <p:nvPr>
            <p:ph idx="4294967295"/>
          </p:nvPr>
        </p:nvSpPr>
        <p:spPr>
          <a:xfrm>
            <a:off x="5155905" y="548640"/>
            <a:ext cx="6545514" cy="5694953"/>
          </a:xfrm>
        </p:spPr>
        <p:txBody>
          <a:bodyPr vert="horz" lIns="91440" tIns="45720" rIns="91440" bIns="45720" rtlCol="0" anchor="ctr">
            <a:normAutofit/>
          </a:bodyPr>
          <a:lstStyle/>
          <a:p>
            <a:pPr marL="0" indent="0" algn="just">
              <a:buNone/>
            </a:pPr>
            <a:r>
              <a:rPr lang="en-US" dirty="0">
                <a:solidFill>
                  <a:schemeClr val="tx1"/>
                </a:solidFill>
                <a:latin typeface="Helvetica" panose="020B0604020202020204" pitchFamily="34" charset="0"/>
                <a:cs typeface="Helvetica" panose="020B0604020202020204" pitchFamily="34" charset="0"/>
              </a:rPr>
              <a:t>Information Security  is the protection of information and systems from  unauthorized access, modification, </a:t>
            </a:r>
            <a:r>
              <a:rPr lang="en-CA" dirty="0">
                <a:solidFill>
                  <a:schemeClr val="tx1"/>
                </a:solidFill>
                <a:latin typeface="Helvetica" panose="020B0604020202020204" pitchFamily="34" charset="0"/>
                <a:cs typeface="Helvetica" panose="020B0604020202020204" pitchFamily="34" charset="0"/>
              </a:rPr>
              <a:t>disclosure,  </a:t>
            </a:r>
            <a:r>
              <a:rPr lang="en-US" dirty="0">
                <a:solidFill>
                  <a:schemeClr val="tx1"/>
                </a:solidFill>
                <a:latin typeface="Helvetica" panose="020B0604020202020204" pitchFamily="34" charset="0"/>
                <a:cs typeface="Helvetica" panose="020B0604020202020204" pitchFamily="34" charset="0"/>
              </a:rPr>
              <a:t>disruption or destruction.</a:t>
            </a:r>
          </a:p>
          <a:p>
            <a:pPr marL="0" indent="0" algn="just" fontAlgn="base">
              <a:buNone/>
            </a:pPr>
            <a:r>
              <a:rPr lang="en-US" dirty="0">
                <a:solidFill>
                  <a:schemeClr val="tx1"/>
                </a:solidFill>
                <a:latin typeface="Helvetica" panose="020B0604020202020204" pitchFamily="34" charset="0"/>
                <a:cs typeface="Helvetica" panose="020B0604020202020204" pitchFamily="34" charset="0"/>
              </a:rPr>
              <a:t>Major objectives of Information security includes:</a:t>
            </a:r>
          </a:p>
          <a:p>
            <a:pPr marL="342900" indent="-342900" algn="just" fontAlgn="base">
              <a:buFont typeface="Arial" panose="020B0604020202020204" pitchFamily="34" charset="0"/>
              <a:buChar char="•"/>
            </a:pPr>
            <a:r>
              <a:rPr lang="en-US" b="1" dirty="0">
                <a:solidFill>
                  <a:schemeClr val="tx1"/>
                </a:solidFill>
                <a:latin typeface="Helvetica" panose="020B0604020202020204" pitchFamily="34" charset="0"/>
                <a:cs typeface="Helvetica" panose="020B0604020202020204" pitchFamily="34" charset="0"/>
              </a:rPr>
              <a:t>Confidentiality</a:t>
            </a:r>
          </a:p>
          <a:p>
            <a:pPr marL="342900" indent="-342900" algn="just" fontAlgn="base">
              <a:buFont typeface="Arial" panose="020B0604020202020204" pitchFamily="34" charset="0"/>
              <a:buChar char="•"/>
            </a:pPr>
            <a:r>
              <a:rPr lang="en-US" b="1" dirty="0">
                <a:solidFill>
                  <a:schemeClr val="tx1"/>
                </a:solidFill>
                <a:latin typeface="Helvetica" panose="020B0604020202020204" pitchFamily="34" charset="0"/>
                <a:cs typeface="Helvetica" panose="020B0604020202020204" pitchFamily="34" charset="0"/>
              </a:rPr>
              <a:t>Integrity</a:t>
            </a:r>
          </a:p>
          <a:p>
            <a:pPr marL="342900" indent="-342900" algn="just" fontAlgn="base">
              <a:buFont typeface="Arial" panose="020B0604020202020204" pitchFamily="34" charset="0"/>
              <a:buChar char="•"/>
            </a:pPr>
            <a:r>
              <a:rPr lang="en-US" b="1" dirty="0">
                <a:solidFill>
                  <a:schemeClr val="tx1"/>
                </a:solidFill>
                <a:latin typeface="Helvetica" panose="020B0604020202020204" pitchFamily="34" charset="0"/>
                <a:cs typeface="Helvetica" panose="020B0604020202020204" pitchFamily="34" charset="0"/>
              </a:rPr>
              <a:t>Availability</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29123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04437B-B5F8-4636-994C-CF7DC989E4CC}"/>
              </a:ext>
            </a:extLst>
          </p:cNvPr>
          <p:cNvPicPr>
            <a:picLocks noChangeAspect="1"/>
          </p:cNvPicPr>
          <p:nvPr/>
        </p:nvPicPr>
        <p:blipFill>
          <a:blip r:embed="rId3"/>
          <a:stretch>
            <a:fillRect/>
          </a:stretch>
        </p:blipFill>
        <p:spPr>
          <a:xfrm>
            <a:off x="2030279" y="800260"/>
            <a:ext cx="7902924" cy="5919565"/>
          </a:xfrm>
          <a:prstGeom prst="rect">
            <a:avLst/>
          </a:prstGeom>
        </p:spPr>
      </p:pic>
    </p:spTree>
    <p:extLst>
      <p:ext uri="{BB962C8B-B14F-4D97-AF65-F5344CB8AC3E}">
        <p14:creationId xmlns:p14="http://schemas.microsoft.com/office/powerpoint/2010/main" val="332446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0929" y="945398"/>
            <a:ext cx="3859078" cy="4792694"/>
          </a:xfrm>
        </p:spPr>
        <p:txBody>
          <a:bodyPr anchor="ctr">
            <a:normAutofit/>
          </a:bodyPr>
          <a:lstStyle/>
          <a:p>
            <a:pPr algn="ctr"/>
            <a:r>
              <a:rPr lang="en-US" sz="2400" dirty="0">
                <a:solidFill>
                  <a:srgbClr val="FFFFFF"/>
                </a:solidFill>
                <a:latin typeface="Helvetica" panose="020B0604020202020204" pitchFamily="34" charset="0"/>
                <a:cs typeface="Helvetica" panose="020B0604020202020204" pitchFamily="34" charset="0"/>
              </a:rPr>
              <a:t>DEFINITION of </a:t>
            </a:r>
            <a:r>
              <a:rPr lang="en-GB" sz="2400" dirty="0">
                <a:solidFill>
                  <a:srgbClr val="FFFFFF"/>
                </a:solidFill>
                <a:latin typeface="Helvetica" panose="020B0604020202020204" pitchFamily="34" charset="0"/>
                <a:cs typeface="Helvetica" panose="020B0604020202020204" pitchFamily="34" charset="0"/>
              </a:rPr>
              <a:t>Information Security Awareness</a:t>
            </a:r>
            <a:endParaRPr lang="en-US" sz="2400" dirty="0">
              <a:solidFill>
                <a:srgbClr val="FFFFFF"/>
              </a:solidFill>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9DDEAFC8-A60A-4B47-9A01-6AE40204BCD0}"/>
              </a:ext>
            </a:extLst>
          </p:cNvPr>
          <p:cNvSpPr>
            <a:spLocks noGrp="1"/>
          </p:cNvSpPr>
          <p:nvPr>
            <p:ph idx="1"/>
          </p:nvPr>
        </p:nvSpPr>
        <p:spPr>
          <a:xfrm>
            <a:off x="4697483" y="485678"/>
            <a:ext cx="6566602" cy="5888772"/>
          </a:xfrm>
        </p:spPr>
        <p:txBody>
          <a:bodyPr anchor="ctr">
            <a:normAutofit/>
          </a:bodyPr>
          <a:lstStyle/>
          <a:p>
            <a:pPr marL="0" indent="0" algn="just">
              <a:lnSpc>
                <a:spcPct val="90000"/>
              </a:lnSpc>
              <a:buNone/>
            </a:pPr>
            <a:r>
              <a:rPr lang="en-US" sz="1600" dirty="0">
                <a:latin typeface="Helvetica" panose="020B0604020202020204" pitchFamily="34" charset="0"/>
                <a:cs typeface="Helvetica" panose="020B0604020202020204" pitchFamily="34" charset="0"/>
              </a:rPr>
              <a:t>Information security awareness is a fundamental part of effective security management, it is a formal process of training and educating users about information protection. </a:t>
            </a:r>
            <a:endParaRPr lang="en-CA" sz="1600" dirty="0">
              <a:latin typeface="Helvetica" panose="020B0604020202020204" pitchFamily="34" charset="0"/>
              <a:cs typeface="Helvetica" panose="020B0604020202020204" pitchFamily="34" charset="0"/>
            </a:endParaRPr>
          </a:p>
          <a:p>
            <a:pPr marL="0" indent="0" algn="just">
              <a:lnSpc>
                <a:spcPct val="90000"/>
              </a:lnSpc>
              <a:buNone/>
            </a:pPr>
            <a:r>
              <a:rPr lang="en-CA" sz="1600" dirty="0">
                <a:latin typeface="Helvetica" panose="020B0604020202020204" pitchFamily="34" charset="0"/>
                <a:cs typeface="Helvetica" panose="020B0604020202020204" pitchFamily="34" charset="0"/>
              </a:rPr>
              <a:t>It is necessary to educate all users within an organisation about potential threats to information, and taking reasonable steps to guard against such threats.</a:t>
            </a:r>
          </a:p>
          <a:p>
            <a:pPr marL="0" indent="0">
              <a:lnSpc>
                <a:spcPct val="90000"/>
              </a:lnSpc>
              <a:buNone/>
            </a:pPr>
            <a:r>
              <a:rPr lang="en-CA" sz="1600" b="1" dirty="0">
                <a:latin typeface="Helvetica" panose="020B0604020202020204" pitchFamily="34" charset="0"/>
                <a:cs typeface="Helvetica" panose="020B0604020202020204" pitchFamily="34" charset="0"/>
              </a:rPr>
              <a:t>Who are the Users?</a:t>
            </a:r>
          </a:p>
          <a:p>
            <a:pPr>
              <a:lnSpc>
                <a:spcPct val="90000"/>
              </a:lnSpc>
            </a:pPr>
            <a:r>
              <a:rPr lang="en-CA" sz="1600" dirty="0">
                <a:latin typeface="Helvetica" panose="020B0604020202020204" pitchFamily="34" charset="0"/>
                <a:cs typeface="Helvetica" panose="020B0604020202020204" pitchFamily="34" charset="0"/>
              </a:rPr>
              <a:t>Management</a:t>
            </a:r>
          </a:p>
          <a:p>
            <a:pPr>
              <a:lnSpc>
                <a:spcPct val="90000"/>
              </a:lnSpc>
            </a:pPr>
            <a:r>
              <a:rPr lang="en-CA" sz="1600" dirty="0">
                <a:latin typeface="Helvetica" panose="020B0604020202020204" pitchFamily="34" charset="0"/>
                <a:cs typeface="Helvetica" panose="020B0604020202020204" pitchFamily="34" charset="0"/>
              </a:rPr>
              <a:t>Shareholders/ Owners</a:t>
            </a:r>
          </a:p>
          <a:p>
            <a:pPr>
              <a:lnSpc>
                <a:spcPct val="90000"/>
              </a:lnSpc>
            </a:pPr>
            <a:r>
              <a:rPr lang="en-CA" sz="1600" dirty="0">
                <a:latin typeface="Helvetica" panose="020B0604020202020204" pitchFamily="34" charset="0"/>
                <a:cs typeface="Helvetica" panose="020B0604020202020204" pitchFamily="34" charset="0"/>
              </a:rPr>
              <a:t>Employees</a:t>
            </a:r>
          </a:p>
          <a:p>
            <a:pPr>
              <a:lnSpc>
                <a:spcPct val="90000"/>
              </a:lnSpc>
            </a:pPr>
            <a:r>
              <a:rPr lang="en-CA" sz="1600" dirty="0">
                <a:latin typeface="Helvetica" panose="020B0604020202020204" pitchFamily="34" charset="0"/>
                <a:cs typeface="Helvetica" panose="020B0604020202020204" pitchFamily="34" charset="0"/>
              </a:rPr>
              <a:t>Business partners</a:t>
            </a:r>
          </a:p>
          <a:p>
            <a:pPr>
              <a:lnSpc>
                <a:spcPct val="90000"/>
              </a:lnSpc>
            </a:pPr>
            <a:r>
              <a:rPr lang="en-CA" sz="1600" dirty="0">
                <a:latin typeface="Helvetica" panose="020B0604020202020204" pitchFamily="34" charset="0"/>
                <a:cs typeface="Helvetica" panose="020B0604020202020204" pitchFamily="34" charset="0"/>
              </a:rPr>
              <a:t>Contractors</a:t>
            </a:r>
          </a:p>
          <a:p>
            <a:pPr>
              <a:lnSpc>
                <a:spcPct val="90000"/>
              </a:lnSpc>
            </a:pPr>
            <a:r>
              <a:rPr lang="en-CA" sz="1600" dirty="0">
                <a:latin typeface="Helvetica" panose="020B0604020202020204" pitchFamily="34" charset="0"/>
                <a:cs typeface="Helvetica" panose="020B0604020202020204" pitchFamily="34" charset="0"/>
              </a:rPr>
              <a:t>Customers / Clients</a:t>
            </a:r>
          </a:p>
          <a:p>
            <a:pPr>
              <a:lnSpc>
                <a:spcPct val="90000"/>
              </a:lnSpc>
            </a:pPr>
            <a:r>
              <a:rPr lang="en-CA" sz="1600" dirty="0">
                <a:latin typeface="Helvetica" panose="020B0604020202020204" pitchFamily="34" charset="0"/>
                <a:cs typeface="Helvetica" panose="020B0604020202020204" pitchFamily="34" charset="0"/>
              </a:rPr>
              <a:t>Regulators etc.</a:t>
            </a:r>
          </a:p>
          <a:p>
            <a:pPr>
              <a:lnSpc>
                <a:spcPct val="90000"/>
              </a:lnSpc>
            </a:pPr>
            <a:endParaRPr lang="en-CA" sz="1600" dirty="0">
              <a:latin typeface="Helvetica" panose="020B0604020202020204" pitchFamily="34" charset="0"/>
              <a:cs typeface="Helvetica" panose="020B0604020202020204" pitchFamily="34" charset="0"/>
            </a:endParaRPr>
          </a:p>
          <a:p>
            <a:pPr>
              <a:lnSpc>
                <a:spcPct val="90000"/>
              </a:lnSpc>
            </a:pPr>
            <a:endParaRPr lang="en-CA"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5077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0929" y="945398"/>
            <a:ext cx="3859078" cy="4792694"/>
          </a:xfrm>
        </p:spPr>
        <p:txBody>
          <a:bodyPr anchor="ctr">
            <a:normAutofit/>
          </a:bodyPr>
          <a:lstStyle/>
          <a:p>
            <a:pPr algn="ctr"/>
            <a:r>
              <a:rPr lang="en-US" sz="2400" dirty="0">
                <a:solidFill>
                  <a:srgbClr val="FFFFFF"/>
                </a:solidFill>
                <a:latin typeface="Helvetica" panose="020B0604020202020204" pitchFamily="34" charset="0"/>
                <a:cs typeface="Helvetica" panose="020B0604020202020204" pitchFamily="34" charset="0"/>
              </a:rPr>
              <a:t>IMPORTANT of </a:t>
            </a:r>
            <a:r>
              <a:rPr lang="en-GB" sz="2400" dirty="0">
                <a:solidFill>
                  <a:srgbClr val="FFFFFF"/>
                </a:solidFill>
                <a:latin typeface="Helvetica" panose="020B0604020202020204" pitchFamily="34" charset="0"/>
                <a:cs typeface="Helvetica" panose="020B0604020202020204" pitchFamily="34" charset="0"/>
              </a:rPr>
              <a:t>Information Security Awareness</a:t>
            </a:r>
            <a:endParaRPr lang="en-US" sz="2400" dirty="0">
              <a:solidFill>
                <a:srgbClr val="FFFFFF"/>
              </a:solidFill>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9DDEAFC8-A60A-4B47-9A01-6AE40204BCD0}"/>
              </a:ext>
            </a:extLst>
          </p:cNvPr>
          <p:cNvSpPr>
            <a:spLocks noGrp="1"/>
          </p:cNvSpPr>
          <p:nvPr>
            <p:ph idx="1"/>
          </p:nvPr>
        </p:nvSpPr>
        <p:spPr>
          <a:xfrm>
            <a:off x="4697483" y="485678"/>
            <a:ext cx="6566602" cy="5888772"/>
          </a:xfrm>
        </p:spPr>
        <p:txBody>
          <a:bodyPr anchor="ctr">
            <a:normAutofit/>
          </a:bodyPr>
          <a:lstStyle/>
          <a:p>
            <a:pPr>
              <a:lnSpc>
                <a:spcPct val="90000"/>
              </a:lnSpc>
            </a:pPr>
            <a:r>
              <a:rPr lang="en-CA" dirty="0">
                <a:latin typeface="Helvetica" panose="020B0604020202020204" pitchFamily="34" charset="0"/>
                <a:cs typeface="Helvetica" panose="020B0604020202020204" pitchFamily="34" charset="0"/>
              </a:rPr>
              <a:t>Regulatory Requirements Compliance </a:t>
            </a:r>
          </a:p>
          <a:p>
            <a:pPr>
              <a:lnSpc>
                <a:spcPct val="90000"/>
              </a:lnSpc>
            </a:pPr>
            <a:r>
              <a:rPr lang="en-CA" dirty="0">
                <a:latin typeface="Helvetica" panose="020B0604020202020204" pitchFamily="34" charset="0"/>
                <a:cs typeface="Helvetica" panose="020B0604020202020204" pitchFamily="34" charset="0"/>
              </a:rPr>
              <a:t>Due Diligence</a:t>
            </a:r>
          </a:p>
          <a:p>
            <a:pPr>
              <a:lnSpc>
                <a:spcPct val="90000"/>
              </a:lnSpc>
            </a:pPr>
            <a:r>
              <a:rPr lang="en-CA" dirty="0">
                <a:latin typeface="Helvetica" panose="020B0604020202020204" pitchFamily="34" charset="0"/>
                <a:cs typeface="Helvetica" panose="020B0604020202020204" pitchFamily="34" charset="0"/>
              </a:rPr>
              <a:t>Ensure Accountability</a:t>
            </a:r>
          </a:p>
          <a:p>
            <a:pPr>
              <a:lnSpc>
                <a:spcPct val="90000"/>
              </a:lnSpc>
            </a:pPr>
            <a:r>
              <a:rPr lang="en-CA" dirty="0">
                <a:latin typeface="Helvetica" panose="020B0604020202020204" pitchFamily="34" charset="0"/>
                <a:cs typeface="Helvetica" panose="020B0604020202020204" pitchFamily="34" charset="0"/>
              </a:rPr>
              <a:t>Corporate Reputation</a:t>
            </a:r>
          </a:p>
          <a:p>
            <a:pPr lvl="1">
              <a:lnSpc>
                <a:spcPct val="90000"/>
              </a:lnSpc>
            </a:pPr>
            <a:endParaRPr lang="en-CA" dirty="0">
              <a:latin typeface="Helvetica" panose="020B0604020202020204" pitchFamily="34" charset="0"/>
              <a:cs typeface="Helvetica" panose="020B0604020202020204" pitchFamily="34" charset="0"/>
            </a:endParaRPr>
          </a:p>
          <a:p>
            <a:pPr>
              <a:lnSpc>
                <a:spcPct val="90000"/>
              </a:lnSpc>
            </a:pPr>
            <a:endParaRPr lang="en-CA"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595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019540-1104-4B12-9F83-45F586741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829B2-BCC0-4358-A04E-AB4BCF414CCD}"/>
              </a:ext>
            </a:extLst>
          </p:cNvPr>
          <p:cNvSpPr>
            <a:spLocks noGrp="1"/>
          </p:cNvSpPr>
          <p:nvPr>
            <p:ph type="ctrTitle"/>
          </p:nvPr>
        </p:nvSpPr>
        <p:spPr>
          <a:xfrm>
            <a:off x="4857404" y="1577340"/>
            <a:ext cx="7117619" cy="3703320"/>
          </a:xfrm>
        </p:spPr>
        <p:txBody>
          <a:bodyPr anchor="ctr">
            <a:normAutofit/>
          </a:bodyPr>
          <a:lstStyle/>
          <a:p>
            <a:pPr algn="ctr"/>
            <a:r>
              <a:rPr lang="en-US" sz="5400" dirty="0">
                <a:solidFill>
                  <a:schemeClr val="tx2"/>
                </a:solidFill>
                <a:latin typeface="Helvetica" panose="020B0604020202020204" pitchFamily="34" charset="0"/>
                <a:cs typeface="Helvetica" panose="020B0604020202020204" pitchFamily="34" charset="0"/>
              </a:rPr>
              <a:t>Types of Security Threats</a:t>
            </a:r>
          </a:p>
        </p:txBody>
      </p:sp>
      <p:sp>
        <p:nvSpPr>
          <p:cNvPr id="11" name="Rectangle 10">
            <a:extLst>
              <a:ext uri="{FF2B5EF4-FFF2-40B4-BE49-F238E27FC236}">
                <a16:creationId xmlns:a16="http://schemas.microsoft.com/office/drawing/2014/main" id="{11D976D6-8C98-48CC-8C34-0468F31678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3580CFD6-E44A-486A-9E73-D8D948F78A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Image result for security threats">
            <a:extLst>
              <a:ext uri="{FF2B5EF4-FFF2-40B4-BE49-F238E27FC236}">
                <a16:creationId xmlns:a16="http://schemas.microsoft.com/office/drawing/2014/main" id="{4EB8E81F-7E10-4099-A2A9-5AD712065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77" y="278969"/>
            <a:ext cx="4640428" cy="582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946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7EA1721-D858-468D-85CA-31229628B76D}"/>
              </a:ext>
            </a:extLst>
          </p:cNvPr>
          <p:cNvSpPr>
            <a:spLocks noGrp="1"/>
          </p:cNvSpPr>
          <p:nvPr>
            <p:ph type="title"/>
          </p:nvPr>
        </p:nvSpPr>
        <p:spPr>
          <a:xfrm>
            <a:off x="959157" y="1113764"/>
            <a:ext cx="3269749" cy="4624327"/>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THREATS</a:t>
            </a:r>
          </a:p>
        </p:txBody>
      </p:sp>
      <p:sp>
        <p:nvSpPr>
          <p:cNvPr id="5" name="Content Placeholder 4">
            <a:extLst>
              <a:ext uri="{FF2B5EF4-FFF2-40B4-BE49-F238E27FC236}">
                <a16:creationId xmlns:a16="http://schemas.microsoft.com/office/drawing/2014/main" id="{DBC5C1DC-4797-46BE-BC97-27404D8456ED}"/>
              </a:ext>
            </a:extLst>
          </p:cNvPr>
          <p:cNvSpPr>
            <a:spLocks noGrp="1"/>
          </p:cNvSpPr>
          <p:nvPr>
            <p:ph idx="1"/>
          </p:nvPr>
        </p:nvSpPr>
        <p:spPr>
          <a:xfrm>
            <a:off x="4954626" y="1113763"/>
            <a:ext cx="6746793" cy="4624327"/>
          </a:xfrm>
        </p:spPr>
        <p:txBody>
          <a:bodyPr anchor="ctr">
            <a:normAutofit/>
          </a:bodyPr>
          <a:lstStyle/>
          <a:p>
            <a:endParaRPr lang="en-CA" dirty="0">
              <a:latin typeface="Helvetica" panose="020B0604020202020204" pitchFamily="34" charset="0"/>
              <a:cs typeface="Helvetica" panose="020B0604020202020204" pitchFamily="34" charset="0"/>
            </a:endParaRPr>
          </a:p>
          <a:p>
            <a:pPr marL="0" indent="0">
              <a:buNone/>
            </a:pPr>
            <a:r>
              <a:rPr lang="en-CA" dirty="0">
                <a:latin typeface="Helvetica" panose="020B0604020202020204" pitchFamily="34" charset="0"/>
                <a:cs typeface="Helvetica" panose="020B0604020202020204" pitchFamily="34" charset="0"/>
              </a:rPr>
              <a:t>Threats can be object, person or other entity that represents constant danger to information asset and there are there categories namely:</a:t>
            </a:r>
          </a:p>
          <a:p>
            <a:r>
              <a:rPr lang="en-CA" dirty="0">
                <a:latin typeface="Helvetica" panose="020B0604020202020204" pitchFamily="34" charset="0"/>
                <a:cs typeface="Helvetica" panose="020B0604020202020204" pitchFamily="34" charset="0"/>
              </a:rPr>
              <a:t>Natural (such as fire, flood, lightening, Tornado, Power failures)</a:t>
            </a:r>
          </a:p>
          <a:p>
            <a:r>
              <a:rPr lang="en-CA" dirty="0">
                <a:latin typeface="Helvetica" panose="020B0604020202020204" pitchFamily="34" charset="0"/>
                <a:cs typeface="Helvetica" panose="020B0604020202020204" pitchFamily="34" charset="0"/>
              </a:rPr>
              <a:t>Unintentional: actions that occur due to lack of knowledge or carelessness </a:t>
            </a:r>
          </a:p>
          <a:p>
            <a:r>
              <a:rPr lang="en-CA" dirty="0">
                <a:latin typeface="Helvetica" panose="020B0604020202020204" pitchFamily="34" charset="0"/>
                <a:cs typeface="Helvetica" panose="020B0604020202020204" pitchFamily="34" charset="0"/>
              </a:rPr>
              <a:t>Intentional: Threats that are deliberately designed to harm or manipulate an information system, its software and/or data. </a:t>
            </a:r>
          </a:p>
          <a:p>
            <a:endParaRPr lang="en-CA"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8418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2FF79B3-A95F-4B59-9B2F-D8BB1E4CBFCA}"/>
              </a:ext>
            </a:extLst>
          </p:cNvPr>
          <p:cNvSpPr>
            <a:spLocks noGrp="1"/>
          </p:cNvSpPr>
          <p:nvPr>
            <p:ph type="title"/>
          </p:nvPr>
        </p:nvSpPr>
        <p:spPr>
          <a:xfrm>
            <a:off x="959157" y="1113764"/>
            <a:ext cx="3269749" cy="4624327"/>
          </a:xfrm>
        </p:spPr>
        <p:txBody>
          <a:bodyPr anchor="ctr">
            <a:normAutofit/>
          </a:bodyPr>
          <a:lstStyle/>
          <a:p>
            <a:r>
              <a:rPr lang="en-CA" sz="3200" dirty="0">
                <a:solidFill>
                  <a:srgbClr val="FFFFFF"/>
                </a:solidFill>
                <a:latin typeface="Helvetica" panose="020B0604020202020204" pitchFamily="34" charset="0"/>
                <a:cs typeface="Helvetica" panose="020B0604020202020204" pitchFamily="34" charset="0"/>
              </a:rPr>
              <a:t>THREATS (Cont.…)</a:t>
            </a:r>
          </a:p>
        </p:txBody>
      </p:sp>
      <p:sp>
        <p:nvSpPr>
          <p:cNvPr id="7" name="Content Placeholder 6">
            <a:extLst>
              <a:ext uri="{FF2B5EF4-FFF2-40B4-BE49-F238E27FC236}">
                <a16:creationId xmlns:a16="http://schemas.microsoft.com/office/drawing/2014/main" id="{D1416F22-B402-4812-9B36-1DEA54DF5A97}"/>
              </a:ext>
            </a:extLst>
          </p:cNvPr>
          <p:cNvSpPr>
            <a:spLocks noGrp="1"/>
          </p:cNvSpPr>
          <p:nvPr>
            <p:ph idx="1"/>
          </p:nvPr>
        </p:nvSpPr>
        <p:spPr>
          <a:xfrm>
            <a:off x="5103667" y="485679"/>
            <a:ext cx="6108179" cy="2142180"/>
          </a:xfrm>
        </p:spPr>
        <p:txBody>
          <a:bodyPr anchor="ctr">
            <a:normAutofit/>
          </a:bodyPr>
          <a:lstStyle/>
          <a:p>
            <a:pPr algn="just"/>
            <a:r>
              <a:rPr lang="en-US" b="1" dirty="0">
                <a:solidFill>
                  <a:schemeClr val="tx1"/>
                </a:solidFill>
                <a:latin typeface="Helvetica" panose="020B0604020202020204" pitchFamily="34" charset="0"/>
                <a:cs typeface="Helvetica" panose="020B0604020202020204" pitchFamily="34" charset="0"/>
              </a:rPr>
              <a:t>Malware:</a:t>
            </a:r>
            <a:r>
              <a:rPr lang="en-US" dirty="0">
                <a:solidFill>
                  <a:schemeClr val="tx1"/>
                </a:solidFill>
                <a:latin typeface="Helvetica" panose="020B0604020202020204" pitchFamily="34" charset="0"/>
                <a:cs typeface="Helvetica" panose="020B0604020202020204" pitchFamily="34" charset="0"/>
              </a:rPr>
              <a:t> Short for Malicious Software, malware is any code that can be used to steal data, bypass access controls, or cause harm to, or compromise a system. </a:t>
            </a:r>
          </a:p>
          <a:p>
            <a:pPr marL="0" indent="0" algn="just">
              <a:buNone/>
            </a:pPr>
            <a:endParaRPr lang="en-US" dirty="0">
              <a:solidFill>
                <a:schemeClr val="tx1"/>
              </a:solidFill>
              <a:latin typeface="Helvetica" panose="020B0604020202020204" pitchFamily="34" charset="0"/>
              <a:cs typeface="Helvetica" panose="020B0604020202020204" pitchFamily="34" charset="0"/>
            </a:endParaRPr>
          </a:p>
        </p:txBody>
      </p:sp>
      <p:pic>
        <p:nvPicPr>
          <p:cNvPr id="8" name="Picture 7">
            <a:extLst>
              <a:ext uri="{FF2B5EF4-FFF2-40B4-BE49-F238E27FC236}">
                <a16:creationId xmlns:a16="http://schemas.microsoft.com/office/drawing/2014/main" id="{10FADFA6-2492-4BA8-9ABB-14789523EF2B}"/>
              </a:ext>
            </a:extLst>
          </p:cNvPr>
          <p:cNvPicPr>
            <a:picLocks noChangeAspect="1"/>
          </p:cNvPicPr>
          <p:nvPr/>
        </p:nvPicPr>
        <p:blipFill>
          <a:blip r:embed="rId3"/>
          <a:stretch>
            <a:fillRect/>
          </a:stretch>
        </p:blipFill>
        <p:spPr>
          <a:xfrm>
            <a:off x="5103666" y="2503871"/>
            <a:ext cx="5745147" cy="3744464"/>
          </a:xfrm>
          <a:prstGeom prst="rect">
            <a:avLst/>
          </a:prstGeom>
        </p:spPr>
      </p:pic>
    </p:spTree>
    <p:extLst>
      <p:ext uri="{BB962C8B-B14F-4D97-AF65-F5344CB8AC3E}">
        <p14:creationId xmlns:p14="http://schemas.microsoft.com/office/powerpoint/2010/main" val="314055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373F125-DEF3-41D6-9918-AB21A2ACC3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71E9F226-EB6E-48C9-ADDA-636DE4BF4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4DEB07-F189-4914-994D-19B84E281782}"/>
              </a:ext>
            </a:extLst>
          </p:cNvPr>
          <p:cNvSpPr>
            <a:spLocks noGrp="1"/>
          </p:cNvSpPr>
          <p:nvPr>
            <p:ph type="title"/>
          </p:nvPr>
        </p:nvSpPr>
        <p:spPr>
          <a:xfrm>
            <a:off x="736952" y="1042561"/>
            <a:ext cx="3269749" cy="1515136"/>
          </a:xfrm>
        </p:spPr>
        <p:txBody>
          <a:bodyPr anchor="ctr">
            <a:normAutofit/>
          </a:bodyPr>
          <a:lstStyle/>
          <a:p>
            <a:pPr algn="ctr"/>
            <a:r>
              <a:rPr lang="en-CA" sz="3200" dirty="0">
                <a:solidFill>
                  <a:srgbClr val="FFFFFF"/>
                </a:solidFill>
                <a:latin typeface="Helvetica" panose="020B0604020202020204" pitchFamily="34" charset="0"/>
                <a:cs typeface="Helvetica" panose="020B0604020202020204" pitchFamily="34" charset="0"/>
              </a:rPr>
              <a:t>THREATS (Cont.…)</a:t>
            </a:r>
          </a:p>
        </p:txBody>
      </p:sp>
      <p:sp>
        <p:nvSpPr>
          <p:cNvPr id="7" name="Content Placeholder 6">
            <a:extLst>
              <a:ext uri="{FF2B5EF4-FFF2-40B4-BE49-F238E27FC236}">
                <a16:creationId xmlns:a16="http://schemas.microsoft.com/office/drawing/2014/main" id="{4A11A51C-F634-4A4F-929B-72D25EB1C134}"/>
              </a:ext>
            </a:extLst>
          </p:cNvPr>
          <p:cNvSpPr>
            <a:spLocks noGrp="1"/>
          </p:cNvSpPr>
          <p:nvPr>
            <p:ph idx="1"/>
          </p:nvPr>
        </p:nvSpPr>
        <p:spPr>
          <a:xfrm>
            <a:off x="5155905" y="485678"/>
            <a:ext cx="6108179" cy="5760140"/>
          </a:xfrm>
        </p:spPr>
        <p:txBody>
          <a:bodyPr anchor="ctr">
            <a:normAutofit/>
          </a:bodyPr>
          <a:lstStyle/>
          <a:p>
            <a:pPr algn="just"/>
            <a:r>
              <a:rPr lang="en-CA" b="1" dirty="0">
                <a:solidFill>
                  <a:schemeClr val="tx1"/>
                </a:solidFill>
                <a:latin typeface="Helvetica" panose="020B0604020202020204" pitchFamily="34" charset="0"/>
                <a:cs typeface="Helvetica" panose="020B0604020202020204" pitchFamily="34" charset="0"/>
              </a:rPr>
              <a:t>Virus</a:t>
            </a:r>
            <a:r>
              <a:rPr lang="en-CA" dirty="0">
                <a:solidFill>
                  <a:schemeClr val="tx1"/>
                </a:solidFill>
                <a:latin typeface="Helvetica" panose="020B0604020202020204" pitchFamily="34" charset="0"/>
                <a:cs typeface="Helvetica" panose="020B0604020202020204" pitchFamily="34" charset="0"/>
              </a:rPr>
              <a:t> is a computer program than can copy itself </a:t>
            </a:r>
            <a:r>
              <a:rPr lang="en-US" dirty="0">
                <a:solidFill>
                  <a:schemeClr val="tx1"/>
                </a:solidFill>
                <a:latin typeface="Helvetica" panose="020B0604020202020204" pitchFamily="34" charset="0"/>
                <a:cs typeface="Helvetica" panose="020B0604020202020204" pitchFamily="34" charset="0"/>
              </a:rPr>
              <a:t>by modifying other computer programs and inserting its own code.</a:t>
            </a:r>
          </a:p>
          <a:p>
            <a:pPr algn="just"/>
            <a:r>
              <a:rPr lang="en-US" b="1" dirty="0">
                <a:solidFill>
                  <a:schemeClr val="tx1"/>
                </a:solidFill>
                <a:latin typeface="Helvetica" panose="020B0604020202020204" pitchFamily="34" charset="0"/>
                <a:cs typeface="Helvetica" panose="020B0604020202020204" pitchFamily="34" charset="0"/>
              </a:rPr>
              <a:t>Worms </a:t>
            </a:r>
            <a:r>
              <a:rPr lang="en-US" dirty="0">
                <a:solidFill>
                  <a:schemeClr val="tx1"/>
                </a:solidFill>
                <a:latin typeface="Helvetica" panose="020B0604020202020204" pitchFamily="34" charset="0"/>
                <a:cs typeface="Helvetica" panose="020B0604020202020204" pitchFamily="34" charset="0"/>
              </a:rPr>
              <a:t>are malicious codes that replicate themselves by independently exploiting vulnerabilities in networks. virus requires a host program to run, worms can run by themselves.</a:t>
            </a:r>
          </a:p>
          <a:p>
            <a:pPr algn="just"/>
            <a:r>
              <a:rPr lang="en-US" b="1" dirty="0">
                <a:solidFill>
                  <a:schemeClr val="tx1"/>
                </a:solidFill>
                <a:latin typeface="Helvetica" panose="020B0604020202020204" pitchFamily="34" charset="0"/>
                <a:cs typeface="Helvetica" panose="020B0604020202020204" pitchFamily="34" charset="0"/>
              </a:rPr>
              <a:t>Spyware: </a:t>
            </a:r>
            <a:r>
              <a:rPr lang="en-US" dirty="0">
                <a:solidFill>
                  <a:schemeClr val="tx1"/>
                </a:solidFill>
                <a:latin typeface="Helvetica" panose="020B0604020202020204" pitchFamily="34" charset="0"/>
                <a:cs typeface="Helvetica" panose="020B0604020202020204" pitchFamily="34" charset="0"/>
              </a:rPr>
              <a:t>This malware is designed to track and spy on the user. Spyware often includes activity trackers, keystroke collection, and data capture. Examples include keyloggers, rootkits etc.</a:t>
            </a:r>
            <a:endParaRPr lang="en-CA" dirty="0">
              <a:solidFill>
                <a:schemeClr val="tx1"/>
              </a:solidFill>
              <a:latin typeface="Helvetica" panose="020B0604020202020204" pitchFamily="34" charset="0"/>
              <a:cs typeface="Helvetica" panose="020B0604020202020204" pitchFamily="34" charset="0"/>
            </a:endParaRPr>
          </a:p>
          <a:p>
            <a:pPr algn="just"/>
            <a:endParaRPr lang="en-CA" dirty="0">
              <a:solidFill>
                <a:schemeClr val="tx1"/>
              </a:solidFill>
              <a:latin typeface="Helvetica" panose="020B0604020202020204" pitchFamily="34" charset="0"/>
              <a:cs typeface="Helvetica" panose="020B0604020202020204" pitchFamily="34" charset="0"/>
            </a:endParaRPr>
          </a:p>
        </p:txBody>
      </p:sp>
      <p:pic>
        <p:nvPicPr>
          <p:cNvPr id="8" name="Picture 7">
            <a:extLst>
              <a:ext uri="{FF2B5EF4-FFF2-40B4-BE49-F238E27FC236}">
                <a16:creationId xmlns:a16="http://schemas.microsoft.com/office/drawing/2014/main" id="{7053ABB3-0AC5-482B-8ACD-4E09614DE740}"/>
              </a:ext>
            </a:extLst>
          </p:cNvPr>
          <p:cNvPicPr>
            <a:picLocks noChangeAspect="1"/>
          </p:cNvPicPr>
          <p:nvPr/>
        </p:nvPicPr>
        <p:blipFill>
          <a:blip r:embed="rId3"/>
          <a:stretch>
            <a:fillRect/>
          </a:stretch>
        </p:blipFill>
        <p:spPr>
          <a:xfrm>
            <a:off x="736953" y="3114579"/>
            <a:ext cx="3269749" cy="2623512"/>
          </a:xfrm>
          <a:prstGeom prst="rect">
            <a:avLst/>
          </a:prstGeom>
        </p:spPr>
      </p:pic>
      <p:pic>
        <p:nvPicPr>
          <p:cNvPr id="9" name="Picture 8">
            <a:extLst>
              <a:ext uri="{FF2B5EF4-FFF2-40B4-BE49-F238E27FC236}">
                <a16:creationId xmlns:a16="http://schemas.microsoft.com/office/drawing/2014/main" id="{7AB63E73-2AEC-4DBE-B6C2-817C5323C034}"/>
              </a:ext>
            </a:extLst>
          </p:cNvPr>
          <p:cNvPicPr>
            <a:picLocks noChangeAspect="1"/>
          </p:cNvPicPr>
          <p:nvPr/>
        </p:nvPicPr>
        <p:blipFill>
          <a:blip r:embed="rId4"/>
          <a:stretch>
            <a:fillRect/>
          </a:stretch>
        </p:blipFill>
        <p:spPr>
          <a:xfrm>
            <a:off x="5499868" y="5168668"/>
            <a:ext cx="2111841" cy="1138846"/>
          </a:xfrm>
          <a:prstGeom prst="rect">
            <a:avLst/>
          </a:prstGeom>
        </p:spPr>
      </p:pic>
      <p:sp>
        <p:nvSpPr>
          <p:cNvPr id="10" name="TextBox 9">
            <a:extLst>
              <a:ext uri="{FF2B5EF4-FFF2-40B4-BE49-F238E27FC236}">
                <a16:creationId xmlns:a16="http://schemas.microsoft.com/office/drawing/2014/main" id="{9E8E28CC-EEF6-4175-A728-9BF90F16F301}"/>
              </a:ext>
            </a:extLst>
          </p:cNvPr>
          <p:cNvSpPr txBox="1"/>
          <p:nvPr/>
        </p:nvSpPr>
        <p:spPr>
          <a:xfrm>
            <a:off x="7368822" y="5297257"/>
            <a:ext cx="4086225"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Sample </a:t>
            </a:r>
            <a:r>
              <a:rPr lang="yo-NG" dirty="0">
                <a:latin typeface="Helvetica" panose="020B0604020202020204" pitchFamily="34" charset="0"/>
                <a:cs typeface="Helvetica" panose="020B0604020202020204" pitchFamily="34" charset="0"/>
              </a:rPr>
              <a:t>of a </a:t>
            </a:r>
            <a:r>
              <a:rPr lang="en-CA" dirty="0">
                <a:latin typeface="Helvetica" panose="020B0604020202020204" pitchFamily="34" charset="0"/>
                <a:cs typeface="Helvetica" panose="020B0604020202020204" pitchFamily="34" charset="0"/>
              </a:rPr>
              <a:t>Hardware</a:t>
            </a:r>
            <a:r>
              <a:rPr lang="yo-NG" dirty="0">
                <a:latin typeface="Helvetica" panose="020B0604020202020204" pitchFamily="34" charset="0"/>
                <a:cs typeface="Helvetica" panose="020B0604020202020204" pitchFamily="34" charset="0"/>
              </a:rPr>
              <a:t> </a:t>
            </a:r>
            <a:r>
              <a:rPr lang="en-CA" dirty="0">
                <a:latin typeface="Helvetica" panose="020B0604020202020204" pitchFamily="34" charset="0"/>
                <a:cs typeface="Helvetica" panose="020B0604020202020204" pitchFamily="34" charset="0"/>
              </a:rPr>
              <a:t>Keyloggers</a:t>
            </a:r>
          </a:p>
        </p:txBody>
      </p:sp>
    </p:spTree>
    <p:extLst>
      <p:ext uri="{BB962C8B-B14F-4D97-AF65-F5344CB8AC3E}">
        <p14:creationId xmlns:p14="http://schemas.microsoft.com/office/powerpoint/2010/main" val="3082654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1593</Words>
  <Application>Microsoft Office PowerPoint</Application>
  <PresentationFormat>Widescreen</PresentationFormat>
  <Paragraphs>178</Paragraphs>
  <Slides>30</Slides>
  <Notes>15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Gill Sans MT</vt:lpstr>
      <vt:lpstr>Helvetica</vt:lpstr>
      <vt:lpstr>Wingdings 2</vt:lpstr>
      <vt:lpstr>Dividend</vt:lpstr>
      <vt:lpstr>Information security awareness</vt:lpstr>
      <vt:lpstr>Contents</vt:lpstr>
      <vt:lpstr>Information SECURITY</vt:lpstr>
      <vt:lpstr>DEFINITION of Information Security Awareness</vt:lpstr>
      <vt:lpstr>IMPORTANT of Information Security Awareness</vt:lpstr>
      <vt:lpstr>Types of Security Threats</vt:lpstr>
      <vt:lpstr>THREATS</vt:lpstr>
      <vt:lpstr>THREATS (Cont.…)</vt:lpstr>
      <vt:lpstr>THREATS (Cont.…)</vt:lpstr>
      <vt:lpstr>THREATS (Cont.…)</vt:lpstr>
      <vt:lpstr>THREATS (Cont.…)</vt:lpstr>
      <vt:lpstr>PowerPoint Presentation</vt:lpstr>
      <vt:lpstr>THREATS (Cont.…)</vt:lpstr>
      <vt:lpstr>PowerPoint Presentation</vt:lpstr>
      <vt:lpstr>PowerPoint Presentation</vt:lpstr>
      <vt:lpstr>PowerPoint Presentation</vt:lpstr>
      <vt:lpstr>Notable incidents</vt:lpstr>
      <vt:lpstr>Best Practices IN SECURING INFORMATION</vt:lpstr>
      <vt:lpstr>Safe email practice</vt:lpstr>
      <vt:lpstr>PYSICAL SECURITY</vt:lpstr>
      <vt:lpstr>Securing your computer</vt:lpstr>
      <vt:lpstr>PASSWORDS</vt:lpstr>
      <vt:lpstr>Protecting Verbal Communication</vt:lpstr>
      <vt:lpstr>SAFE INTERNET AND SOCIAL NETWORKING USAGE</vt:lpstr>
      <vt:lpstr>INCIDENT RESPONSE</vt:lpstr>
      <vt:lpstr>Consequences of Security Violations on the part of the user  </vt:lpstr>
      <vt:lpstr>Standards and regulations requirements</vt:lpstr>
      <vt:lpstr>SUMARRY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awareness</dc:title>
  <dc:creator>Olanrewaju, Oluwabunmi</dc:creator>
  <cp:lastModifiedBy>Olanrewaju, Oluwabunmi</cp:lastModifiedBy>
  <cp:revision>19</cp:revision>
  <dcterms:created xsi:type="dcterms:W3CDTF">2019-03-28T04:18:42Z</dcterms:created>
  <dcterms:modified xsi:type="dcterms:W3CDTF">2019-04-15T20:40:28Z</dcterms:modified>
</cp:coreProperties>
</file>