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8" r:id="rId3"/>
    <p:sldId id="298" r:id="rId4"/>
    <p:sldId id="262" r:id="rId5"/>
    <p:sldId id="270" r:id="rId6"/>
    <p:sldId id="286" r:id="rId7"/>
    <p:sldId id="299" r:id="rId8"/>
    <p:sldId id="279" r:id="rId9"/>
    <p:sldId id="27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17ED-44C6-ABC2-F665DE130353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17ED-44C6-ABC2-F665DE13035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34</c:v>
                </c:pt>
                <c:pt idx="1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ED-44C6-ABC2-F665DE130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8DD7A-33DA-427A-805D-63CB4974F17D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9CD81-6142-4535-A7C8-688A0CA17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76E03-3188-475F-A026-F94BEE3DD1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Nowadays farmland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76E03-3188-475F-A026-F94BEE3DD1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of the tower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76E03-3188-475F-A026-F94BEE3DD1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0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Farmland and pasture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76E03-3188-475F-A026-F94BEE3DD1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it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76E03-3188-475F-A026-F94BEE3DD1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of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76E03-3188-475F-A026-F94BEE3DD1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of the tower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76E03-3188-475F-A026-F94BEE3DD1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40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has it solve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76E03-3188-475F-A026-F94BEE3DD1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7C8B-F2E5-440F-8300-8FE69C292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9ED23-E1B7-4820-B139-92490704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9F88-6439-445D-8888-2422C5CA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5091-5AA2-4CEC-9839-111D18C3B12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B495-AE6B-46EA-A977-F5269DAA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78C4C-1E5F-4180-8CB0-DABD2E427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6C81-8E16-4A8C-8EC0-D196E125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3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20AF-6FE4-4327-9DFA-11C70252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A3E64-5A3E-4221-B2A5-EA64C066F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10-E671-4C19-8FB7-06320D3B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5091-5AA2-4CEC-9839-111D18C3B12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E1CA-D956-451C-84E1-E80FC632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78D2-7BEC-4311-97DD-1420886C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6C81-8E16-4A8C-8EC0-D196E125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8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75B62-79DD-49D8-BC55-56DA03F01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89573-3344-44D9-B739-B9E14DFAB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2454-0963-4353-90FD-4F56D591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5091-5AA2-4CEC-9839-111D18C3B12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8FD71-808E-44C9-A1A4-61E7497B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CC191-3A89-4CC1-A87E-79D46C01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6C81-8E16-4A8C-8EC0-D196E125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965171"/>
            <a:ext cx="12192000" cy="69006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655229"/>
            <a:ext cx="12192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67" b="1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pic>
        <p:nvPicPr>
          <p:cNvPr id="1027" name="Picture 3" descr="G:\002-KIMS BUSINESS\007-02-Googleslidesppt\02-GSppt-Contents-Kim\20170429\07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56" y="414254"/>
            <a:ext cx="8553224" cy="433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3155" y="6730999"/>
            <a:ext cx="12188845" cy="141244"/>
            <a:chOff x="2267744" y="4865360"/>
            <a:chExt cx="8064896" cy="154663"/>
          </a:xfrm>
        </p:grpSpPr>
        <p:sp>
          <p:nvSpPr>
            <p:cNvPr id="2" name="Rectangle 1"/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097903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gradFill>
          <a:gsLst>
            <a:gs pos="0">
              <a:schemeClr val="bg1"/>
            </a:gs>
            <a:gs pos="100000">
              <a:schemeClr val="accent1">
                <a:tint val="23500"/>
                <a:satMod val="160000"/>
                <a:alpha val="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659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58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023659" y="0"/>
            <a:ext cx="6144683" cy="6858000"/>
            <a:chOff x="0" y="1347614"/>
            <a:chExt cx="9144000" cy="2448272"/>
          </a:xfrm>
          <a:solidFill>
            <a:srgbClr val="649941">
              <a:alpha val="85000"/>
            </a:srgbClr>
          </a:solidFill>
        </p:grpSpPr>
        <p:sp>
          <p:nvSpPr>
            <p:cNvPr id="6" name="Rectangle 5"/>
            <p:cNvSpPr/>
            <p:nvPr userDrawn="1"/>
          </p:nvSpPr>
          <p:spPr>
            <a:xfrm>
              <a:off x="0" y="1347614"/>
              <a:ext cx="9144000" cy="244827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286000" y="1347614"/>
              <a:ext cx="4572000" cy="24482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40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485118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97" y="525320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55215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143339" y="164638"/>
            <a:ext cx="11905323" cy="652872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6064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2873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29896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655840" y="3429000"/>
            <a:ext cx="288032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536160" y="3429000"/>
            <a:ext cx="465584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" y="3415308"/>
            <a:ext cx="2321063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319779" y="3415308"/>
            <a:ext cx="2336061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0" y="5143500"/>
            <a:ext cx="465584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406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3" name="Group 2">
            <a:extLst>
              <a:ext uri="{FF2B5EF4-FFF2-40B4-BE49-F238E27FC236}">
                <a16:creationId xmlns:a16="http://schemas.microsoft.com/office/drawing/2014/main" id="{75A1F0C8-ADE8-49C0-9621-BADA30C5AA62}"/>
              </a:ext>
            </a:extLst>
          </p:cNvPr>
          <p:cNvGrpSpPr/>
          <p:nvPr userDrawn="1"/>
        </p:nvGrpSpPr>
        <p:grpSpPr>
          <a:xfrm>
            <a:off x="3155" y="6730999"/>
            <a:ext cx="12188845" cy="141244"/>
            <a:chOff x="2267744" y="4865360"/>
            <a:chExt cx="8064896" cy="154663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F8E22D68-A56D-46FD-BC42-93B4EAE80021}"/>
                </a:ext>
              </a:extLst>
            </p:cNvPr>
            <p:cNvSpPr/>
            <p:nvPr userDrawn="1"/>
          </p:nvSpPr>
          <p:spPr>
            <a:xfrm>
              <a:off x="2267744" y="4872209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8D24A598-D874-4C08-BEA7-301F153CADDB}"/>
                </a:ext>
              </a:extLst>
            </p:cNvPr>
            <p:cNvSpPr/>
            <p:nvPr userDrawn="1"/>
          </p:nvSpPr>
          <p:spPr>
            <a:xfrm>
              <a:off x="2771800" y="4872088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53A13DC6-0EDF-4A8E-8E4D-81768F1DF80B}"/>
                </a:ext>
              </a:extLst>
            </p:cNvPr>
            <p:cNvSpPr/>
            <p:nvPr userDrawn="1"/>
          </p:nvSpPr>
          <p:spPr>
            <a:xfrm>
              <a:off x="3275856" y="4870431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F2E441BD-7BE9-4A75-9DB5-735EC46026C2}"/>
                </a:ext>
              </a:extLst>
            </p:cNvPr>
            <p:cNvSpPr/>
            <p:nvPr userDrawn="1"/>
          </p:nvSpPr>
          <p:spPr>
            <a:xfrm>
              <a:off x="3779912" y="4870310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C0BF37B3-A371-4645-A8AB-6294FA0012B1}"/>
                </a:ext>
              </a:extLst>
            </p:cNvPr>
            <p:cNvSpPr/>
            <p:nvPr userDrawn="1"/>
          </p:nvSpPr>
          <p:spPr>
            <a:xfrm>
              <a:off x="4283968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D1F581C4-49C2-4733-8878-B70E3BB3F716}"/>
                </a:ext>
              </a:extLst>
            </p:cNvPr>
            <p:cNvSpPr/>
            <p:nvPr userDrawn="1"/>
          </p:nvSpPr>
          <p:spPr>
            <a:xfrm>
              <a:off x="4788024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0562264D-B2F2-4788-B47F-5919F0A03323}"/>
                </a:ext>
              </a:extLst>
            </p:cNvPr>
            <p:cNvSpPr/>
            <p:nvPr userDrawn="1"/>
          </p:nvSpPr>
          <p:spPr>
            <a:xfrm>
              <a:off x="5292080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1D2413AA-E9C9-4063-A40F-31C3653DDF8F}"/>
                </a:ext>
              </a:extLst>
            </p:cNvPr>
            <p:cNvSpPr/>
            <p:nvPr userDrawn="1"/>
          </p:nvSpPr>
          <p:spPr>
            <a:xfrm>
              <a:off x="5796136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98EE8A88-944E-4EAF-802A-76F8CA0050AD}"/>
                </a:ext>
              </a:extLst>
            </p:cNvPr>
            <p:cNvSpPr/>
            <p:nvPr userDrawn="1"/>
          </p:nvSpPr>
          <p:spPr>
            <a:xfrm>
              <a:off x="6300192" y="4868845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Rectangle 16">
              <a:extLst>
                <a:ext uri="{FF2B5EF4-FFF2-40B4-BE49-F238E27FC236}">
                  <a16:creationId xmlns:a16="http://schemas.microsoft.com/office/drawing/2014/main" id="{0A2BE1D3-6B9D-4BA7-AAC7-928A6AA44D80}"/>
                </a:ext>
              </a:extLst>
            </p:cNvPr>
            <p:cNvSpPr/>
            <p:nvPr userDrawn="1"/>
          </p:nvSpPr>
          <p:spPr>
            <a:xfrm>
              <a:off x="6804248" y="4868724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Rectangle 17">
              <a:extLst>
                <a:ext uri="{FF2B5EF4-FFF2-40B4-BE49-F238E27FC236}">
                  <a16:creationId xmlns:a16="http://schemas.microsoft.com/office/drawing/2014/main" id="{576E8FCF-68A2-4B49-93A1-8F3AE723DA83}"/>
                </a:ext>
              </a:extLst>
            </p:cNvPr>
            <p:cNvSpPr/>
            <p:nvPr userDrawn="1"/>
          </p:nvSpPr>
          <p:spPr>
            <a:xfrm>
              <a:off x="7308304" y="4867067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E38FF078-492E-46D5-B6EE-4FF39A801B41}"/>
                </a:ext>
              </a:extLst>
            </p:cNvPr>
            <p:cNvSpPr/>
            <p:nvPr userDrawn="1"/>
          </p:nvSpPr>
          <p:spPr>
            <a:xfrm>
              <a:off x="7812360" y="4866946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CE554615-93B8-4E75-BBD0-67603689B6A1}"/>
                </a:ext>
              </a:extLst>
            </p:cNvPr>
            <p:cNvSpPr/>
            <p:nvPr userDrawn="1"/>
          </p:nvSpPr>
          <p:spPr>
            <a:xfrm>
              <a:off x="8316416" y="4865481"/>
              <a:ext cx="504056" cy="1478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AC36994E-976C-4B08-8784-AAC20FDF60E3}"/>
                </a:ext>
              </a:extLst>
            </p:cNvPr>
            <p:cNvSpPr/>
            <p:nvPr userDrawn="1"/>
          </p:nvSpPr>
          <p:spPr>
            <a:xfrm>
              <a:off x="8820472" y="4865360"/>
              <a:ext cx="504056" cy="1478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EEBE4CE-D8B6-495B-ACCE-C188E8DF4878}"/>
                </a:ext>
              </a:extLst>
            </p:cNvPr>
            <p:cNvSpPr/>
            <p:nvPr userDrawn="1"/>
          </p:nvSpPr>
          <p:spPr>
            <a:xfrm>
              <a:off x="9324528" y="4871445"/>
              <a:ext cx="504056" cy="1478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Rectangle 22">
              <a:extLst>
                <a:ext uri="{FF2B5EF4-FFF2-40B4-BE49-F238E27FC236}">
                  <a16:creationId xmlns:a16="http://schemas.microsoft.com/office/drawing/2014/main" id="{FD50BD70-C637-458B-8952-261DED7CC717}"/>
                </a:ext>
              </a:extLst>
            </p:cNvPr>
            <p:cNvSpPr/>
            <p:nvPr userDrawn="1"/>
          </p:nvSpPr>
          <p:spPr>
            <a:xfrm>
              <a:off x="9828584" y="4871324"/>
              <a:ext cx="504056" cy="1478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88037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1796819"/>
            <a:ext cx="12192000" cy="3264363"/>
            <a:chOff x="0" y="1347614"/>
            <a:chExt cx="9144000" cy="2448272"/>
          </a:xfrm>
          <a:solidFill>
            <a:srgbClr val="649941">
              <a:alpha val="85000"/>
            </a:srgbClr>
          </a:solidFill>
        </p:grpSpPr>
        <p:sp>
          <p:nvSpPr>
            <p:cNvPr id="2" name="Rectangle 1"/>
            <p:cNvSpPr/>
            <p:nvPr userDrawn="1"/>
          </p:nvSpPr>
          <p:spPr>
            <a:xfrm>
              <a:off x="0" y="1347614"/>
              <a:ext cx="9144000" cy="2448272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Rectangle 2"/>
            <p:cNvSpPr/>
            <p:nvPr userDrawn="1"/>
          </p:nvSpPr>
          <p:spPr>
            <a:xfrm>
              <a:off x="0" y="1923678"/>
              <a:ext cx="9144000" cy="12241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40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84037" y="2874139"/>
            <a:ext cx="6507964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84037" y="3505573"/>
            <a:ext cx="650796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5974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37F-EC79-4861-AB87-3FEA5ADF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D9E4-0ED4-48C4-A1EE-72291C3D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A7769-2335-471D-8A29-C6732DAD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5091-5AA2-4CEC-9839-111D18C3B12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7276-1F19-43EC-B56D-C8105108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EE8C-2CB5-41F0-8A0B-89167E07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6C81-8E16-4A8C-8EC0-D196E125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A96B-6225-42D9-B8B3-53EF9159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1019-9E32-426A-A024-6A8BC284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5CD4-D9A7-4D72-BEE6-331A63BB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5091-5AA2-4CEC-9839-111D18C3B12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357C-53F1-4382-B51F-B618853E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49FE-97A8-4F77-8B4C-3D20893E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6C81-8E16-4A8C-8EC0-D196E125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A616-612D-4CEE-8810-FAFD35D6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F876-6D36-428B-BD13-0C38B0386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02270-EC56-48A0-9BC6-80D215192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B9102-8CD5-42D0-9652-4CD70DF3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5091-5AA2-4CEC-9839-111D18C3B12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6A6A1-075B-40CE-8F6A-66F1C4FD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63614-9D72-4A68-B1AD-A7334584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6C81-8E16-4A8C-8EC0-D196E125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ED99-F285-49DB-87B2-3AE17557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3943-AF0F-4895-A434-2CF286682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4E00D-1F0C-48DE-B5C6-0B04529C7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2AA49-3DA5-4D99-80C6-62D47D44D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6971F-AF8F-4889-9087-FAA2DE5D4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E44E0-DA2D-4139-9A1D-804B960E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5091-5AA2-4CEC-9839-111D18C3B12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1B09E-15CC-4809-AB14-24997ECE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DCF724-8084-41EE-A435-1A6695D1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6C81-8E16-4A8C-8EC0-D196E125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2AFC-0FCB-4F0F-8FD3-8DE40E9C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CB83F-777C-4387-8C31-EAC9931F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5091-5AA2-4CEC-9839-111D18C3B12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5ECF4-C280-4DE2-9873-FEBB08E9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35C0B-7095-4DD3-863F-06AC3ACF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6C81-8E16-4A8C-8EC0-D196E125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6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50D74-D394-476B-A18C-39D62F77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5091-5AA2-4CEC-9839-111D18C3B12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B47DA-0B53-415D-9520-377E8E2D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A3201-98F3-4B58-9228-0690724E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6C81-8E16-4A8C-8EC0-D196E125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5EFE-F444-4C4A-8CA4-0E49D945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F087C-6F76-4722-826C-B903753DF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05A90-98D9-4AD0-9801-599A520C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770AD-1329-49A4-9BF6-EC642B3A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5091-5AA2-4CEC-9839-111D18C3B12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7AA55-3D0B-4CFE-B236-706FCF6D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ADF7F-B5A5-42C8-99C2-03D56DC7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6C81-8E16-4A8C-8EC0-D196E125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3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B707-B255-4262-814E-25A25AE3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D3C3A-8769-4C5B-BE00-9E4740417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6EE51-9B46-4107-9356-74FB29DCE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50508-65C6-4F82-ACA1-55D4115D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05091-5AA2-4CEC-9839-111D18C3B12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618BB-8932-4227-8E72-7C3314E9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8C7B4-C8D0-465B-8159-66AACA6A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6C81-8E16-4A8C-8EC0-D196E125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5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7A0B9-DA9D-4762-AA0A-F9502993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188F-8679-4C98-91FF-41E63E60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65B5-D10C-468B-9133-8FBABE348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05091-5AA2-4CEC-9839-111D18C3B12F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43424-F6B9-4F80-B58A-B3FCEB50C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BA1D-A3DB-411B-934D-6671E835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06C81-8E16-4A8C-8EC0-D196E1250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altLang="ko-KR" dirty="0">
                <a:latin typeface="Bookman Old Style" panose="02050604050505020204" pitchFamily="18" charset="0"/>
              </a:rPr>
              <a:t>Farm Tower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/>
              <a:t>Innovating way of agriculture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Berlin Sans FB Demi" panose="020E0802020502020306" pitchFamily="34" charset="0"/>
              </a:rPr>
              <a:t>Thank You</a:t>
            </a:r>
            <a:endParaRPr lang="ko-KR" altLang="en-US" dirty="0">
              <a:latin typeface="Berlin Sans FB Demi" panose="020E0802020502020306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b="1" dirty="0">
                <a:latin typeface="Bookman Old Style" panose="02050604050505020204" pitchFamily="18" charset="0"/>
              </a:rPr>
              <a:t>Research by: </a:t>
            </a:r>
            <a:r>
              <a:rPr lang="en-US" altLang="ko-KR" b="1" dirty="0" err="1">
                <a:latin typeface="Bookman Old Style" panose="02050604050505020204" pitchFamily="18" charset="0"/>
              </a:rPr>
              <a:t>Tith</a:t>
            </a:r>
            <a:r>
              <a:rPr lang="en-US" altLang="ko-KR" b="1" dirty="0">
                <a:latin typeface="Bookman Old Style" panose="02050604050505020204" pitchFamily="18" charset="0"/>
              </a:rPr>
              <a:t> Bunnath</a:t>
            </a:r>
          </a:p>
        </p:txBody>
      </p:sp>
      <p:grpSp>
        <p:nvGrpSpPr>
          <p:cNvPr id="5" name="그룹 315">
            <a:extLst>
              <a:ext uri="{FF2B5EF4-FFF2-40B4-BE49-F238E27FC236}">
                <a16:creationId xmlns:a16="http://schemas.microsoft.com/office/drawing/2014/main" id="{6937C4F8-533A-4E51-A4C0-509EE14035BC}"/>
              </a:ext>
            </a:extLst>
          </p:cNvPr>
          <p:cNvGrpSpPr/>
          <p:nvPr/>
        </p:nvGrpSpPr>
        <p:grpSpPr>
          <a:xfrm>
            <a:off x="815413" y="2358538"/>
            <a:ext cx="3899219" cy="2294071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34B83E7E-0E89-4CC8-9137-066F8F4523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764D2098-AC1D-4964-B491-6651980C4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E50827A2-A057-460E-864B-86A83328F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6F2254E-530C-4801-B2BA-CA2A5861EF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6937C4F8-533A-4E51-A4C0-509EE14035BC}"/>
              </a:ext>
            </a:extLst>
          </p:cNvPr>
          <p:cNvGrpSpPr/>
          <p:nvPr/>
        </p:nvGrpSpPr>
        <p:grpSpPr>
          <a:xfrm>
            <a:off x="4510845" y="2076212"/>
            <a:ext cx="7405967" cy="4357235"/>
            <a:chOff x="635000" y="1382713"/>
            <a:chExt cx="7869238" cy="4572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17" name="Freeform 8">
              <a:extLst>
                <a:ext uri="{FF2B5EF4-FFF2-40B4-BE49-F238E27FC236}">
                  <a16:creationId xmlns:a16="http://schemas.microsoft.com/office/drawing/2014/main" id="{34B83E7E-0E89-4CC8-9137-066F8F4523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18" name="Freeform 9">
              <a:extLst>
                <a:ext uri="{FF2B5EF4-FFF2-40B4-BE49-F238E27FC236}">
                  <a16:creationId xmlns:a16="http://schemas.microsoft.com/office/drawing/2014/main" id="{764D2098-AC1D-4964-B491-6651980C4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19" name="Freeform 10">
              <a:extLst>
                <a:ext uri="{FF2B5EF4-FFF2-40B4-BE49-F238E27FC236}">
                  <a16:creationId xmlns:a16="http://schemas.microsoft.com/office/drawing/2014/main" id="{E50827A2-A057-460E-864B-86A83328F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320" name="Freeform 11">
              <a:extLst>
                <a:ext uri="{FF2B5EF4-FFF2-40B4-BE49-F238E27FC236}">
                  <a16:creationId xmlns:a16="http://schemas.microsoft.com/office/drawing/2014/main" id="{C6F2254E-530C-4801-B2BA-CA2A5861EF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sp>
        <p:nvSpPr>
          <p:cNvPr id="37" name="Rectangle 1"/>
          <p:cNvSpPr/>
          <p:nvPr/>
        </p:nvSpPr>
        <p:spPr>
          <a:xfrm>
            <a:off x="-33089" y="-21204"/>
            <a:ext cx="5649037" cy="6900408"/>
          </a:xfrm>
          <a:custGeom>
            <a:avLst/>
            <a:gdLst>
              <a:gd name="connsiteX0" fmla="*/ 0 w 2339752"/>
              <a:gd name="connsiteY0" fmla="*/ 0 h 5143500"/>
              <a:gd name="connsiteX1" fmla="*/ 2339752 w 2339752"/>
              <a:gd name="connsiteY1" fmla="*/ 0 h 5143500"/>
              <a:gd name="connsiteX2" fmla="*/ 2339752 w 2339752"/>
              <a:gd name="connsiteY2" fmla="*/ 5143500 h 5143500"/>
              <a:gd name="connsiteX3" fmla="*/ 0 w 2339752"/>
              <a:gd name="connsiteY3" fmla="*/ 5143500 h 5143500"/>
              <a:gd name="connsiteX4" fmla="*/ 0 w 2339752"/>
              <a:gd name="connsiteY4" fmla="*/ 0 h 5143500"/>
              <a:gd name="connsiteX0" fmla="*/ 0 w 4852364"/>
              <a:gd name="connsiteY0" fmla="*/ 0 h 5151451"/>
              <a:gd name="connsiteX1" fmla="*/ 2339752 w 4852364"/>
              <a:gd name="connsiteY1" fmla="*/ 0 h 5151451"/>
              <a:gd name="connsiteX2" fmla="*/ 4852364 w 4852364"/>
              <a:gd name="connsiteY2" fmla="*/ 5151451 h 5151451"/>
              <a:gd name="connsiteX3" fmla="*/ 0 w 4852364"/>
              <a:gd name="connsiteY3" fmla="*/ 5143500 h 5151451"/>
              <a:gd name="connsiteX4" fmla="*/ 0 w 4852364"/>
              <a:gd name="connsiteY4" fmla="*/ 0 h 5151451"/>
              <a:gd name="connsiteX0" fmla="*/ 0 w 4852364"/>
              <a:gd name="connsiteY0" fmla="*/ 0 h 5159402"/>
              <a:gd name="connsiteX1" fmla="*/ 2339752 w 4852364"/>
              <a:gd name="connsiteY1" fmla="*/ 0 h 5159402"/>
              <a:gd name="connsiteX2" fmla="*/ 4852364 w 4852364"/>
              <a:gd name="connsiteY2" fmla="*/ 5151451 h 5159402"/>
              <a:gd name="connsiteX3" fmla="*/ 15903 w 4852364"/>
              <a:gd name="connsiteY3" fmla="*/ 5159402 h 5159402"/>
              <a:gd name="connsiteX4" fmla="*/ 0 w 4852364"/>
              <a:gd name="connsiteY4" fmla="*/ 0 h 5159402"/>
              <a:gd name="connsiteX0" fmla="*/ 15902 w 4868266"/>
              <a:gd name="connsiteY0" fmla="*/ 0 h 5159402"/>
              <a:gd name="connsiteX1" fmla="*/ 2355654 w 4868266"/>
              <a:gd name="connsiteY1" fmla="*/ 0 h 5159402"/>
              <a:gd name="connsiteX2" fmla="*/ 4868266 w 4868266"/>
              <a:gd name="connsiteY2" fmla="*/ 5151451 h 5159402"/>
              <a:gd name="connsiteX3" fmla="*/ 0 w 4868266"/>
              <a:gd name="connsiteY3" fmla="*/ 5159402 h 5159402"/>
              <a:gd name="connsiteX4" fmla="*/ 15902 w 4868266"/>
              <a:gd name="connsiteY4" fmla="*/ 0 h 5159402"/>
              <a:gd name="connsiteX0" fmla="*/ 963 w 4877181"/>
              <a:gd name="connsiteY0" fmla="*/ 0 h 5159402"/>
              <a:gd name="connsiteX1" fmla="*/ 2364569 w 4877181"/>
              <a:gd name="connsiteY1" fmla="*/ 0 h 5159402"/>
              <a:gd name="connsiteX2" fmla="*/ 4877181 w 4877181"/>
              <a:gd name="connsiteY2" fmla="*/ 5151451 h 5159402"/>
              <a:gd name="connsiteX3" fmla="*/ 8915 w 4877181"/>
              <a:gd name="connsiteY3" fmla="*/ 5159402 h 5159402"/>
              <a:gd name="connsiteX4" fmla="*/ 963 w 4877181"/>
              <a:gd name="connsiteY4" fmla="*/ 0 h 515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7181" h="5159402">
                <a:moveTo>
                  <a:pt x="963" y="0"/>
                </a:moveTo>
                <a:lnTo>
                  <a:pt x="2364569" y="0"/>
                </a:lnTo>
                <a:lnTo>
                  <a:pt x="4877181" y="5151451"/>
                </a:lnTo>
                <a:lnTo>
                  <a:pt x="8915" y="5159402"/>
                </a:lnTo>
                <a:cubicBezTo>
                  <a:pt x="14216" y="3439601"/>
                  <a:pt x="-4338" y="1719801"/>
                  <a:pt x="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Bookman Old Style" panose="02050604050505020204" pitchFamily="18" charset="0"/>
              </a:rPr>
              <a:t>Agriculture land uses</a:t>
            </a:r>
            <a:endParaRPr lang="ko-KR" alt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.</a:t>
            </a:r>
          </a:p>
        </p:txBody>
      </p:sp>
      <p:graphicFrame>
        <p:nvGraphicFramePr>
          <p:cNvPr id="26" name="Chart 25"/>
          <p:cNvGraphicFramePr/>
          <p:nvPr/>
        </p:nvGraphicFramePr>
        <p:xfrm>
          <a:off x="809170" y="1473050"/>
          <a:ext cx="2469871" cy="2231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408130" y="2255396"/>
            <a:ext cx="1271951" cy="6667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733" b="1" dirty="0">
                <a:solidFill>
                  <a:schemeClr val="bg1"/>
                </a:solidFill>
                <a:cs typeface="Arial" pitchFamily="34" charset="0"/>
              </a:rPr>
              <a:t>34</a:t>
            </a:r>
            <a:r>
              <a:rPr lang="en-US" altLang="ko-KR" sz="2133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133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7381" y="4658071"/>
            <a:ext cx="36421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About 34% of Earth’s landmass are being used for agriculture that include arable farming, pastureland and livestock. 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909618" y="1773229"/>
            <a:ext cx="1282897" cy="1631121"/>
            <a:chOff x="7437244" y="1397252"/>
            <a:chExt cx="962173" cy="1223341"/>
          </a:xfrm>
        </p:grpSpPr>
        <p:sp>
          <p:nvSpPr>
            <p:cNvPr id="38" name="Pentagon 37"/>
            <p:cNvSpPr/>
            <p:nvPr/>
          </p:nvSpPr>
          <p:spPr>
            <a:xfrm rot="5400000">
              <a:off x="7306660" y="1527836"/>
              <a:ext cx="1223341" cy="962173"/>
            </a:xfrm>
            <a:prstGeom prst="homePlat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99311" y="2040399"/>
              <a:ext cx="638038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64853" y="1617571"/>
              <a:ext cx="906955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Livestock.   </a:t>
              </a:r>
              <a:endParaRPr lang="en-JM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62017" y="3899801"/>
            <a:ext cx="1282897" cy="1631121"/>
            <a:chOff x="5781060" y="2477372"/>
            <a:chExt cx="962173" cy="1223341"/>
          </a:xfrm>
        </p:grpSpPr>
        <p:sp>
          <p:nvSpPr>
            <p:cNvPr id="41" name="Pentagon 40"/>
            <p:cNvSpPr/>
            <p:nvPr/>
          </p:nvSpPr>
          <p:spPr>
            <a:xfrm rot="5400000">
              <a:off x="5650476" y="2607956"/>
              <a:ext cx="1223341" cy="962173"/>
            </a:xfrm>
            <a:prstGeom prst="homePlat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127" y="3120519"/>
              <a:ext cx="638038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08669" y="2605357"/>
              <a:ext cx="906955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sz="1600" dirty="0">
                  <a:solidFill>
                    <a:schemeClr val="bg1"/>
                  </a:solidFill>
                  <a:latin typeface="Lato"/>
                </a:rPr>
                <a:t>Pasture-land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.   </a:t>
              </a:r>
              <a:endParaRPr lang="en-JM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207076" y="2611132"/>
            <a:ext cx="1282897" cy="1631121"/>
            <a:chOff x="3424220" y="1809550"/>
            <a:chExt cx="962173" cy="1223341"/>
          </a:xfrm>
        </p:grpSpPr>
        <p:sp>
          <p:nvSpPr>
            <p:cNvPr id="44" name="Pentagon 43"/>
            <p:cNvSpPr/>
            <p:nvPr/>
          </p:nvSpPr>
          <p:spPr>
            <a:xfrm rot="5400000">
              <a:off x="3293636" y="1940134"/>
              <a:ext cx="1223341" cy="962173"/>
            </a:xfrm>
            <a:prstGeom prst="homePlate">
              <a:avLst/>
            </a:prstGeom>
            <a:solidFill>
              <a:schemeClr val="accent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86287" y="2452697"/>
              <a:ext cx="638038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51829" y="1937535"/>
              <a:ext cx="906955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latinLnBrk="0">
                <a:defRPr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Arable Farming.   </a:t>
              </a:r>
              <a:endParaRPr lang="en-JM" altLang="ko-KR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BF5B5A4F-0D5D-48DE-8476-D71533CA805D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r="-392" b="6502"/>
          <a:stretch/>
        </p:blipFill>
        <p:spPr>
          <a:xfrm>
            <a:off x="527381" y="260648"/>
            <a:ext cx="11041227" cy="6528725"/>
          </a:xfrm>
        </p:spPr>
      </p:pic>
      <p:sp>
        <p:nvSpPr>
          <p:cNvPr id="9" name="Rectangle 8"/>
          <p:cNvSpPr/>
          <p:nvPr/>
        </p:nvSpPr>
        <p:spPr>
          <a:xfrm>
            <a:off x="6864085" y="4677136"/>
            <a:ext cx="5327915" cy="1824203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6336704" y="4677136"/>
            <a:ext cx="527381" cy="1824203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Block Arc 14"/>
          <p:cNvSpPr/>
          <p:nvPr/>
        </p:nvSpPr>
        <p:spPr>
          <a:xfrm rot="16200000">
            <a:off x="7575500" y="5204943"/>
            <a:ext cx="768085" cy="76859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8582935" y="4834229"/>
            <a:ext cx="3072341" cy="151002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Land use</a:t>
            </a:r>
          </a:p>
        </p:txBody>
      </p:sp>
    </p:spTree>
    <p:extLst>
      <p:ext uri="{BB962C8B-B14F-4D97-AF65-F5344CB8AC3E}">
        <p14:creationId xmlns:p14="http://schemas.microsoft.com/office/powerpoint/2010/main" val="37083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267" dirty="0">
                <a:latin typeface="Berlin Sans FB Demi" panose="020E0802020502020306" pitchFamily="34" charset="0"/>
              </a:rPr>
              <a:t>Land use for agriculture</a:t>
            </a:r>
            <a:endParaRPr lang="ko-KR" altLang="en-US" sz="4267" dirty="0">
              <a:latin typeface="Berlin Sans FB Demi" panose="020E0802020502020306" pitchFamily="34" charset="0"/>
            </a:endParaRPr>
          </a:p>
        </p:txBody>
      </p:sp>
      <p:grpSp>
        <p:nvGrpSpPr>
          <p:cNvPr id="5" name="그룹 315">
            <a:extLst>
              <a:ext uri="{FF2B5EF4-FFF2-40B4-BE49-F238E27FC236}">
                <a16:creationId xmlns:a16="http://schemas.microsoft.com/office/drawing/2014/main" id="{6937C4F8-533A-4E51-A4C0-509EE14035BC}"/>
              </a:ext>
            </a:extLst>
          </p:cNvPr>
          <p:cNvGrpSpPr/>
          <p:nvPr/>
        </p:nvGrpSpPr>
        <p:grpSpPr>
          <a:xfrm>
            <a:off x="3503713" y="1220756"/>
            <a:ext cx="5041540" cy="2966145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34B83E7E-0E89-4CC8-9137-066F8F4523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764D2098-AC1D-4964-B491-6651980C47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E50827A2-A057-460E-864B-86A83328F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6F2254E-530C-4801-B2BA-CA2A5861EF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9CE7A3D-36B1-40A0-9412-3A74ADD41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3" y="1220755"/>
            <a:ext cx="5041540" cy="29761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5F4767B-E205-4AA4-9E4A-645F3DB14527}"/>
              </a:ext>
            </a:extLst>
          </p:cNvPr>
          <p:cNvSpPr/>
          <p:nvPr/>
        </p:nvSpPr>
        <p:spPr>
          <a:xfrm>
            <a:off x="9552384" y="1720974"/>
            <a:ext cx="192021" cy="192021"/>
          </a:xfrm>
          <a:prstGeom prst="rect">
            <a:avLst/>
          </a:prstGeom>
          <a:solidFill>
            <a:srgbClr val="53DDE8"/>
          </a:solidFill>
          <a:ln>
            <a:solidFill>
              <a:srgbClr val="53DD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66741-1668-4541-84EB-D144DB70D5AA}"/>
              </a:ext>
            </a:extLst>
          </p:cNvPr>
          <p:cNvSpPr/>
          <p:nvPr/>
        </p:nvSpPr>
        <p:spPr>
          <a:xfrm>
            <a:off x="9552384" y="2347250"/>
            <a:ext cx="192021" cy="192021"/>
          </a:xfrm>
          <a:prstGeom prst="rect">
            <a:avLst/>
          </a:prstGeom>
          <a:solidFill>
            <a:srgbClr val="4EEE65"/>
          </a:solidFill>
          <a:ln>
            <a:solidFill>
              <a:srgbClr val="4EEE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14E40-51B9-4AED-84FF-066464ACA110}"/>
              </a:ext>
            </a:extLst>
          </p:cNvPr>
          <p:cNvSpPr/>
          <p:nvPr/>
        </p:nvSpPr>
        <p:spPr>
          <a:xfrm>
            <a:off x="9552384" y="2976944"/>
            <a:ext cx="192021" cy="192021"/>
          </a:xfrm>
          <a:prstGeom prst="rect">
            <a:avLst/>
          </a:prstGeom>
          <a:solidFill>
            <a:srgbClr val="E7DE55"/>
          </a:solidFill>
          <a:ln>
            <a:solidFill>
              <a:srgbClr val="E7D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197C8-DC28-45C2-9141-78AB86E588FD}"/>
              </a:ext>
            </a:extLst>
          </p:cNvPr>
          <p:cNvSpPr txBox="1"/>
          <p:nvPr/>
        </p:nvSpPr>
        <p:spPr>
          <a:xfrm>
            <a:off x="9826586" y="1664516"/>
            <a:ext cx="1920213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Arable farming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7E6B7-EB1C-4686-8F08-499A30F9D440}"/>
              </a:ext>
            </a:extLst>
          </p:cNvPr>
          <p:cNvSpPr txBox="1"/>
          <p:nvPr/>
        </p:nvSpPr>
        <p:spPr>
          <a:xfrm>
            <a:off x="9826585" y="2283573"/>
            <a:ext cx="203005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Livestock production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6E532A-3B2A-44F3-9FFC-D0C35F4C70E2}"/>
              </a:ext>
            </a:extLst>
          </p:cNvPr>
          <p:cNvSpPr txBox="1"/>
          <p:nvPr/>
        </p:nvSpPr>
        <p:spPr>
          <a:xfrm>
            <a:off x="9826585" y="2902628"/>
            <a:ext cx="203005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Pastureland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Bookman Old Style" panose="02050604050505020204" pitchFamily="18" charset="0"/>
              </a:rPr>
              <a:t>Indirect Problem</a:t>
            </a:r>
            <a:endParaRPr lang="ko-KR" altLang="en-US" b="1" dirty="0">
              <a:latin typeface="Bookman Old Style" panose="02050604050505020204" pitchFamily="18" charset="0"/>
            </a:endParaRPr>
          </a:p>
        </p:txBody>
      </p:sp>
      <p:sp>
        <p:nvSpPr>
          <p:cNvPr id="5" name="Diamond 4"/>
          <p:cNvSpPr/>
          <p:nvPr/>
        </p:nvSpPr>
        <p:spPr>
          <a:xfrm>
            <a:off x="1466285" y="1988840"/>
            <a:ext cx="1440160" cy="1440160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6" name="Diamond 5"/>
          <p:cNvSpPr/>
          <p:nvPr/>
        </p:nvSpPr>
        <p:spPr>
          <a:xfrm>
            <a:off x="4058572" y="1988840"/>
            <a:ext cx="1440160" cy="1440160"/>
          </a:xfrm>
          <a:prstGeom prst="diamond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Diamond 6"/>
          <p:cNvSpPr/>
          <p:nvPr/>
        </p:nvSpPr>
        <p:spPr>
          <a:xfrm>
            <a:off x="6650861" y="1988840"/>
            <a:ext cx="1440160" cy="1440160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8" name="Diamond 7"/>
          <p:cNvSpPr/>
          <p:nvPr/>
        </p:nvSpPr>
        <p:spPr>
          <a:xfrm>
            <a:off x="9243149" y="1988840"/>
            <a:ext cx="1440160" cy="1440160"/>
          </a:xfrm>
          <a:prstGeom prst="diamond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1611347" y="3444389"/>
            <a:ext cx="115003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3634" y="3444389"/>
            <a:ext cx="115003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95923" y="3444389"/>
            <a:ext cx="115003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4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88211" y="3444389"/>
            <a:ext cx="115003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142983" y="4308436"/>
            <a:ext cx="2086764" cy="1660992"/>
            <a:chOff x="1985513" y="4318691"/>
            <a:chExt cx="2601799" cy="1245744"/>
          </a:xfrm>
        </p:grpSpPr>
        <p:sp>
          <p:nvSpPr>
            <p:cNvPr id="14" name="TextBox 13"/>
            <p:cNvSpPr txBox="1"/>
            <p:nvPr/>
          </p:nvSpPr>
          <p:spPr>
            <a:xfrm>
              <a:off x="2004346" y="4756521"/>
              <a:ext cx="2564400" cy="80791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Land are being use with little production and a lot of human power.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85513" y="4318691"/>
              <a:ext cx="2601799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Ineffective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35271" y="4308438"/>
            <a:ext cx="2086764" cy="1414768"/>
            <a:chOff x="1985513" y="4318691"/>
            <a:chExt cx="2601799" cy="1061076"/>
          </a:xfrm>
        </p:grpSpPr>
        <p:sp>
          <p:nvSpPr>
            <p:cNvPr id="17" name="TextBox 16"/>
            <p:cNvSpPr txBox="1"/>
            <p:nvPr/>
          </p:nvSpPr>
          <p:spPr>
            <a:xfrm>
              <a:off x="2004346" y="4941186"/>
              <a:ext cx="2564400" cy="43858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Cities are having too much population.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85513" y="4318691"/>
              <a:ext cx="2601799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Overcrowded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327559" y="4308437"/>
            <a:ext cx="2086764" cy="1537881"/>
            <a:chOff x="1985513" y="4318691"/>
            <a:chExt cx="2601799" cy="1153411"/>
          </a:xfrm>
        </p:grpSpPr>
        <p:sp>
          <p:nvSpPr>
            <p:cNvPr id="20" name="TextBox 19"/>
            <p:cNvSpPr txBox="1"/>
            <p:nvPr/>
          </p:nvSpPr>
          <p:spPr>
            <a:xfrm>
              <a:off x="2004346" y="4848854"/>
              <a:ext cx="2564400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farmland are too far apart that hard to distribute.  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85513" y="4318691"/>
              <a:ext cx="2601799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Collection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919847" y="4308437"/>
            <a:ext cx="2086764" cy="1537881"/>
            <a:chOff x="1985513" y="4318691"/>
            <a:chExt cx="2601799" cy="1153411"/>
          </a:xfrm>
        </p:grpSpPr>
        <p:sp>
          <p:nvSpPr>
            <p:cNvPr id="23" name="TextBox 22"/>
            <p:cNvSpPr txBox="1"/>
            <p:nvPr/>
          </p:nvSpPr>
          <p:spPr>
            <a:xfrm>
              <a:off x="2004346" y="4848854"/>
              <a:ext cx="2564400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Trees are being cut down to make space for farmland.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85513" y="4318691"/>
              <a:ext cx="2601799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Felling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25">
            <a:extLst>
              <a:ext uri="{FF2B5EF4-FFF2-40B4-BE49-F238E27FC236}">
                <a16:creationId xmlns:a16="http://schemas.microsoft.com/office/drawing/2014/main" id="{0F6D1587-D976-468A-8AB1-C91D16C69360}"/>
              </a:ext>
            </a:extLst>
          </p:cNvPr>
          <p:cNvSpPr/>
          <p:nvPr/>
        </p:nvSpPr>
        <p:spPr>
          <a:xfrm>
            <a:off x="7096162" y="2525736"/>
            <a:ext cx="549557" cy="40273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6499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33" name="Freeform 20">
            <a:extLst>
              <a:ext uri="{FF2B5EF4-FFF2-40B4-BE49-F238E27FC236}">
                <a16:creationId xmlns:a16="http://schemas.microsoft.com/office/drawing/2014/main" id="{4640F950-BD1A-4332-AE42-36D0645A28C4}"/>
              </a:ext>
            </a:extLst>
          </p:cNvPr>
          <p:cNvSpPr/>
          <p:nvPr/>
        </p:nvSpPr>
        <p:spPr>
          <a:xfrm>
            <a:off x="9712115" y="2440547"/>
            <a:ext cx="502227" cy="53674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CF0241B7-BD0B-46ED-8061-901015649540}"/>
              </a:ext>
            </a:extLst>
          </p:cNvPr>
          <p:cNvSpPr/>
          <p:nvPr/>
        </p:nvSpPr>
        <p:spPr>
          <a:xfrm rot="5400000">
            <a:off x="1980998" y="2538126"/>
            <a:ext cx="429959" cy="42938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2E23FA-86EB-4825-A646-26AFE2459BAE}"/>
              </a:ext>
            </a:extLst>
          </p:cNvPr>
          <p:cNvGrpSpPr/>
          <p:nvPr/>
        </p:nvGrpSpPr>
        <p:grpSpPr>
          <a:xfrm>
            <a:off x="4430665" y="2427996"/>
            <a:ext cx="695975" cy="561848"/>
            <a:chOff x="3347864" y="1846014"/>
            <a:chExt cx="521981" cy="421386"/>
          </a:xfrm>
        </p:grpSpPr>
        <p:sp>
          <p:nvSpPr>
            <p:cNvPr id="4" name="Round Same Side Corner Rectangle 8">
              <a:extLst>
                <a:ext uri="{FF2B5EF4-FFF2-40B4-BE49-F238E27FC236}">
                  <a16:creationId xmlns:a16="http://schemas.microsoft.com/office/drawing/2014/main" id="{ADE022F6-1FDC-41F0-AD50-E4BB8947694E}"/>
                </a:ext>
              </a:extLst>
            </p:cNvPr>
            <p:cNvSpPr/>
            <p:nvPr/>
          </p:nvSpPr>
          <p:spPr>
            <a:xfrm>
              <a:off x="3347864" y="1911864"/>
              <a:ext cx="354992" cy="355536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rgbClr val="649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" name="Round Same Side Corner Rectangle 8">
              <a:extLst>
                <a:ext uri="{FF2B5EF4-FFF2-40B4-BE49-F238E27FC236}">
                  <a16:creationId xmlns:a16="http://schemas.microsoft.com/office/drawing/2014/main" id="{5393C117-53FD-4830-9708-957419341F12}"/>
                </a:ext>
              </a:extLst>
            </p:cNvPr>
            <p:cNvSpPr/>
            <p:nvPr/>
          </p:nvSpPr>
          <p:spPr>
            <a:xfrm>
              <a:off x="3514853" y="1846014"/>
              <a:ext cx="354992" cy="355536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rgbClr val="649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379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ock Arc 14"/>
          <p:cNvSpPr/>
          <p:nvPr/>
        </p:nvSpPr>
        <p:spPr>
          <a:xfrm rot="16200000">
            <a:off x="5794910" y="3882741"/>
            <a:ext cx="602181" cy="60257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43874" y="4682270"/>
            <a:ext cx="2304253" cy="1848791"/>
            <a:chOff x="1472558" y="1002407"/>
            <a:chExt cx="2765965" cy="1386593"/>
          </a:xfrm>
        </p:grpSpPr>
        <p:sp>
          <p:nvSpPr>
            <p:cNvPr id="28" name="TextBox 27"/>
            <p:cNvSpPr txBox="1"/>
            <p:nvPr/>
          </p:nvSpPr>
          <p:spPr>
            <a:xfrm>
              <a:off x="1472558" y="1211755"/>
              <a:ext cx="2765965" cy="11772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Many of the problem are seen around us, and some of them are directly or indirectly cause by ineffective land use.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72558" y="1002407"/>
              <a:ext cx="2765965" cy="3000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Berlin Sans FB Demi" panose="020E0802020502020306" pitchFamily="34" charset="0"/>
                  <a:cs typeface="Arial" pitchFamily="34" charset="0"/>
                </a:rPr>
                <a:t>Problem</a:t>
              </a:r>
              <a:endParaRPr lang="ko-KR" altLang="en-US" sz="2000" b="1" dirty="0">
                <a:solidFill>
                  <a:schemeClr val="bg1"/>
                </a:solidFill>
                <a:latin typeface="Berlin Sans FB Demi" panose="020E0802020502020306" pitchFamily="34" charset="0"/>
                <a:cs typeface="Arial" pitchFamily="34" charset="0"/>
              </a:endParaRPr>
            </a:p>
          </p:txBody>
        </p:sp>
      </p:grp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F55BCB6-5B09-4D86-944B-3D9B7E9B08B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AA42CA3-B464-432A-A582-D92AC687BCCB}"/>
              </a:ext>
            </a:extLst>
          </p:cNvPr>
          <p:cNvPicPr>
            <a:picLocks noGrp="1" noChangeAspect="1"/>
          </p:cNvPicPr>
          <p:nvPr>
            <p:ph type="pic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b="2632"/>
          <a:stretch/>
        </p:blipFill>
        <p:spPr>
          <a:xfrm>
            <a:off x="6096000" y="0"/>
            <a:ext cx="6096000" cy="3429000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048A692-880F-49EA-9AA4-1E57C09FE63C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" b="909"/>
          <a:stretch>
            <a:fillRect/>
          </a:stretch>
        </p:blipFill>
        <p:spPr/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C6AEC97-1196-4578-8F1A-B68537622F21}"/>
              </a:ext>
            </a:extLst>
          </p:cNvPr>
          <p:cNvPicPr>
            <a:picLocks noGrp="1" noChangeAspect="1"/>
          </p:cNvPicPr>
          <p:nvPr>
            <p:ph type="pic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3" b="7213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0B1F3003-7D7F-42BA-A090-66FE3B0A6099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8" r="11008"/>
          <a:stretch>
            <a:fillRect/>
          </a:stretch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1FA248A-8355-4AC5-BEAC-3C2BE7A78C41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" r="45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100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D124AB-5D7F-48C3-BE0E-FDAC7E434D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057400"/>
            <a:ext cx="12192000" cy="2743199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Berlin Sans FB Demi" panose="020E0802020502020306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56269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8F92F4F-2A65-4D1D-A417-3BDCB0135DD5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r="2941"/>
          <a:stretch>
            <a:fillRect/>
          </a:stretch>
        </p:blipFill>
        <p:spPr/>
      </p:pic>
      <p:sp>
        <p:nvSpPr>
          <p:cNvPr id="9" name="Rectangle 8"/>
          <p:cNvSpPr/>
          <p:nvPr/>
        </p:nvSpPr>
        <p:spPr>
          <a:xfrm>
            <a:off x="0" y="4389107"/>
            <a:ext cx="5519936" cy="1824203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Rectangle 9"/>
          <p:cNvSpPr/>
          <p:nvPr/>
        </p:nvSpPr>
        <p:spPr>
          <a:xfrm>
            <a:off x="0" y="4389107"/>
            <a:ext cx="527381" cy="1824203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 Placeholder 13"/>
          <p:cNvSpPr txBox="1">
            <a:spLocks/>
          </p:cNvSpPr>
          <p:nvPr/>
        </p:nvSpPr>
        <p:spPr>
          <a:xfrm>
            <a:off x="1967542" y="4546198"/>
            <a:ext cx="3264362" cy="151002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bg1"/>
                </a:solidFill>
                <a:latin typeface="Bookman Old Style" panose="02050604050505020204" pitchFamily="18" charset="0"/>
                <a:cs typeface="Arial" pitchFamily="34" charset="0"/>
              </a:rPr>
              <a:t>Blueprint Designed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5231904" y="4581128"/>
            <a:ext cx="6336704" cy="144016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Blueprint Icon #261772 - Free Icons Library">
            <a:extLst>
              <a:ext uri="{FF2B5EF4-FFF2-40B4-BE49-F238E27FC236}">
                <a16:creationId xmlns:a16="http://schemas.microsoft.com/office/drawing/2014/main" id="{28846FD2-BA78-442C-8DFE-824E0B763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10" y="4588130"/>
            <a:ext cx="1352932" cy="135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84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Bookman Old Style" panose="02050604050505020204" pitchFamily="18" charset="0"/>
              </a:rPr>
              <a:t>Advantages</a:t>
            </a:r>
            <a:endParaRPr lang="ko-KR" altLang="en-US" b="1" dirty="0">
              <a:latin typeface="Bookman Old Style" panose="0205060405050502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67915" y="2552204"/>
            <a:ext cx="5856171" cy="2160000"/>
            <a:chOff x="2375936" y="2061640"/>
            <a:chExt cx="4392128" cy="1620000"/>
          </a:xfrm>
        </p:grpSpPr>
        <p:sp>
          <p:nvSpPr>
            <p:cNvPr id="6" name="Diamond 5"/>
            <p:cNvSpPr/>
            <p:nvPr/>
          </p:nvSpPr>
          <p:spPr>
            <a:xfrm>
              <a:off x="5148064" y="2061640"/>
              <a:ext cx="1620000" cy="1620000"/>
            </a:xfrm>
            <a:prstGeom prst="diamon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7" name="Diamond 6"/>
            <p:cNvSpPr/>
            <p:nvPr/>
          </p:nvSpPr>
          <p:spPr>
            <a:xfrm>
              <a:off x="2375936" y="2061640"/>
              <a:ext cx="1620000" cy="1620000"/>
            </a:xfrm>
            <a:prstGeom prst="diamond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8" name="Diamond 7"/>
            <p:cNvSpPr/>
            <p:nvPr/>
          </p:nvSpPr>
          <p:spPr>
            <a:xfrm>
              <a:off x="4572000" y="2241640"/>
              <a:ext cx="1260000" cy="1260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9" name="Diamond 8"/>
            <p:cNvSpPr/>
            <p:nvPr/>
          </p:nvSpPr>
          <p:spPr>
            <a:xfrm>
              <a:off x="3312000" y="2241640"/>
              <a:ext cx="1260000" cy="1260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0" name="Diamond 9"/>
            <p:cNvSpPr/>
            <p:nvPr/>
          </p:nvSpPr>
          <p:spPr>
            <a:xfrm>
              <a:off x="4122958" y="2421640"/>
              <a:ext cx="900000" cy="900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11" name="Oval 21"/>
          <p:cNvSpPr>
            <a:spLocks noChangeAspect="1"/>
          </p:cNvSpPr>
          <p:nvPr/>
        </p:nvSpPr>
        <p:spPr>
          <a:xfrm>
            <a:off x="9041703" y="2532420"/>
            <a:ext cx="434136" cy="43776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9"/>
          <p:cNvSpPr/>
          <p:nvPr/>
        </p:nvSpPr>
        <p:spPr>
          <a:xfrm>
            <a:off x="6869139" y="3432892"/>
            <a:ext cx="390085" cy="36515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Rectangle 23"/>
          <p:cNvSpPr/>
          <p:nvPr/>
        </p:nvSpPr>
        <p:spPr>
          <a:xfrm>
            <a:off x="7944086" y="3474883"/>
            <a:ext cx="462809" cy="27223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30"/>
          <p:cNvSpPr/>
          <p:nvPr/>
        </p:nvSpPr>
        <p:spPr>
          <a:xfrm>
            <a:off x="3791744" y="3420553"/>
            <a:ext cx="349496" cy="3484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" name="Oval 7"/>
          <p:cNvSpPr/>
          <p:nvPr/>
        </p:nvSpPr>
        <p:spPr>
          <a:xfrm>
            <a:off x="4954094" y="3424962"/>
            <a:ext cx="414485" cy="4144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5882969" y="3400493"/>
            <a:ext cx="459580" cy="4634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7" name="Group 16"/>
          <p:cNvGrpSpPr/>
          <p:nvPr/>
        </p:nvGrpSpPr>
        <p:grpSpPr>
          <a:xfrm>
            <a:off x="444071" y="1823410"/>
            <a:ext cx="3142671" cy="1200329"/>
            <a:chOff x="2551705" y="4294856"/>
            <a:chExt cx="2357003" cy="900247"/>
          </a:xfrm>
        </p:grpSpPr>
        <p:sp>
          <p:nvSpPr>
            <p:cNvPr id="18" name="TextBox 17"/>
            <p:cNvSpPr txBox="1"/>
            <p:nvPr/>
          </p:nvSpPr>
          <p:spPr>
            <a:xfrm>
              <a:off x="2551706" y="4571855"/>
              <a:ext cx="2357002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 a transportation truck, it can transfer massive of numbers product in the same place easily.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51705" y="4294856"/>
              <a:ext cx="2336966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Distribution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1371" y="4502795"/>
            <a:ext cx="3142671" cy="1200328"/>
            <a:chOff x="2551705" y="4294856"/>
            <a:chExt cx="2357003" cy="900246"/>
          </a:xfrm>
        </p:grpSpPr>
        <p:sp>
          <p:nvSpPr>
            <p:cNvPr id="21" name="TextBox 20"/>
            <p:cNvSpPr txBox="1"/>
            <p:nvPr/>
          </p:nvSpPr>
          <p:spPr>
            <a:xfrm>
              <a:off x="2551706" y="4571854"/>
              <a:ext cx="2357002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Obviously, the more floor this tower has, the more time the space are saved.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51705" y="4294856"/>
              <a:ext cx="2336966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Space saving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617959" y="1823410"/>
            <a:ext cx="3142671" cy="1200329"/>
            <a:chOff x="2551705" y="4294856"/>
            <a:chExt cx="2357003" cy="900247"/>
          </a:xfrm>
        </p:grpSpPr>
        <p:sp>
          <p:nvSpPr>
            <p:cNvPr id="24" name="TextBox 23"/>
            <p:cNvSpPr txBox="1"/>
            <p:nvPr/>
          </p:nvSpPr>
          <p:spPr>
            <a:xfrm>
              <a:off x="2551706" y="4571855"/>
              <a:ext cx="2357002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Organizations can run this tower for producing crops without a lot of negotiation.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51705" y="4294856"/>
              <a:ext cx="2336966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Common workplace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578543" y="4502794"/>
            <a:ext cx="3142671" cy="1200329"/>
            <a:chOff x="2551705" y="4294856"/>
            <a:chExt cx="2357003" cy="900247"/>
          </a:xfrm>
        </p:grpSpPr>
        <p:sp>
          <p:nvSpPr>
            <p:cNvPr id="27" name="TextBox 26"/>
            <p:cNvSpPr txBox="1"/>
            <p:nvPr/>
          </p:nvSpPr>
          <p:spPr>
            <a:xfrm>
              <a:off x="2551706" y="4571855"/>
              <a:ext cx="2357002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Production of the farm can be more consistence and not depend on the weather.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51705" y="4294856"/>
              <a:ext cx="2336966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Consistence production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28723" y="4539498"/>
            <a:ext cx="3142671" cy="1200328"/>
            <a:chOff x="2551705" y="4294856"/>
            <a:chExt cx="2357003" cy="900246"/>
          </a:xfrm>
        </p:grpSpPr>
        <p:sp>
          <p:nvSpPr>
            <p:cNvPr id="30" name="TextBox 29"/>
            <p:cNvSpPr txBox="1"/>
            <p:nvPr/>
          </p:nvSpPr>
          <p:spPr>
            <a:xfrm>
              <a:off x="2551706" y="4571854"/>
              <a:ext cx="2357002" cy="6232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With an improvement of technology, agriculture also need to be improve.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51705" y="4294856"/>
              <a:ext cx="2336966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Reinforcement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2" name="Elbow Connector 31"/>
          <p:cNvCxnSpPr>
            <a:stCxn id="7" idx="0"/>
          </p:cNvCxnSpPr>
          <p:nvPr/>
        </p:nvCxnSpPr>
        <p:spPr>
          <a:xfrm rot="16200000" flipV="1">
            <a:off x="3757875" y="2062163"/>
            <a:ext cx="279495" cy="700588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0"/>
          </p:cNvCxnSpPr>
          <p:nvPr/>
        </p:nvCxnSpPr>
        <p:spPr>
          <a:xfrm rot="5400000" flipH="1" flipV="1">
            <a:off x="8139350" y="2099276"/>
            <a:ext cx="257665" cy="648192"/>
          </a:xfrm>
          <a:prstGeom prst="bentConnector2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1" idx="0"/>
          </p:cNvCxnSpPr>
          <p:nvPr/>
        </p:nvCxnSpPr>
        <p:spPr>
          <a:xfrm>
            <a:off x="6084577" y="4319054"/>
            <a:ext cx="2124" cy="22044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0800000" flipV="1">
            <a:off x="3791746" y="4437668"/>
            <a:ext cx="1474140" cy="623513"/>
          </a:xfrm>
          <a:prstGeom prst="bentConnector3">
            <a:avLst>
              <a:gd name="adj1" fmla="val 4052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rot="10800000" flipH="1" flipV="1">
            <a:off x="6944617" y="4437669"/>
            <a:ext cx="1474140" cy="623513"/>
          </a:xfrm>
          <a:prstGeom prst="bentConnector3">
            <a:avLst>
              <a:gd name="adj1" fmla="val 40523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96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549E39"/>
      </a:accent3>
      <a:accent4>
        <a:srgbClr val="8AB833"/>
      </a:accent4>
      <a:accent5>
        <a:srgbClr val="549E39"/>
      </a:accent5>
      <a:accent6>
        <a:srgbClr val="8AB833"/>
      </a:accent6>
      <a:hlink>
        <a:srgbClr val="549E39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261</Words>
  <Application>Microsoft Office PowerPoint</Application>
  <PresentationFormat>Widescreen</PresentationFormat>
  <Paragraphs>64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Lato</vt:lpstr>
      <vt:lpstr>Arial</vt:lpstr>
      <vt:lpstr>Berlin Sans FB Demi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2020-10-02T05:52:24Z</dcterms:created>
  <dcterms:modified xsi:type="dcterms:W3CDTF">2020-10-03T04:17:21Z</dcterms:modified>
</cp:coreProperties>
</file>