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Bebas Neue" charset="0"/>
      <p:regular r:id="rId16"/>
    </p:embeddedFont>
    <p:embeddedFont>
      <p:font typeface="Arim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95547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f61a32cbe2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f61a32cbe2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f610c39dd6_1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f610c39dd6_1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f61a32cbe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f61a32cbe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f5e77e654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f5e77e654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5e77e6543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5e77e6543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5e77e654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5e77e654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f5e77e6543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f5e77e6543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f61a32cbe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f61a32cbe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3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4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5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5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7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8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2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3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5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6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 hasCustomPrompt="1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2" hasCustomPrompt="1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3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 idx="4" hasCustomPrompt="1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5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 hasCustomPrompt="1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2" hasCustomPrompt="1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3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4" hasCustomPrompt="1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5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6" hasCustomPrompt="1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7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 idx="8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0" name="Google Shape;160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subTitle" idx="1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75" name="Google Shape;175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6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4" name="Google Shape;184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2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1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3.png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8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public.tableau.com/views/OptimizingMarketingSpend/OptimizingMarketingSpend2?:language=en-US&amp;publish=yes&amp;:display_count=n&amp;:origin=viz_share_link" TargetMode="External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ctrTitle"/>
          </p:nvPr>
        </p:nvSpPr>
        <p:spPr>
          <a:xfrm>
            <a:off x="396975" y="1974450"/>
            <a:ext cx="4997100" cy="22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SUPERHERO U</a:t>
            </a:r>
            <a:endParaRPr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FACEBOOK AD CAMPAIGN ANALYSIS</a:t>
            </a:r>
            <a:endParaRPr sz="3900"/>
          </a:p>
        </p:txBody>
      </p:sp>
      <p:sp>
        <p:nvSpPr>
          <p:cNvPr id="233" name="Google Shape;233;p31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1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482325" y="1269750"/>
            <a:ext cx="5282255" cy="77724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OPTIMIZING MARKETING SPEND</a:t>
            </a:r>
          </a:p>
        </p:txBody>
      </p:sp>
      <p:sp>
        <p:nvSpPr>
          <p:cNvPr id="236" name="Google Shape;236;p3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7" name="Google Shape;237;p3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31">
            <a:hlinkClick r:id="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9" name="Google Shape;239;p3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40" name="Google Shape;240;p3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31"/>
          <p:cNvGrpSpPr/>
          <p:nvPr/>
        </p:nvGrpSpPr>
        <p:grpSpPr>
          <a:xfrm>
            <a:off x="5276738" y="885580"/>
            <a:ext cx="3701872" cy="3762679"/>
            <a:chOff x="5041963" y="757530"/>
            <a:chExt cx="3701872" cy="3762679"/>
          </a:xfrm>
        </p:grpSpPr>
        <p:sp>
          <p:nvSpPr>
            <p:cNvPr id="250" name="Google Shape;250;p31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31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52" name="Google Shape;252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31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31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60" name="Google Shape;260;p31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31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75" name="Google Shape;275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31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81" name="Google Shape;281;p31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31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" name="Google Shape;294;p31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295" name="Google Shape;295;p31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296" name="Google Shape;296;p31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1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1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1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1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1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31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1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31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31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31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31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1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1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0" name="Google Shape;310;p31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1" name="Google Shape;311;p31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 txBox="1">
            <a:spLocks noGrp="1"/>
          </p:cNvSpPr>
          <p:nvPr>
            <p:ph type="title"/>
          </p:nvPr>
        </p:nvSpPr>
        <p:spPr>
          <a:xfrm>
            <a:off x="375475" y="625175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DATA-DRIVEN EXCELLENCE: ELEVATING SUPERHERO U'S </a:t>
            </a:r>
            <a:endParaRPr sz="3500"/>
          </a:p>
        </p:txBody>
      </p:sp>
      <p:sp>
        <p:nvSpPr>
          <p:cNvPr id="575" name="Google Shape;575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6" name="Google Shape;576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9" name="Google Shape;579;p40">
            <a:hlinkClick r:id="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80" name="Google Shape;580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81" name="Google Shape;581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40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0"/>
          <p:cNvSpPr/>
          <p:nvPr/>
        </p:nvSpPr>
        <p:spPr>
          <a:xfrm>
            <a:off x="8429700" y="1636201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0"/>
          <p:cNvSpPr/>
          <p:nvPr/>
        </p:nvSpPr>
        <p:spPr>
          <a:xfrm>
            <a:off x="8633238" y="25430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0"/>
          <p:cNvSpPr/>
          <p:nvPr/>
        </p:nvSpPr>
        <p:spPr>
          <a:xfrm rot="-1685758">
            <a:off x="8101541" y="39873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0"/>
          <p:cNvSpPr/>
          <p:nvPr/>
        </p:nvSpPr>
        <p:spPr>
          <a:xfrm>
            <a:off x="8393052" y="3657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0"/>
          <p:cNvSpPr/>
          <p:nvPr/>
        </p:nvSpPr>
        <p:spPr>
          <a:xfrm>
            <a:off x="8507014" y="32422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0"/>
          <p:cNvSpPr/>
          <p:nvPr/>
        </p:nvSpPr>
        <p:spPr>
          <a:xfrm>
            <a:off x="8171762" y="1328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40"/>
          <p:cNvGrpSpPr/>
          <p:nvPr/>
        </p:nvGrpSpPr>
        <p:grpSpPr>
          <a:xfrm>
            <a:off x="7137097" y="3809352"/>
            <a:ext cx="695830" cy="243805"/>
            <a:chOff x="2271950" y="2722775"/>
            <a:chExt cx="575875" cy="201775"/>
          </a:xfrm>
        </p:grpSpPr>
        <p:sp>
          <p:nvSpPr>
            <p:cNvPr id="598" name="Google Shape;598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40"/>
          <p:cNvSpPr/>
          <p:nvPr/>
        </p:nvSpPr>
        <p:spPr>
          <a:xfrm rot="7201932">
            <a:off x="8374975" y="8899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0"/>
          <p:cNvSpPr/>
          <p:nvPr/>
        </p:nvSpPr>
        <p:spPr>
          <a:xfrm>
            <a:off x="7481625" y="43026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0"/>
          <p:cNvSpPr/>
          <p:nvPr/>
        </p:nvSpPr>
        <p:spPr>
          <a:xfrm>
            <a:off x="8846676" y="43026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0"/>
          <p:cNvSpPr/>
          <p:nvPr/>
        </p:nvSpPr>
        <p:spPr>
          <a:xfrm>
            <a:off x="5716189" y="41471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0"/>
          <p:cNvSpPr txBox="1"/>
          <p:nvPr/>
        </p:nvSpPr>
        <p:spPr>
          <a:xfrm>
            <a:off x="315550" y="1402675"/>
            <a:ext cx="31683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mo"/>
              <a:buChar char="●"/>
            </a:pPr>
            <a:r>
              <a:rPr lang="en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Marketing team's steadfast dedication.</a:t>
            </a:r>
            <a:endParaRPr>
              <a:solidFill>
                <a:srgbClr val="F2F2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Data-powered decision making and campaign optimization. </a:t>
            </a:r>
            <a:endParaRPr>
              <a:solidFill>
                <a:srgbClr val="F2F2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Strategic focus and efficiency assured. </a:t>
            </a:r>
            <a:endParaRPr>
              <a:solidFill>
                <a:srgbClr val="F2F2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Empowering Superhero U's vision to inspire and nurture youthful innovation.</a:t>
            </a:r>
            <a:endParaRPr>
              <a:solidFill>
                <a:srgbClr val="F2F2F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608" name="Google Shape;60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9952" y="1290294"/>
            <a:ext cx="4813439" cy="3120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1"/>
          <p:cNvSpPr txBox="1">
            <a:spLocks noGrp="1"/>
          </p:cNvSpPr>
          <p:nvPr>
            <p:ph type="title"/>
          </p:nvPr>
        </p:nvSpPr>
        <p:spPr>
          <a:xfrm>
            <a:off x="332950" y="591175"/>
            <a:ext cx="80967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OPTIMIZING IMPACT: STRATEGIC CAMPAIGN DECISION</a:t>
            </a:r>
            <a:endParaRPr sz="3800"/>
          </a:p>
        </p:txBody>
      </p:sp>
      <p:sp>
        <p:nvSpPr>
          <p:cNvPr id="614" name="Google Shape;614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15" name="Google Shape;615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8" name="Google Shape;618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19" name="Google Shape;619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20" name="Google Shape;620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9" name="Google Shape;629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1"/>
          <p:cNvSpPr/>
          <p:nvPr/>
        </p:nvSpPr>
        <p:spPr>
          <a:xfrm>
            <a:off x="8558100" y="26147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1"/>
          <p:cNvSpPr/>
          <p:nvPr/>
        </p:nvSpPr>
        <p:spPr>
          <a:xfrm>
            <a:off x="6673500" y="4826401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41"/>
          <p:cNvGrpSpPr/>
          <p:nvPr/>
        </p:nvGrpSpPr>
        <p:grpSpPr>
          <a:xfrm>
            <a:off x="8197747" y="2045989"/>
            <a:ext cx="695830" cy="243805"/>
            <a:chOff x="2271950" y="2722775"/>
            <a:chExt cx="575875" cy="201775"/>
          </a:xfrm>
        </p:grpSpPr>
        <p:sp>
          <p:nvSpPr>
            <p:cNvPr id="633" name="Google Shape;633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41"/>
          <p:cNvSpPr/>
          <p:nvPr/>
        </p:nvSpPr>
        <p:spPr>
          <a:xfrm rot="7198898">
            <a:off x="8209837" y="395114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1"/>
          <p:cNvSpPr/>
          <p:nvPr/>
        </p:nvSpPr>
        <p:spPr>
          <a:xfrm rot="7201932">
            <a:off x="2393404" y="46902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1"/>
          <p:cNvSpPr/>
          <p:nvPr/>
        </p:nvSpPr>
        <p:spPr>
          <a:xfrm>
            <a:off x="7801013" y="22694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1"/>
          <p:cNvSpPr/>
          <p:nvPr/>
        </p:nvSpPr>
        <p:spPr>
          <a:xfrm rot="-1685758">
            <a:off x="3947332" y="48451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1"/>
          <p:cNvSpPr/>
          <p:nvPr/>
        </p:nvSpPr>
        <p:spPr>
          <a:xfrm>
            <a:off x="1517936" y="483486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8359651" y="36819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1"/>
          <p:cNvSpPr txBox="1"/>
          <p:nvPr/>
        </p:nvSpPr>
        <p:spPr>
          <a:xfrm>
            <a:off x="292200" y="1320325"/>
            <a:ext cx="63813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In conclusion, the Marketing team emphatically recommends discontinuing 'SHU_Students(Australia)' Campaign 3. Data-driven insights underline inadequate performance metrics, warranting resource reallocation for optimal impact alignment.</a:t>
            </a:r>
            <a:endParaRPr>
              <a:solidFill>
                <a:srgbClr val="F2F2F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2F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 Conclusion:</a:t>
            </a:r>
            <a:endParaRPr>
              <a:solidFill>
                <a:srgbClr val="F2F2F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rgbClr val="F2F2F2"/>
                </a:solidFill>
              </a:rPr>
              <a:t>Strategic Discontinuation: 'SHU_Students(Australia)' Campaign 3.</a:t>
            </a:r>
            <a:endParaRPr>
              <a:solidFill>
                <a:srgbClr val="F2F2F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rgbClr val="F2F2F2"/>
                </a:solidFill>
              </a:rPr>
              <a:t> Data-Driven Insights: Subpar metrics despite diverse age targeting. </a:t>
            </a:r>
            <a:endParaRPr>
              <a:solidFill>
                <a:srgbClr val="F2F2F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rgbClr val="F2F2F2"/>
                </a:solidFill>
              </a:rPr>
              <a:t>Resource Optimization: Redirecting for amplified impact. </a:t>
            </a:r>
            <a:endParaRPr>
              <a:solidFill>
                <a:srgbClr val="F2F2F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rgbClr val="F2F2F2"/>
                </a:solidFill>
              </a:rPr>
              <a:t>Commitment to Excellence: Ensuring campaign alignment for a brighter future.</a:t>
            </a:r>
            <a:endParaRPr>
              <a:solidFill>
                <a:srgbClr val="F2F2F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2"/>
          <p:cNvSpPr txBox="1">
            <a:spLocks noGrp="1"/>
          </p:cNvSpPr>
          <p:nvPr>
            <p:ph type="title"/>
          </p:nvPr>
        </p:nvSpPr>
        <p:spPr>
          <a:xfrm>
            <a:off x="122375" y="453375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DRIVING SUCCESS AND IMPACT: A DATA DRIVEN JOURNEY</a:t>
            </a:r>
            <a:endParaRPr sz="3500"/>
          </a:p>
        </p:txBody>
      </p:sp>
      <p:sp>
        <p:nvSpPr>
          <p:cNvPr id="650" name="Google Shape;650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54" name="Google Shape;65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55" name="Google Shape;65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2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42"/>
          <p:cNvGrpSpPr/>
          <p:nvPr/>
        </p:nvGrpSpPr>
        <p:grpSpPr>
          <a:xfrm>
            <a:off x="8348822" y="3797027"/>
            <a:ext cx="695830" cy="243805"/>
            <a:chOff x="2271950" y="2722775"/>
            <a:chExt cx="575875" cy="201775"/>
          </a:xfrm>
        </p:grpSpPr>
        <p:sp>
          <p:nvSpPr>
            <p:cNvPr id="666" name="Google Shape;666;p42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42"/>
          <p:cNvSpPr/>
          <p:nvPr/>
        </p:nvSpPr>
        <p:spPr>
          <a:xfrm rot="-1685758">
            <a:off x="8359482" y="12094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2"/>
          <p:cNvSpPr txBox="1"/>
          <p:nvPr/>
        </p:nvSpPr>
        <p:spPr>
          <a:xfrm>
            <a:off x="204875" y="1103400"/>
            <a:ext cx="66588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Moving forward: 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Applying rigorous analysis to enhance strategies 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Data-driven approach for empowering creativity and inspiring change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Reaffirming Campaign 3 discontinuation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Resource reallocation for impactful outreach 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Superhero U's lasting world impact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673" name="Google Shape;67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350" y="3190275"/>
            <a:ext cx="78683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43"/>
          <p:cNvGrpSpPr/>
          <p:nvPr/>
        </p:nvGrpSpPr>
        <p:grpSpPr>
          <a:xfrm>
            <a:off x="7192079" y="3371409"/>
            <a:ext cx="1214578" cy="425543"/>
            <a:chOff x="2271950" y="2722775"/>
            <a:chExt cx="575875" cy="201775"/>
          </a:xfrm>
        </p:grpSpPr>
        <p:sp>
          <p:nvSpPr>
            <p:cNvPr id="679" name="Google Shape;679;p4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43"/>
          <p:cNvSpPr txBox="1">
            <a:spLocks noGrp="1"/>
          </p:cNvSpPr>
          <p:nvPr>
            <p:ph type="title"/>
          </p:nvPr>
        </p:nvSpPr>
        <p:spPr>
          <a:xfrm>
            <a:off x="799675" y="607350"/>
            <a:ext cx="3857700" cy="6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APPENDIX</a:t>
            </a:r>
            <a:endParaRPr sz="3500"/>
          </a:p>
        </p:txBody>
      </p:sp>
      <p:sp>
        <p:nvSpPr>
          <p:cNvPr id="685" name="Google Shape;685;p4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86" name="Google Shape;686;p43"/>
          <p:cNvSpPr/>
          <p:nvPr/>
        </p:nvSpPr>
        <p:spPr>
          <a:xfrm>
            <a:off x="4762138" y="8458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43"/>
          <p:cNvSpPr/>
          <p:nvPr/>
        </p:nvSpPr>
        <p:spPr>
          <a:xfrm>
            <a:off x="5414751" y="7775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43"/>
          <p:cNvSpPr/>
          <p:nvPr/>
        </p:nvSpPr>
        <p:spPr>
          <a:xfrm>
            <a:off x="8216276" y="954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3"/>
          <p:cNvSpPr/>
          <p:nvPr/>
        </p:nvSpPr>
        <p:spPr>
          <a:xfrm rot="-1685758">
            <a:off x="5045528" y="1289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3"/>
          <p:cNvSpPr/>
          <p:nvPr/>
        </p:nvSpPr>
        <p:spPr>
          <a:xfrm>
            <a:off x="7626025" y="9177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3"/>
          <p:cNvSpPr/>
          <p:nvPr/>
        </p:nvSpPr>
        <p:spPr>
          <a:xfrm>
            <a:off x="8286401" y="30022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3"/>
          <p:cNvSpPr/>
          <p:nvPr/>
        </p:nvSpPr>
        <p:spPr>
          <a:xfrm rot="-1685758">
            <a:off x="7555828" y="41304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3"/>
          <p:cNvSpPr/>
          <p:nvPr/>
        </p:nvSpPr>
        <p:spPr>
          <a:xfrm>
            <a:off x="8359576" y="17266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3"/>
          <p:cNvSpPr/>
          <p:nvPr/>
        </p:nvSpPr>
        <p:spPr>
          <a:xfrm>
            <a:off x="5021388" y="35752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98" name="Google Shape;698;p4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99" name="Google Shape;699;p4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3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9" name="Google Shape;70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050" y="1195800"/>
            <a:ext cx="8121124" cy="330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441975" y="526825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title" idx="2"/>
          </p:nvPr>
        </p:nvSpPr>
        <p:spPr>
          <a:xfrm>
            <a:off x="267519" y="12408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</a:t>
            </a:r>
            <a:endParaRPr/>
          </a:p>
        </p:txBody>
      </p:sp>
      <p:sp>
        <p:nvSpPr>
          <p:cNvPr id="318" name="Google Shape;318;p32"/>
          <p:cNvSpPr txBox="1">
            <a:spLocks noGrp="1"/>
          </p:cNvSpPr>
          <p:nvPr>
            <p:ph type="subTitle" idx="1"/>
          </p:nvPr>
        </p:nvSpPr>
        <p:spPr>
          <a:xfrm>
            <a:off x="1" y="1765852"/>
            <a:ext cx="24981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Fathima Farhan k 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Rahat Parveen</a:t>
            </a:r>
            <a:endParaRPr/>
          </a:p>
        </p:txBody>
      </p:sp>
      <p:sp>
        <p:nvSpPr>
          <p:cNvPr id="319" name="Google Shape;319;p32"/>
          <p:cNvSpPr txBox="1">
            <a:spLocks noGrp="1"/>
          </p:cNvSpPr>
          <p:nvPr>
            <p:ph type="title" idx="3"/>
          </p:nvPr>
        </p:nvSpPr>
        <p:spPr>
          <a:xfrm>
            <a:off x="4422994" y="2501963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Project Lead</a:t>
            </a:r>
            <a:endParaRPr/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4"/>
          </p:nvPr>
        </p:nvSpPr>
        <p:spPr>
          <a:xfrm>
            <a:off x="4831794" y="3012976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Neha Mathew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Okwundu Kommurijayadeep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Siddivinayaka Sahukari</a:t>
            </a:r>
            <a:endParaRPr/>
          </a:p>
        </p:txBody>
      </p:sp>
      <p:cxnSp>
        <p:nvCxnSpPr>
          <p:cNvPr id="321" name="Google Shape;321;p32"/>
          <p:cNvCxnSpPr/>
          <p:nvPr/>
        </p:nvCxnSpPr>
        <p:spPr>
          <a:xfrm>
            <a:off x="289569" y="176583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32"/>
          <p:cNvCxnSpPr/>
          <p:nvPr/>
        </p:nvCxnSpPr>
        <p:spPr>
          <a:xfrm>
            <a:off x="4699794" y="301205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3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324" name="Google Shape;324;p32"/>
          <p:cNvGrpSpPr/>
          <p:nvPr/>
        </p:nvGrpSpPr>
        <p:grpSpPr>
          <a:xfrm>
            <a:off x="289572" y="743789"/>
            <a:ext cx="695830" cy="243805"/>
            <a:chOff x="2271950" y="2722775"/>
            <a:chExt cx="575875" cy="201775"/>
          </a:xfrm>
        </p:grpSpPr>
        <p:sp>
          <p:nvSpPr>
            <p:cNvPr id="325" name="Google Shape;325;p32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2"/>
          <p:cNvSpPr/>
          <p:nvPr/>
        </p:nvSpPr>
        <p:spPr>
          <a:xfrm rot="7198898">
            <a:off x="1763687" y="35755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 rot="7201932">
            <a:off x="3001787" y="2165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32"/>
          <p:cNvGrpSpPr/>
          <p:nvPr/>
        </p:nvGrpSpPr>
        <p:grpSpPr>
          <a:xfrm>
            <a:off x="7476107" y="1145704"/>
            <a:ext cx="953591" cy="334099"/>
            <a:chOff x="2271950" y="2722775"/>
            <a:chExt cx="575875" cy="201775"/>
          </a:xfrm>
        </p:grpSpPr>
        <p:sp>
          <p:nvSpPr>
            <p:cNvPr id="334" name="Google Shape;334;p32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2"/>
          <p:cNvSpPr/>
          <p:nvPr/>
        </p:nvSpPr>
        <p:spPr>
          <a:xfrm>
            <a:off x="7635502" y="245005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333713" y="4005265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797127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2"/>
          <p:cNvSpPr/>
          <p:nvPr/>
        </p:nvSpPr>
        <p:spPr>
          <a:xfrm rot="-1685758">
            <a:off x="77162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3852188" y="29047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7816983" y="4286338"/>
            <a:ext cx="522000" cy="108452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8184699" y="34271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9" name="Google Shape;349;p3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0" name="Google Shape;350;p32">
            <a:hlinkClick r:id="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51" name="Google Shape;351;p3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52" name="Google Shape;352;p3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3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 txBox="1">
            <a:spLocks noGrp="1"/>
          </p:cNvSpPr>
          <p:nvPr>
            <p:ph type="title" idx="2"/>
          </p:nvPr>
        </p:nvSpPr>
        <p:spPr>
          <a:xfrm>
            <a:off x="289569" y="23934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3" name="Google Shape;363;p32"/>
          <p:cNvCxnSpPr/>
          <p:nvPr/>
        </p:nvCxnSpPr>
        <p:spPr>
          <a:xfrm>
            <a:off x="289569" y="29418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32"/>
          <p:cNvSpPr txBox="1">
            <a:spLocks noGrp="1"/>
          </p:cNvSpPr>
          <p:nvPr>
            <p:ph type="subTitle" idx="1"/>
          </p:nvPr>
        </p:nvSpPr>
        <p:spPr>
          <a:xfrm>
            <a:off x="21976" y="2980127"/>
            <a:ext cx="24981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Kavya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BalaGanesh</a:t>
            </a:r>
            <a:endParaRPr/>
          </a:p>
        </p:txBody>
      </p:sp>
      <p:sp>
        <p:nvSpPr>
          <p:cNvPr id="365" name="Google Shape;365;p32"/>
          <p:cNvSpPr txBox="1">
            <a:spLocks noGrp="1"/>
          </p:cNvSpPr>
          <p:nvPr>
            <p:ph type="title" idx="2"/>
          </p:nvPr>
        </p:nvSpPr>
        <p:spPr>
          <a:xfrm>
            <a:off x="4677744" y="132245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Scribe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6" name="Google Shape;366;p32"/>
          <p:cNvCxnSpPr/>
          <p:nvPr/>
        </p:nvCxnSpPr>
        <p:spPr>
          <a:xfrm>
            <a:off x="4699794" y="181723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32"/>
          <p:cNvSpPr txBox="1">
            <a:spLocks noGrp="1"/>
          </p:cNvSpPr>
          <p:nvPr>
            <p:ph type="subTitle" idx="1"/>
          </p:nvPr>
        </p:nvSpPr>
        <p:spPr>
          <a:xfrm>
            <a:off x="4698001" y="1868652"/>
            <a:ext cx="24981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Aritra Basu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Koushal Chouhan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>
            <a:spLocks noGrp="1"/>
          </p:cNvSpPr>
          <p:nvPr>
            <p:ph type="subTitle" idx="1"/>
          </p:nvPr>
        </p:nvSpPr>
        <p:spPr>
          <a:xfrm>
            <a:off x="714300" y="12220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Explanation of Superhero U event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Explanation of Facebook Ads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Overview of all of the Superhero U Ad campaigns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Dashboard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Recommendation for discontinuation of Ad campaign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Conclusion</a:t>
            </a:r>
            <a:endParaRPr sz="2200"/>
          </a:p>
        </p:txBody>
      </p:sp>
      <p:sp>
        <p:nvSpPr>
          <p:cNvPr id="373" name="Google Shape;373;p33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/>
          </a:p>
        </p:txBody>
      </p:sp>
      <p:sp>
        <p:nvSpPr>
          <p:cNvPr id="374" name="Google Shape;374;p33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3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3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79" name="Google Shape;379;p3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3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82" name="Google Shape;382;p3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33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>
            <a:spLocks noGrp="1"/>
          </p:cNvSpPr>
          <p:nvPr>
            <p:ph type="title" idx="4"/>
          </p:nvPr>
        </p:nvSpPr>
        <p:spPr>
          <a:xfrm>
            <a:off x="714300" y="502200"/>
            <a:ext cx="74001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EMPOWERING CHANGE : SUPERHERO U’S GLOBAL IMPACT AND STRATEGIC FACEBOOK CAMPAIGNS</a:t>
            </a:r>
            <a:endParaRPr sz="2600"/>
          </a:p>
        </p:txBody>
      </p:sp>
      <p:sp>
        <p:nvSpPr>
          <p:cNvPr id="397" name="Google Shape;397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98" name="Google Shape;398;p34"/>
          <p:cNvSpPr/>
          <p:nvPr/>
        </p:nvSpPr>
        <p:spPr>
          <a:xfrm rot="7198710">
            <a:off x="7805611" y="14531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4"/>
          <p:cNvSpPr/>
          <p:nvPr/>
        </p:nvSpPr>
        <p:spPr>
          <a:xfrm>
            <a:off x="8124513" y="25990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7899000" y="30582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8264738" y="37527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>
            <a:off x="8550552" y="30582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1336614" y="4524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 rot="-1685758">
            <a:off x="3064328" y="49269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8776538" y="38125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09" name="Google Shape;409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34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4"/>
          <p:cNvSpPr txBox="1"/>
          <p:nvPr/>
        </p:nvSpPr>
        <p:spPr>
          <a:xfrm>
            <a:off x="154700" y="1374675"/>
            <a:ext cx="5411700" cy="3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Amplified Superhero U event engagement via strategic Facebook ads.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Reached diverse audience: students, educators, principals effectively engaged.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Aligned with UN's SDGs for meaningful impact and event purpose.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Fostering creativity, solving social issues through youth-developed 'Superheroes.'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Multi-round competition, Aug 2020 to Apr 2021, inspired participants positively.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420" name="Google Shape;4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850" y="1336875"/>
            <a:ext cx="2929201" cy="29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>
            <a:spLocks noGrp="1"/>
          </p:cNvSpPr>
          <p:nvPr>
            <p:ph type="title" idx="15"/>
          </p:nvPr>
        </p:nvSpPr>
        <p:spPr>
          <a:xfrm>
            <a:off x="482350" y="604260"/>
            <a:ext cx="7774500" cy="10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UNLOCKING BUSINESS POTENTIAL : HARNESSING FACEBOOK ADS</a:t>
            </a:r>
            <a:endParaRPr sz="3000"/>
          </a:p>
        </p:txBody>
      </p:sp>
      <p:sp>
        <p:nvSpPr>
          <p:cNvPr id="426" name="Google Shape;426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27" name="Google Shape;427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0" name="Google Shape;430;p3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31" name="Google Shape;431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32" name="Google Shape;432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3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5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35"/>
          <p:cNvGrpSpPr/>
          <p:nvPr/>
        </p:nvGrpSpPr>
        <p:grpSpPr>
          <a:xfrm>
            <a:off x="8256997" y="619777"/>
            <a:ext cx="695830" cy="243805"/>
            <a:chOff x="2271950" y="2722775"/>
            <a:chExt cx="575875" cy="201775"/>
          </a:xfrm>
        </p:grpSpPr>
        <p:sp>
          <p:nvSpPr>
            <p:cNvPr id="444" name="Google Shape;444;p3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35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5"/>
          <p:cNvSpPr/>
          <p:nvPr/>
        </p:nvSpPr>
        <p:spPr>
          <a:xfrm>
            <a:off x="8429688" y="22062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5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5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5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5"/>
          <p:cNvSpPr/>
          <p:nvPr/>
        </p:nvSpPr>
        <p:spPr>
          <a:xfrm>
            <a:off x="5469426" y="42451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5"/>
          <p:cNvSpPr/>
          <p:nvPr/>
        </p:nvSpPr>
        <p:spPr>
          <a:xfrm rot="-1685758">
            <a:off x="2661841" y="52477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5"/>
          <p:cNvSpPr/>
          <p:nvPr/>
        </p:nvSpPr>
        <p:spPr>
          <a:xfrm>
            <a:off x="5145261" y="483486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7" name="Google Shape;45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1025" y="1360800"/>
            <a:ext cx="3091325" cy="30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5"/>
          <p:cNvSpPr txBox="1"/>
          <p:nvPr/>
        </p:nvSpPr>
        <p:spPr>
          <a:xfrm>
            <a:off x="359750" y="1290712"/>
            <a:ext cx="4386000" cy="3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Strategic Promotion Platform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Utilize versatile formats for effective campaigns.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Engaging Content Strategy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Link profiles for impactful outreach.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Audience Segmentation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Precise targeting for maximum engagement.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Driving User Actions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Prompt likes, comments, and shares.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Optimization and Visibility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Gauge success through metrics, elevate brand presence.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"/>
          <p:cNvSpPr txBox="1">
            <a:spLocks noGrp="1"/>
          </p:cNvSpPr>
          <p:nvPr>
            <p:ph type="title" idx="6"/>
          </p:nvPr>
        </p:nvSpPr>
        <p:spPr>
          <a:xfrm>
            <a:off x="354275" y="439075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INSIGHTS DASHBOARD: UNVEILING AT A GLANCE</a:t>
            </a:r>
            <a:endParaRPr sz="3600"/>
          </a:p>
        </p:txBody>
      </p:sp>
      <p:sp>
        <p:nvSpPr>
          <p:cNvPr id="464" name="Google Shape;464;p3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65" name="Google Shape;465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6">
            <a:hlinkClick r:id="rId3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68" name="Google Shape;468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69" name="Google Shape;469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3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8875288" y="29168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8814127" y="7203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8684327" y="39073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6"/>
          <p:cNvSpPr/>
          <p:nvPr/>
        </p:nvSpPr>
        <p:spPr>
          <a:xfrm>
            <a:off x="8697837" y="3540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41246" y="4721390"/>
            <a:ext cx="1370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Click Here: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11" y="4721390"/>
            <a:ext cx="366049" cy="307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0062"/>
            <a:ext cx="2088232" cy="15936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050062"/>
            <a:ext cx="2880320" cy="1593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25" y="1047819"/>
            <a:ext cx="3166563" cy="15959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87774"/>
            <a:ext cx="2520280" cy="1728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3" y="2787774"/>
            <a:ext cx="2232248" cy="1728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9" y="2738912"/>
            <a:ext cx="3511199" cy="1777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7994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"/>
          <p:cNvSpPr txBox="1">
            <a:spLocks noGrp="1"/>
          </p:cNvSpPr>
          <p:nvPr>
            <p:ph type="title" idx="4"/>
          </p:nvPr>
        </p:nvSpPr>
        <p:spPr>
          <a:xfrm>
            <a:off x="98200" y="453350"/>
            <a:ext cx="81822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INSIGHTFUL CAMPAIGN ASSESSMENT AND PERFORMANCE</a:t>
            </a:r>
            <a:r>
              <a:rPr lang="en"/>
              <a:t> </a:t>
            </a:r>
            <a:endParaRPr/>
          </a:p>
        </p:txBody>
      </p:sp>
      <p:sp>
        <p:nvSpPr>
          <p:cNvPr id="490" name="Google Shape;490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91" name="Google Shape;491;p37"/>
          <p:cNvGrpSpPr/>
          <p:nvPr/>
        </p:nvGrpSpPr>
        <p:grpSpPr>
          <a:xfrm>
            <a:off x="7882694" y="2991216"/>
            <a:ext cx="953591" cy="334099"/>
            <a:chOff x="2271950" y="2722775"/>
            <a:chExt cx="575875" cy="201775"/>
          </a:xfrm>
        </p:grpSpPr>
        <p:sp>
          <p:nvSpPr>
            <p:cNvPr id="492" name="Google Shape;492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7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7"/>
          <p:cNvSpPr/>
          <p:nvPr/>
        </p:nvSpPr>
        <p:spPr>
          <a:xfrm>
            <a:off x="7505912" y="38965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7"/>
          <p:cNvSpPr/>
          <p:nvPr/>
        </p:nvSpPr>
        <p:spPr>
          <a:xfrm>
            <a:off x="3526488" y="42909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03" name="Google Shape;503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37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7"/>
          <p:cNvSpPr txBox="1"/>
          <p:nvPr/>
        </p:nvSpPr>
        <p:spPr>
          <a:xfrm>
            <a:off x="98200" y="1274150"/>
            <a:ext cx="436440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Insightful Campaign Assessment and Performance </a:t>
            </a:r>
            <a:endParaRPr>
              <a:solidFill>
                <a:srgbClr val="F2F2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Methodical evaluation using key metrics</a:t>
            </a:r>
            <a:endParaRPr>
              <a:solidFill>
                <a:srgbClr val="F2F2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Noteworthy success in Group 2 countries for students aged 18-24</a:t>
            </a:r>
            <a:endParaRPr>
              <a:solidFill>
                <a:srgbClr val="F2F2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CTR: 6.62% </a:t>
            </a:r>
            <a:endParaRPr>
              <a:solidFill>
                <a:srgbClr val="F2F2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         CPR: 0.46 </a:t>
            </a:r>
            <a:endParaRPr>
              <a:solidFill>
                <a:srgbClr val="F2F2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Contrastingly, campaign 3 for Australian students aged 25-34 underperformed, leading to its exclusion for cost-saving.</a:t>
            </a:r>
            <a:endParaRPr>
              <a:solidFill>
                <a:srgbClr val="F2F2F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14" name="Google Shape;5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8051" y="1109775"/>
            <a:ext cx="4416438" cy="31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title" idx="6"/>
          </p:nvPr>
        </p:nvSpPr>
        <p:spPr>
          <a:xfrm>
            <a:off x="482350" y="5932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STRATEGIC RECOMMENDATION: DISCONTINUATION OF CAMPAIGN</a:t>
            </a:r>
            <a:endParaRPr sz="3000"/>
          </a:p>
        </p:txBody>
      </p:sp>
      <p:sp>
        <p:nvSpPr>
          <p:cNvPr id="520" name="Google Shape;520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1" name="Google Shape;521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4" name="Google Shape;524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38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8354788" y="13617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8"/>
          <p:cNvSpPr/>
          <p:nvPr/>
        </p:nvSpPr>
        <p:spPr>
          <a:xfrm rot="-1685758">
            <a:off x="7716228" y="7205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 rot="7201932">
            <a:off x="8759262" y="46902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8"/>
          <p:cNvSpPr/>
          <p:nvPr/>
        </p:nvSpPr>
        <p:spPr>
          <a:xfrm>
            <a:off x="8543201" y="490585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8756613" y="32334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8"/>
          <p:cNvSpPr txBox="1"/>
          <p:nvPr/>
        </p:nvSpPr>
        <p:spPr>
          <a:xfrm>
            <a:off x="183550" y="1222775"/>
            <a:ext cx="3279000" cy="29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Campaign Name: SHU_Students(Australia)</a:t>
            </a:r>
            <a:endParaRPr>
              <a:solidFill>
                <a:srgbClr val="F2F2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In-depth analysis reveals lower performance metrics </a:t>
            </a:r>
            <a:endParaRPr>
              <a:solidFill>
                <a:srgbClr val="F2F2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Suboptimal return on investment indicated </a:t>
            </a:r>
            <a:endParaRPr>
              <a:solidFill>
                <a:srgbClr val="F2F2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mo"/>
              <a:buChar char="●"/>
            </a:pPr>
            <a:r>
              <a:rPr lang="en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Recommendation: Discontinue the campaign</a:t>
            </a:r>
            <a:endParaRPr>
              <a:solidFill>
                <a:srgbClr val="F2F2F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40" name="Google Shape;5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401" y="1167000"/>
            <a:ext cx="5025826" cy="29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9"/>
          <p:cNvSpPr txBox="1">
            <a:spLocks noGrp="1"/>
          </p:cNvSpPr>
          <p:nvPr>
            <p:ph type="title"/>
          </p:nvPr>
        </p:nvSpPr>
        <p:spPr>
          <a:xfrm>
            <a:off x="336125" y="490575"/>
            <a:ext cx="80862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 VISUALIZATIONS STRENGTHEN DISCONTINUATION RECOMMENDATION</a:t>
            </a:r>
            <a:endParaRPr sz="3300"/>
          </a:p>
        </p:txBody>
      </p:sp>
      <p:sp>
        <p:nvSpPr>
          <p:cNvPr id="546" name="Google Shape;546;p39"/>
          <p:cNvSpPr/>
          <p:nvPr/>
        </p:nvSpPr>
        <p:spPr>
          <a:xfrm rot="7201932">
            <a:off x="7950050" y="7292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9"/>
          <p:cNvSpPr/>
          <p:nvPr/>
        </p:nvSpPr>
        <p:spPr>
          <a:xfrm>
            <a:off x="8920400" y="44868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9"/>
          <p:cNvSpPr/>
          <p:nvPr/>
        </p:nvSpPr>
        <p:spPr>
          <a:xfrm>
            <a:off x="7034401" y="4805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9"/>
          <p:cNvSpPr/>
          <p:nvPr/>
        </p:nvSpPr>
        <p:spPr>
          <a:xfrm>
            <a:off x="8579726" y="355609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9"/>
          <p:cNvSpPr/>
          <p:nvPr/>
        </p:nvSpPr>
        <p:spPr>
          <a:xfrm>
            <a:off x="8579737" y="1921547"/>
            <a:ext cx="80874" cy="81760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8550051" y="13300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9"/>
          <p:cNvSpPr/>
          <p:nvPr/>
        </p:nvSpPr>
        <p:spPr>
          <a:xfrm rot="-1685758">
            <a:off x="8399928" y="774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">
            <a:hlinkClick r:id="rId3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6" name="Google Shape;556;p39">
            <a:hlinkClick r:id="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57" name="Google Shape;557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58" name="Google Shape;558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9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9"/>
          <p:cNvSpPr txBox="1"/>
          <p:nvPr/>
        </p:nvSpPr>
        <p:spPr>
          <a:xfrm>
            <a:off x="192300" y="1655325"/>
            <a:ext cx="37263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Clear evidence from visualized data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Unsuccessful engagement across Australian student segments (13-17, 18-24, 25- 34)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Performance below anticipated levels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Resource redirection to successful campaigns for optimal impact and cost efficiency.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9" name="Google Shape;56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4226" y="1250685"/>
            <a:ext cx="4630088" cy="308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515</Words>
  <Application>Microsoft Office PowerPoint</Application>
  <PresentationFormat>On-screen Show (16:9)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Bebas Neue</vt:lpstr>
      <vt:lpstr>Anaheim</vt:lpstr>
      <vt:lpstr>Arimo</vt:lpstr>
      <vt:lpstr>Roboto Condensed Light</vt:lpstr>
      <vt:lpstr>Data Analysis for Business by Slidesgo</vt:lpstr>
      <vt:lpstr>SUPERHERO U FACEBOOK AD CAMPAIGN ANALYSIS</vt:lpstr>
      <vt:lpstr>OUR TEAM</vt:lpstr>
      <vt:lpstr>CONTENTS </vt:lpstr>
      <vt:lpstr>EMPOWERING CHANGE : SUPERHERO U’S GLOBAL IMPACT AND STRATEGIC FACEBOOK CAMPAIGNS</vt:lpstr>
      <vt:lpstr>UNLOCKING BUSINESS POTENTIAL : HARNESSING FACEBOOK ADS</vt:lpstr>
      <vt:lpstr>INSIGHTS DASHBOARD: UNVEILING AT A GLANCE</vt:lpstr>
      <vt:lpstr>INSIGHTFUL CAMPAIGN ASSESSMENT AND PERFORMANCE </vt:lpstr>
      <vt:lpstr>STRATEGIC RECOMMENDATION: DISCONTINUATION OF CAMPAIGN</vt:lpstr>
      <vt:lpstr>DATA VISUALIZATIONS STRENGTHEN DISCONTINUATION RECOMMENDATION</vt:lpstr>
      <vt:lpstr>DATA-DRIVEN EXCELLENCE: ELEVATING SUPERHERO U'S </vt:lpstr>
      <vt:lpstr>OPTIMIZING IMPACT: STRATEGIC CAMPAIGN DECISION</vt:lpstr>
      <vt:lpstr>DRIVING SUCCESS AND IMPACT: A DATA DRIVEN JOURNEY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SUPERHERO U FACEBOOK AD CAMPAIGN ANALYSIS</dc:title>
  <dc:creator>Aritra Basu</dc:creator>
  <cp:lastModifiedBy>Aritra Basu</cp:lastModifiedBy>
  <cp:revision>4</cp:revision>
  <dcterms:modified xsi:type="dcterms:W3CDTF">2023-08-19T12:34:45Z</dcterms:modified>
</cp:coreProperties>
</file>