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311" r:id="rId4"/>
    <p:sldId id="320" r:id="rId5"/>
    <p:sldId id="314" r:id="rId6"/>
    <p:sldId id="308" r:id="rId7"/>
    <p:sldId id="321" r:id="rId8"/>
    <p:sldId id="309" r:id="rId9"/>
    <p:sldId id="310" r:id="rId10"/>
    <p:sldId id="315" r:id="rId11"/>
    <p:sldId id="319" r:id="rId12"/>
    <p:sldId id="312" r:id="rId13"/>
    <p:sldId id="313" r:id="rId14"/>
    <p:sldId id="316" r:id="rId15"/>
    <p:sldId id="31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56" d="100"/>
          <a:sy n="56" d="100"/>
        </p:scale>
        <p:origin x="84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Times New Roman" pitchFamily="18" charset="0"/>
              </a:rPr>
              <a:t>© 우균, 창병모</a:t>
            </a:r>
            <a:endParaRPr lang="ko-KR" altLang="ko-KR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/>
              <a:t>C</a:t>
            </a:r>
            <a:r>
              <a:rPr lang="ko-KR" altLang="en-US" dirty="0"/>
              <a:t>로 작성된 프로그램을 컴파일하고 실행하려면 컴파일러가 필요하다</a:t>
            </a:r>
            <a:r>
              <a:rPr lang="en-US" altLang="ko-KR" dirty="0"/>
              <a:t>. </a:t>
            </a:r>
            <a:r>
              <a:rPr lang="ko-KR" altLang="en-US" dirty="0"/>
              <a:t>컴파일러는 자신이 사용하는 개발 환경</a:t>
            </a:r>
            <a:r>
              <a:rPr lang="en-US" altLang="ko-KR" dirty="0"/>
              <a:t>, </a:t>
            </a:r>
            <a:r>
              <a:rPr lang="ko-KR" altLang="en-US" dirty="0"/>
              <a:t>작성한 프로그램이 실행될 환경에 맞추어 선택할 수 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Windows</a:t>
            </a:r>
            <a:r>
              <a:rPr lang="en-US" altLang="ko-KR" baseline="0" dirty="0"/>
              <a:t> </a:t>
            </a:r>
            <a:r>
              <a:rPr lang="ko-KR" altLang="en-US" baseline="0" dirty="0"/>
              <a:t>환경에서는 </a:t>
            </a:r>
            <a:r>
              <a:rPr lang="en-US" altLang="ko-KR" baseline="0" dirty="0"/>
              <a:t>visual studio, DEV C++ </a:t>
            </a:r>
            <a:r>
              <a:rPr lang="ko-KR" altLang="en-US" baseline="0" dirty="0"/>
              <a:t>을 사용할 수 있고</a:t>
            </a:r>
            <a:r>
              <a:rPr lang="en-US" altLang="ko-KR" baseline="0" dirty="0"/>
              <a:t>, Apple/Mac </a:t>
            </a:r>
            <a:r>
              <a:rPr lang="ko-KR" altLang="en-US" baseline="0" dirty="0"/>
              <a:t>환경이라면 </a:t>
            </a:r>
            <a:r>
              <a:rPr lang="en-US" altLang="ko-KR" baseline="0" dirty="0" err="1"/>
              <a:t>xcode</a:t>
            </a:r>
            <a:r>
              <a:rPr lang="ko-KR" altLang="en-US" baseline="0" dirty="0"/>
              <a:t>를</a:t>
            </a:r>
            <a:r>
              <a:rPr lang="en-US" altLang="ko-KR" baseline="0" dirty="0"/>
              <a:t>, Linux </a:t>
            </a:r>
            <a:r>
              <a:rPr lang="ko-KR" altLang="en-US" baseline="0" dirty="0"/>
              <a:t>환경이라면 </a:t>
            </a:r>
            <a:r>
              <a:rPr lang="en-US" altLang="ko-KR" baseline="0" dirty="0"/>
              <a:t>cc </a:t>
            </a:r>
            <a:r>
              <a:rPr lang="ko-KR" altLang="en-US" baseline="0" dirty="0"/>
              <a:t>또는 </a:t>
            </a:r>
            <a:r>
              <a:rPr lang="en-US" altLang="ko-KR" baseline="0" dirty="0" err="1"/>
              <a:t>gcc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이용할 수 있다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 책에서는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기반으로 하고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부득이한 경우를 제외하면 여러분도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선택하기를 바란다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여러분이 쓰고 있는 컴퓨터가 윈도우 환경일 가능성이 높고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개발한 프로그램이 동작할 환경 역시 윈도우 환경이며</a:t>
            </a:r>
            <a:r>
              <a:rPr lang="en-US" altLang="ko-KR" baseline="0" dirty="0"/>
              <a:t>, Visual Studio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C </a:t>
            </a:r>
            <a:r>
              <a:rPr lang="ko-KR" altLang="en-US" baseline="0" dirty="0" err="1"/>
              <a:t>개발도구중</a:t>
            </a:r>
            <a:r>
              <a:rPr lang="ko-KR" altLang="en-US" baseline="0" dirty="0"/>
              <a:t> 가장 고도화되고 안정된 개발 도구이기 때문이다</a:t>
            </a:r>
            <a:r>
              <a:rPr lang="en-US" altLang="ko-KR" baseline="0" dirty="0"/>
              <a:t>. </a:t>
            </a:r>
          </a:p>
          <a:p>
            <a:pPr eaLnBrk="1" hangingPunct="1"/>
            <a:r>
              <a:rPr lang="ko-KR" altLang="en-US" baseline="0" dirty="0"/>
              <a:t>또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는 매우 많은 개발자들이 쓰고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그렇기 때문에 도움을 받기도 쉽다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특히 우리나라처럼 윈도우 이외의 환경이 별로 없는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혼자만 </a:t>
            </a:r>
            <a:r>
              <a:rPr lang="en-US" altLang="ko-KR" baseline="0" dirty="0"/>
              <a:t>Mac</a:t>
            </a:r>
            <a:r>
              <a:rPr lang="ko-KR" altLang="en-US" baseline="0" dirty="0"/>
              <a:t>을 사용할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사소한 도움이라도 받기가 어렵다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그래서 나중에 </a:t>
            </a:r>
            <a:r>
              <a:rPr lang="en-US" altLang="ko-KR" baseline="0" dirty="0"/>
              <a:t>Mac </a:t>
            </a:r>
            <a:r>
              <a:rPr lang="ko-KR" altLang="en-US" baseline="0" dirty="0"/>
              <a:t>용 또는 </a:t>
            </a:r>
            <a:r>
              <a:rPr lang="en-US" altLang="ko-KR" baseline="0" dirty="0"/>
              <a:t>Linux </a:t>
            </a:r>
            <a:r>
              <a:rPr lang="ko-KR" altLang="en-US" baseline="0" dirty="0"/>
              <a:t>용 </a:t>
            </a:r>
            <a:r>
              <a:rPr lang="en-US" altLang="ko-KR" baseline="0" dirty="0"/>
              <a:t>C </a:t>
            </a:r>
            <a:r>
              <a:rPr lang="ko-KR" altLang="en-US" baseline="0" dirty="0"/>
              <a:t>프로그램을 개발할 예정이라 하더라도 </a:t>
            </a:r>
            <a:r>
              <a:rPr lang="en-US" altLang="ko-KR" baseline="0" dirty="0"/>
              <a:t>C</a:t>
            </a:r>
            <a:r>
              <a:rPr lang="ko-KR" altLang="en-US" baseline="0" dirty="0"/>
              <a:t>언어를 배울 때까지는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사용하기를 권장한다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책의 모든 설명도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기준으로 할 것이다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그럼에도 불구하고 맥에서 </a:t>
            </a:r>
            <a:r>
              <a:rPr lang="en-US" altLang="ko-KR" baseline="0" dirty="0" err="1"/>
              <a:t>xcode</a:t>
            </a:r>
            <a:r>
              <a:rPr lang="ko-KR" altLang="en-US" baseline="0" dirty="0"/>
              <a:t>나 </a:t>
            </a:r>
            <a:r>
              <a:rPr lang="ko-KR" altLang="en-US" baseline="0" dirty="0" err="1"/>
              <a:t>리눅스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gcc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써야겠더라도</a:t>
            </a:r>
            <a:r>
              <a:rPr lang="ko-KR" altLang="en-US" baseline="0" dirty="0"/>
              <a:t> 걱정할 필요가 없다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부록에 이들 환경에서의 사용법을 간단히 정리해 두었으니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부분을 보면 이 책에서 설명한 내용들을 진행하는데 큰 무리가 없을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책이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기준으로 설명하더라도 대부분의 개발도구들의 기능이 비슷하기 때문에 </a:t>
            </a:r>
            <a:r>
              <a:rPr lang="en-US" altLang="ko-KR" baseline="0" dirty="0"/>
              <a:t>Mac </a:t>
            </a:r>
            <a:r>
              <a:rPr lang="ko-KR" altLang="en-US" baseline="0" dirty="0"/>
              <a:t>환경이라 하더라도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와 크게 다른 것은 아니다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크게 다른 부분들은 이 책의 범위에 없는 고급 기능들이 대부분이다</a:t>
            </a:r>
            <a:r>
              <a:rPr lang="en-US" altLang="ko-KR" baseline="0" dirty="0"/>
              <a:t>)</a:t>
            </a:r>
            <a:endParaRPr lang="ko-KR" altLang="en-US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4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C7E6-570A-4058-8380-EDCEDDFD6BF1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C16-5EE8-407F-88FB-11C93A3326C7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C180-459A-45AE-8D48-9BFC02B31396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C48A-91EC-4088-8760-6A9F9AB4E6AC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06-0A64-440C-BF3D-43E04FE8F2C5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96DF-B63B-46ED-9BE4-47244926539A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810C-3456-4C71-911A-76E846AF0BDD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41C5-143B-4AC2-B9CB-E57ECFB7A95E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C5F7-6068-4FBF-AFC5-21F579226123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AD94-5E46-44F8-8A3D-81CFB29DD8C0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692-CD4B-456D-A5AC-9DDA7E3E6BB9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85C7F-E0E1-44F3-832C-6B4DC1E546D9}" type="datetime1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rgbClr val="3F6EA7"/>
                </a:solidFill>
              </a:rPr>
              <a:t>과제 </a:t>
            </a:r>
            <a:r>
              <a:rPr lang="en-US" altLang="ko-KR" sz="4400" dirty="0">
                <a:solidFill>
                  <a:srgbClr val="3F6EA7"/>
                </a:solidFill>
              </a:rPr>
              <a:t>1. </a:t>
            </a:r>
            <a:r>
              <a:rPr lang="ko-KR" altLang="en-US" sz="4400" dirty="0">
                <a:solidFill>
                  <a:srgbClr val="3F6EA7"/>
                </a:solidFill>
              </a:rPr>
              <a:t>스택</a:t>
            </a:r>
            <a:r>
              <a:rPr lang="en-US" altLang="ko-KR" sz="4400" dirty="0">
                <a:solidFill>
                  <a:srgbClr val="3F6EA7"/>
                </a:solidFill>
              </a:rPr>
              <a:t>/</a:t>
            </a:r>
            <a:r>
              <a:rPr lang="ko-KR" altLang="en-US" sz="4400" dirty="0">
                <a:solidFill>
                  <a:srgbClr val="3F6EA7"/>
                </a:solidFill>
              </a:rPr>
              <a:t>큐</a:t>
            </a:r>
            <a:r>
              <a:rPr lang="en-US" altLang="ko-KR" sz="4400" dirty="0">
                <a:solidFill>
                  <a:srgbClr val="3F6EA7"/>
                </a:solidFill>
              </a:rPr>
              <a:t>/</a:t>
            </a:r>
            <a:r>
              <a:rPr lang="ko-KR" altLang="en-US" sz="4400" dirty="0">
                <a:solidFill>
                  <a:srgbClr val="3F6EA7"/>
                </a:solidFill>
              </a:rPr>
              <a:t>정렬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(1)-(3)</a:t>
            </a:r>
            <a:r>
              <a:rPr lang="ko-KR" altLang="en-US" dirty="0"/>
              <a:t>중 </a:t>
            </a:r>
            <a:r>
              <a:rPr lang="ko-KR" altLang="en-US" dirty="0" err="1"/>
              <a:t>택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(4)-(6)</a:t>
            </a:r>
          </a:p>
          <a:p>
            <a:r>
              <a:rPr lang="ko-KR" altLang="en-US" dirty="0"/>
              <a:t>총 개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열차 재배치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사용법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사용자는 철도로 들어오는 열차의 번호를 입력한다</a:t>
            </a:r>
            <a:r>
              <a:rPr lang="en-US" altLang="ko-KR" dirty="0"/>
              <a:t>. </a:t>
            </a:r>
            <a:r>
              <a:rPr lang="ko-KR" altLang="en-US" dirty="0"/>
              <a:t>열차는 </a:t>
            </a:r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9</a:t>
            </a:r>
            <a:r>
              <a:rPr lang="ko-KR" altLang="en-US" dirty="0"/>
              <a:t>번까지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철도 스택을 이용해 출구로 나가는 열차는 </a:t>
            </a:r>
            <a:r>
              <a:rPr lang="en-US" altLang="ko-KR" dirty="0"/>
              <a:t>1</a:t>
            </a:r>
            <a:r>
              <a:rPr lang="ko-KR" altLang="en-US" dirty="0"/>
              <a:t>번부터 차례대로 나가야 한다</a:t>
            </a:r>
            <a:r>
              <a:rPr lang="en-US" altLang="ko-KR" dirty="0"/>
              <a:t>. </a:t>
            </a:r>
            <a:r>
              <a:rPr lang="ko-KR" altLang="en-US" dirty="0"/>
              <a:t>이를 위해 열차 스택을 이용한다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화면에는 다음의 내용을 표시한다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기지에 열차가 한 대씩 들어오는 상황 </a:t>
            </a:r>
            <a:r>
              <a:rPr lang="en-US" altLang="ko-KR" dirty="0"/>
              <a:t>(3</a:t>
            </a:r>
            <a:r>
              <a:rPr lang="ko-KR" altLang="en-US" dirty="0"/>
              <a:t>번 열차가 들어옴 </a:t>
            </a:r>
            <a:r>
              <a:rPr lang="en-US" altLang="ko-KR" dirty="0"/>
              <a:t>: IN 3)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철도 스택에 열차가 들어가는 상황</a:t>
            </a:r>
            <a:r>
              <a:rPr lang="en-US" altLang="ko-KR" dirty="0"/>
              <a:t>(</a:t>
            </a:r>
            <a:r>
              <a:rPr lang="ko-KR" altLang="en-US" dirty="0"/>
              <a:t>스택 번호 명시해야 함</a:t>
            </a:r>
            <a:r>
              <a:rPr lang="en-US" altLang="ko-KR" dirty="0"/>
              <a:t>) (3</a:t>
            </a:r>
            <a:r>
              <a:rPr lang="ko-KR" altLang="en-US" dirty="0"/>
              <a:t>번 열차가 </a:t>
            </a:r>
            <a:r>
              <a:rPr lang="en-US" altLang="ko-KR" dirty="0"/>
              <a:t>1</a:t>
            </a:r>
            <a:r>
              <a:rPr lang="ko-KR" altLang="en-US" dirty="0"/>
              <a:t>번 스택에 들어감</a:t>
            </a:r>
            <a:r>
              <a:rPr lang="en-US" altLang="ko-KR" dirty="0"/>
              <a:t> : PUSH 1, 3)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철도 스택에서 열차가 나가는 상황</a:t>
            </a:r>
            <a:r>
              <a:rPr lang="en-US" altLang="ko-KR" dirty="0"/>
              <a:t>(1</a:t>
            </a:r>
            <a:r>
              <a:rPr lang="ko-KR" altLang="en-US" dirty="0"/>
              <a:t>번 스택에서 열차가 나감 </a:t>
            </a:r>
            <a:r>
              <a:rPr lang="en-US" altLang="ko-KR" dirty="0"/>
              <a:t>: POP 1)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대기 장소의 열차를 출구로 내보내는 상황 </a:t>
            </a:r>
            <a:r>
              <a:rPr lang="en-US" altLang="ko-KR" dirty="0"/>
              <a:t>(OUT 1:1</a:t>
            </a:r>
            <a:r>
              <a:rPr lang="ko-KR" altLang="en-US" dirty="0"/>
              <a:t>번 열차를 출구로 내보냄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우리는 적은 횟수만큼 움직이는 것이 좋지만</a:t>
            </a:r>
            <a:r>
              <a:rPr lang="en-US" altLang="ko-KR" dirty="0"/>
              <a:t>, </a:t>
            </a:r>
            <a:r>
              <a:rPr lang="ko-KR" altLang="en-US" dirty="0"/>
              <a:t>최적이 아니어도 괜찮다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7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열차 재배치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예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열차 번호 입력 </a:t>
            </a:r>
            <a:r>
              <a:rPr lang="en-US" altLang="ko-KR" sz="1800" dirty="0"/>
              <a:t>: </a:t>
            </a:r>
            <a:r>
              <a:rPr lang="en-US" altLang="ko-KR" sz="1800" b="1" i="1" dirty="0">
                <a:solidFill>
                  <a:srgbClr val="FF0000"/>
                </a:solidFill>
              </a:rPr>
              <a:t>397182645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01 : IN(3)              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 들어옴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02 : PUSH(1, 3)    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번을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 스택에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03 : IN(9)              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 들어옴</a:t>
            </a:r>
            <a:r>
              <a:rPr lang="en-US" altLang="ko-KR" sz="1800" dirty="0"/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04 : PUSH(2, 9)    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번을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 스택에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05 : IN(7)              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 들어옴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06 : PUSH(2, 7)    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번을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 스택에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07 : IN(1)              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번 들어옴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08 : OUT(1)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09 : IN(8)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10 : PUSH(2, 8)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11 : IN(2)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12 : OUT(2)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13 : IN(6)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14 : PUSH(2, 6)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15 : POP(1)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16 : OUT(3)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99703" y="1686232"/>
            <a:ext cx="3687097" cy="434585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17 : IN(4)</a:t>
            </a:r>
          </a:p>
          <a:p>
            <a:r>
              <a:rPr lang="en-US" altLang="ko-KR" dirty="0"/>
              <a:t>18 : OUT(4)</a:t>
            </a:r>
          </a:p>
          <a:p>
            <a:r>
              <a:rPr lang="en-US" altLang="ko-KR" dirty="0"/>
              <a:t>19 : IN(5)</a:t>
            </a:r>
          </a:p>
          <a:p>
            <a:r>
              <a:rPr lang="en-US" altLang="ko-KR" dirty="0"/>
              <a:t>20 : OUT(5)</a:t>
            </a:r>
          </a:p>
          <a:p>
            <a:r>
              <a:rPr lang="en-US" altLang="ko-KR" dirty="0"/>
              <a:t>21 : POP(2)</a:t>
            </a:r>
          </a:p>
          <a:p>
            <a:r>
              <a:rPr lang="en-US" altLang="ko-KR" dirty="0"/>
              <a:t>22 : OUT(6)</a:t>
            </a:r>
          </a:p>
          <a:p>
            <a:r>
              <a:rPr lang="en-US" altLang="ko-KR" dirty="0"/>
              <a:t>23 : POP(2)</a:t>
            </a:r>
          </a:p>
          <a:p>
            <a:r>
              <a:rPr lang="en-US" altLang="ko-KR" dirty="0"/>
              <a:t>24 : PUSH(1, 8)</a:t>
            </a:r>
          </a:p>
          <a:p>
            <a:r>
              <a:rPr lang="en-US" altLang="ko-KR" dirty="0"/>
              <a:t>25 : POP(2)</a:t>
            </a:r>
          </a:p>
          <a:p>
            <a:r>
              <a:rPr lang="en-US" altLang="ko-KR" dirty="0"/>
              <a:t>26 : OUT(7)</a:t>
            </a:r>
          </a:p>
          <a:p>
            <a:r>
              <a:rPr lang="en-US" altLang="ko-KR" dirty="0"/>
              <a:t>27 : POP(1)</a:t>
            </a:r>
          </a:p>
          <a:p>
            <a:r>
              <a:rPr lang="en-US" altLang="ko-KR" dirty="0"/>
              <a:t>28 : OUT(8)</a:t>
            </a:r>
          </a:p>
          <a:p>
            <a:r>
              <a:rPr lang="en-US" altLang="ko-KR" dirty="0"/>
              <a:t>29 : POP(2)</a:t>
            </a:r>
          </a:p>
          <a:p>
            <a:r>
              <a:rPr lang="en-US" altLang="ko-KR" dirty="0"/>
              <a:t>30 : OUT(9)</a:t>
            </a:r>
          </a:p>
          <a:p>
            <a:r>
              <a:rPr lang="ko-KR" altLang="en-US" dirty="0"/>
              <a:t>종료</a:t>
            </a:r>
            <a:r>
              <a:rPr lang="en-US" altLang="ko-KR" dirty="0"/>
              <a:t>(</a:t>
            </a:r>
            <a:r>
              <a:rPr lang="ko-KR" altLang="en-US" dirty="0"/>
              <a:t>총</a:t>
            </a:r>
            <a:r>
              <a:rPr lang="en-US" altLang="ko-KR" dirty="0"/>
              <a:t> 30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00632" y="1759974"/>
            <a:ext cx="2286000" cy="438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5277" y="61695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53069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입력 큐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키보드로부터</a:t>
            </a:r>
            <a:r>
              <a:rPr lang="en-US" altLang="ko-KR" dirty="0"/>
              <a:t> </a:t>
            </a:r>
            <a:r>
              <a:rPr lang="ko-KR" altLang="en-US" dirty="0"/>
              <a:t>문자를 입력 받아 사용자가 원하면 그 개수만큼 빼서 사용자에게 돌려주는 표준입력 큐를 만들고 동작을 표시하는 프로그램</a:t>
            </a:r>
            <a:endParaRPr lang="en-US" altLang="ko-KR" dirty="0"/>
          </a:p>
          <a:p>
            <a:pPr lvl="1"/>
            <a:r>
              <a:rPr lang="en-US" altLang="ko-KR" dirty="0"/>
              <a:t>scanf </a:t>
            </a:r>
            <a:r>
              <a:rPr lang="ko-KR" altLang="en-US" dirty="0"/>
              <a:t>와 같은 표준 입력 함수는 키보드로부터 입력 받은 내용을 입력 큐에 담아두고</a:t>
            </a:r>
            <a:r>
              <a:rPr lang="en-US" altLang="ko-KR" dirty="0"/>
              <a:t>, scanf </a:t>
            </a:r>
            <a:r>
              <a:rPr lang="ko-KR" altLang="en-US" dirty="0"/>
              <a:t>함수의 요구에 따라 필요한 만큼 입력 큐에서 가져온다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큐는 </a:t>
            </a:r>
            <a:r>
              <a:rPr lang="en-US" altLang="ko-KR" dirty="0"/>
              <a:t>20 </a:t>
            </a:r>
            <a:r>
              <a:rPr lang="ko-KR" altLang="en-US" dirty="0"/>
              <a:t>글자 크기를 갖는다</a:t>
            </a:r>
            <a:r>
              <a:rPr lang="en-US" altLang="ko-KR" dirty="0"/>
              <a:t>. </a:t>
            </a:r>
            <a:r>
              <a:rPr lang="ko-KR" altLang="en-US" dirty="0"/>
              <a:t>입력 큐의 범위를 초과하면 받아들일 수 없다</a:t>
            </a:r>
            <a:r>
              <a:rPr lang="en-US" altLang="ko-KR" dirty="0"/>
              <a:t>(</a:t>
            </a:r>
            <a:r>
              <a:rPr lang="ko-KR" altLang="en-US" dirty="0"/>
              <a:t>에러 표시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7698" y="5058698"/>
            <a:ext cx="1531374" cy="8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키보드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7826" y="5058698"/>
            <a:ext cx="2268786" cy="8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 큐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98201" y="5058698"/>
            <a:ext cx="1669026" cy="8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97826" y="5599208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72348" y="5599207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46870" y="5599206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021392" y="5599205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95914" y="5599204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0436" y="5599203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544958" y="5599202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19480" y="5599201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894002" y="5599200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68524" y="5599199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43046" y="5599198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417568" y="5599197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92090" y="5599196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/>
          <p:cNvCxnSpPr>
            <a:stCxn id="6" idx="3"/>
            <a:endCxn id="7" idx="1"/>
          </p:cNvCxnSpPr>
          <p:nvPr/>
        </p:nvCxnSpPr>
        <p:spPr>
          <a:xfrm>
            <a:off x="2399072" y="5461821"/>
            <a:ext cx="109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66612" y="5461821"/>
            <a:ext cx="109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6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입력 큐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예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&gt;&gt;&gt; </a:t>
            </a:r>
            <a:r>
              <a:rPr lang="en-US" altLang="ko-KR" sz="1400" b="1" i="1" dirty="0">
                <a:solidFill>
                  <a:srgbClr val="FF0000"/>
                </a:solidFill>
              </a:rPr>
              <a:t>HELLOWORLD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ADDQUEUE(H)    Queue Size=1/20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ADDQUEUE(E)     Queue Size=2/20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ADDQUEUE(D)     Queue Size=10/20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&gt;&gt;&gt; </a:t>
            </a:r>
            <a:r>
              <a:rPr lang="en-US" altLang="ko-KR" sz="1400" b="1" i="1" dirty="0">
                <a:solidFill>
                  <a:srgbClr val="FF0000"/>
                </a:solidFill>
              </a:rPr>
              <a:t>3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DELETEQUEUE( ) = H, Queue Size=9/20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DELETEQUEUE( ) = E, Queue Size=8/20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DELETEQUEUE( ) = L, Queue Size=7/20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&gt;&gt;&gt; </a:t>
            </a:r>
            <a:r>
              <a:rPr lang="en-US" altLang="ko-KR" sz="1400" b="1" i="1" dirty="0">
                <a:solidFill>
                  <a:srgbClr val="FF0000"/>
                </a:solidFill>
              </a:rPr>
              <a:t>GOODMORNING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ADDQUEUE(G)    Queue Size=8/20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ADDQUEUE(O)    Queue Size=9/20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ADDQUEUE(G)    Queue Size=18/20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&gt;&gt;&gt; </a:t>
            </a:r>
            <a:r>
              <a:rPr lang="en-US" altLang="ko-KR" sz="1400" b="1" i="1" dirty="0">
                <a:solidFill>
                  <a:srgbClr val="FF0000"/>
                </a:solidFill>
              </a:rPr>
              <a:t>PYTH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ADDQUEUE(P)    Queue Size=19/20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ADDQUEUE(Y)    Queue Size=20/20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ADDQUEUE(T) Fail : Queue Full     Queue Size=20/20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ADDQUEUE(H) Fail : Queue Full     Queue Size=20/20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&gt;&gt;&gt; </a:t>
            </a:r>
            <a:r>
              <a:rPr lang="en-US" altLang="ko-KR" sz="1400" b="1" i="1" dirty="0">
                <a:solidFill>
                  <a:srgbClr val="FF0000"/>
                </a:solidFill>
              </a:rPr>
              <a:t>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DELETEQUEUE( ) = L, Queue Size=19/20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DELETEQUEUE( ) = O, Queue Size=18/20</a:t>
            </a:r>
          </a:p>
          <a:p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>
            <a:off x="3972231" y="1930799"/>
            <a:ext cx="128567" cy="718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36514" y="2046593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입력된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글자를 </a:t>
            </a:r>
            <a:endParaRPr lang="en-US" altLang="ko-KR" sz="1400" dirty="0"/>
          </a:p>
          <a:p>
            <a:r>
              <a:rPr lang="ko-KR" altLang="en-US" sz="1400" dirty="0"/>
              <a:t>입력 큐에 하나씩 넣는다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522721" y="1738816"/>
            <a:ext cx="142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8399" y="1584926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문자가</a:t>
            </a:r>
            <a:r>
              <a:rPr lang="en-US" altLang="ko-KR" sz="1400" dirty="0"/>
              <a:t> </a:t>
            </a:r>
            <a:r>
              <a:rPr lang="ko-KR" altLang="en-US" sz="1400" dirty="0"/>
              <a:t>들어오면 큐에 추가</a:t>
            </a:r>
            <a:r>
              <a:rPr lang="en-US" altLang="ko-KR" sz="1400" dirty="0"/>
              <a:t>(</a:t>
            </a:r>
            <a:r>
              <a:rPr lang="ko-KR" altLang="en-US" sz="1400" dirty="0"/>
              <a:t>키보드 입력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522721" y="2841776"/>
            <a:ext cx="142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8399" y="2687886"/>
            <a:ext cx="347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숫자가</a:t>
            </a:r>
            <a:r>
              <a:rPr lang="en-US" altLang="ko-KR" sz="1400" dirty="0"/>
              <a:t> </a:t>
            </a:r>
            <a:r>
              <a:rPr lang="ko-KR" altLang="en-US" sz="1400" dirty="0"/>
              <a:t>들어오면 큐에서 빼오기</a:t>
            </a:r>
            <a:r>
              <a:rPr lang="en-US" altLang="ko-KR" sz="1400" dirty="0"/>
              <a:t>(scanf </a:t>
            </a:r>
            <a:r>
              <a:rPr lang="ko-KR" altLang="en-US" sz="1400" dirty="0"/>
              <a:t>수행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951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(5) </a:t>
            </a:r>
            <a:r>
              <a:rPr lang="ko-KR" altLang="en-US" dirty="0"/>
              <a:t>선택 정렬</a:t>
            </a:r>
            <a:r>
              <a:rPr lang="en-US" altLang="ko-KR" dirty="0"/>
              <a:t>/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/</a:t>
            </a:r>
            <a:r>
              <a:rPr lang="ko-KR" altLang="en-US" dirty="0" err="1"/>
              <a:t>힙정렬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구성을 가진 데이터 </a:t>
            </a:r>
            <a:r>
              <a:rPr lang="en-US" altLang="ko-KR" dirty="0"/>
              <a:t>5</a:t>
            </a:r>
            <a:r>
              <a:rPr lang="ko-KR" altLang="en-US" dirty="0"/>
              <a:t>만</a:t>
            </a:r>
            <a:r>
              <a:rPr lang="en-US" altLang="ko-KR" dirty="0"/>
              <a:t>-&gt;1000</a:t>
            </a:r>
            <a:r>
              <a:rPr lang="ko-KR" altLang="en-US" dirty="0"/>
              <a:t> 명분을 랜덤하게 생성한다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(13-19</a:t>
            </a:r>
            <a:r>
              <a:rPr lang="ko-KR" altLang="en-US" dirty="0"/>
              <a:t>년도에 입학한 학생의 </a:t>
            </a:r>
            <a:r>
              <a:rPr lang="en-US" altLang="ko-KR" dirty="0"/>
              <a:t>9</a:t>
            </a:r>
            <a:r>
              <a:rPr lang="ko-KR" altLang="en-US" dirty="0"/>
              <a:t>자리 숫자</a:t>
            </a:r>
            <a:r>
              <a:rPr lang="en-US" altLang="ko-KR" dirty="0"/>
              <a:t>), </a:t>
            </a:r>
            <a:r>
              <a:rPr lang="ko-KR" altLang="en-US" dirty="0"/>
              <a:t>이름</a:t>
            </a:r>
            <a:r>
              <a:rPr lang="en-US" altLang="ko-KR" dirty="0"/>
              <a:t>(10</a:t>
            </a:r>
            <a:r>
              <a:rPr lang="ko-KR" altLang="en-US" dirty="0"/>
              <a:t>자 크기의 영문자 임의의 문자</a:t>
            </a:r>
            <a:r>
              <a:rPr lang="en-US" altLang="ko-KR" dirty="0"/>
              <a:t>), </a:t>
            </a:r>
            <a:r>
              <a:rPr lang="ko-KR" altLang="en-US" dirty="0"/>
              <a:t>전화번호</a:t>
            </a:r>
            <a:r>
              <a:rPr lang="en-US" altLang="ko-KR" dirty="0"/>
              <a:t>(010 </a:t>
            </a:r>
            <a:r>
              <a:rPr lang="ko-KR" altLang="en-US" dirty="0"/>
              <a:t>으로 시작하는 </a:t>
            </a:r>
            <a:r>
              <a:rPr lang="en-US" altLang="ko-KR" dirty="0"/>
              <a:t>11</a:t>
            </a:r>
            <a:r>
              <a:rPr lang="ko-KR" altLang="en-US" dirty="0"/>
              <a:t>자리 숫자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동일한 데이터에 대해 선택 정렬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정렬을 수행한 후 결과를 비교하자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정렬의 기준은 학번으로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이름으로 </a:t>
            </a:r>
            <a:r>
              <a:rPr lang="en-US" altLang="ko-KR" dirty="0"/>
              <a:t>1</a:t>
            </a:r>
            <a:r>
              <a:rPr lang="ko-KR" altLang="en-US" dirty="0"/>
              <a:t>회 한다</a:t>
            </a:r>
            <a:r>
              <a:rPr lang="en-US" altLang="ko-KR" dirty="0"/>
              <a:t>. </a:t>
            </a:r>
            <a:r>
              <a:rPr lang="ko-KR" altLang="en-US" dirty="0"/>
              <a:t>정렬이 잘 되었는지 확인하자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 명의 데이터를 모두 화면에 출력하면 시간이 너무 오래 걸리니 정렬이 잘 되었음을 증명하는 방법을 알아보자</a:t>
            </a:r>
            <a:r>
              <a:rPr lang="en-US" altLang="ko-KR" dirty="0"/>
              <a:t>(</a:t>
            </a:r>
            <a:r>
              <a:rPr lang="ko-KR" altLang="en-US" dirty="0"/>
              <a:t>적당히 건너뛰며 </a:t>
            </a:r>
            <a:r>
              <a:rPr lang="en-US" altLang="ko-KR" dirty="0"/>
              <a:t>100</a:t>
            </a:r>
            <a:r>
              <a:rPr lang="ko-KR" altLang="en-US" dirty="0"/>
              <a:t>개만 표시한다든지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정렬에 소요되는 </a:t>
            </a:r>
            <a:r>
              <a:rPr lang="ko-KR" altLang="en-US" b="1" dirty="0"/>
              <a:t>시간</a:t>
            </a:r>
            <a:r>
              <a:rPr lang="ko-KR" altLang="en-US" dirty="0"/>
              <a:t>이 얼마나 되는지 화면에 표시하자</a:t>
            </a:r>
            <a:r>
              <a:rPr lang="en-US" altLang="ko-KR" dirty="0"/>
              <a:t>. </a:t>
            </a:r>
            <a:r>
              <a:rPr lang="ko-KR" altLang="en-US" dirty="0"/>
              <a:t>학번으로 정렬할 때와 이름으로 정렬할 때 각각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(6) </a:t>
            </a:r>
            <a:r>
              <a:rPr lang="ko-KR" altLang="en-US" dirty="0" err="1"/>
              <a:t>퀵</a:t>
            </a:r>
            <a:r>
              <a:rPr lang="ko-KR" altLang="en-US" dirty="0"/>
              <a:t> 정렬의 </a:t>
            </a:r>
            <a:r>
              <a:rPr lang="ko-KR" altLang="en-US" dirty="0" err="1"/>
              <a:t>비재귀</a:t>
            </a:r>
            <a:r>
              <a:rPr lang="ko-KR" altLang="en-US" dirty="0"/>
              <a:t> 호출 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호출을 쓰지 않는 </a:t>
            </a:r>
            <a:r>
              <a:rPr lang="ko-KR" altLang="en-US" dirty="0" err="1"/>
              <a:t>퀵</a:t>
            </a:r>
            <a:r>
              <a:rPr lang="ko-KR" altLang="en-US" dirty="0"/>
              <a:t> 정렬 기능을 만들기</a:t>
            </a:r>
            <a:endParaRPr lang="en-US" altLang="ko-KR" dirty="0"/>
          </a:p>
          <a:p>
            <a:pPr lvl="1"/>
            <a:r>
              <a:rPr lang="ko-KR" altLang="en-US" dirty="0" err="1"/>
              <a:t>퀵</a:t>
            </a:r>
            <a:r>
              <a:rPr lang="ko-KR" altLang="en-US" dirty="0"/>
              <a:t> 정렬을 만들되</a:t>
            </a:r>
            <a:r>
              <a:rPr lang="en-US" altLang="ko-KR" dirty="0"/>
              <a:t>, </a:t>
            </a:r>
            <a:r>
              <a:rPr lang="ko-KR" altLang="en-US" dirty="0"/>
              <a:t>재귀 호출을 쓰지 않도록 만든다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스택</a:t>
            </a:r>
            <a:endParaRPr lang="en-US" altLang="ko-KR" dirty="0"/>
          </a:p>
          <a:p>
            <a:pPr lvl="1"/>
            <a:r>
              <a:rPr lang="en-US" altLang="ko-KR" dirty="0"/>
              <a:t>(5)</a:t>
            </a:r>
            <a:r>
              <a:rPr lang="ko-KR" altLang="en-US" dirty="0"/>
              <a:t>에 있는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</a:t>
            </a:r>
            <a:r>
              <a:rPr lang="ko-KR" altLang="en-US" dirty="0"/>
              <a:t>재귀 호출</a:t>
            </a:r>
            <a:r>
              <a:rPr lang="en-US" altLang="ko-KR" dirty="0"/>
              <a:t>)</a:t>
            </a:r>
            <a:r>
              <a:rPr lang="ko-KR" altLang="en-US" dirty="0"/>
              <a:t>과 성능을 비교하자</a:t>
            </a:r>
            <a:r>
              <a:rPr lang="en-US" altLang="ko-KR" dirty="0"/>
              <a:t>(</a:t>
            </a:r>
            <a:r>
              <a:rPr lang="ko-KR" altLang="en-US" dirty="0"/>
              <a:t>학번으로 정렬하는 경우만 생각하자</a:t>
            </a:r>
            <a:r>
              <a:rPr lang="en-US" altLang="ko-KR" dirty="0"/>
              <a:t>).</a:t>
            </a:r>
          </a:p>
          <a:p>
            <a:pPr lvl="2"/>
            <a:r>
              <a:rPr lang="ko-KR" altLang="en-US" dirty="0"/>
              <a:t>어느 것이 얼만큼 빠른지 결과를 비교하라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5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sz="1800" dirty="0"/>
              <a:t>제출 마감일  </a:t>
            </a:r>
            <a:r>
              <a:rPr lang="en-US" altLang="ko-KR" sz="1800" dirty="0"/>
              <a:t>: 4</a:t>
            </a:r>
            <a:r>
              <a:rPr lang="ko-KR" altLang="en-US" sz="1800" dirty="0"/>
              <a:t>월 </a:t>
            </a:r>
            <a:r>
              <a:rPr lang="en-US" altLang="ko-KR" sz="1800" dirty="0"/>
              <a:t>16</a:t>
            </a:r>
            <a:r>
              <a:rPr lang="ko-KR" altLang="en-US" sz="1800" dirty="0"/>
              <a:t>일 </a:t>
            </a:r>
            <a:r>
              <a:rPr lang="en-US" altLang="ko-KR" sz="1800" dirty="0"/>
              <a:t>(</a:t>
            </a:r>
            <a:r>
              <a:rPr lang="ko-KR" altLang="en-US" sz="1800" dirty="0"/>
              <a:t>화요일</a:t>
            </a:r>
            <a:r>
              <a:rPr lang="en-US" altLang="ko-KR" sz="1800" dirty="0"/>
              <a:t>)  10:59pm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600" dirty="0"/>
              <a:t>단</a:t>
            </a:r>
            <a:r>
              <a:rPr lang="en-US" altLang="ko-KR" sz="1600" dirty="0"/>
              <a:t>, 4</a:t>
            </a:r>
            <a:r>
              <a:rPr lang="ko-KR" altLang="en-US" sz="1600" dirty="0"/>
              <a:t>월 </a:t>
            </a:r>
            <a:r>
              <a:rPr lang="en-US" altLang="ko-KR" sz="1600" dirty="0"/>
              <a:t>9</a:t>
            </a:r>
            <a:r>
              <a:rPr lang="ko-KR" altLang="en-US" sz="1600" dirty="0"/>
              <a:t>일</a:t>
            </a:r>
            <a:r>
              <a:rPr lang="en-US" altLang="ko-KR" sz="1600" dirty="0"/>
              <a:t>(</a:t>
            </a:r>
            <a:r>
              <a:rPr lang="ko-KR" altLang="en-US" sz="1600" dirty="0"/>
              <a:t>화</a:t>
            </a:r>
            <a:r>
              <a:rPr lang="en-US" altLang="ko-KR" sz="1600" dirty="0"/>
              <a:t>) 10:59P</a:t>
            </a:r>
            <a:r>
              <a:rPr lang="ko-KR" altLang="en-US" sz="1600" dirty="0"/>
              <a:t>까지 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과제는 제출해야 한다</a:t>
            </a:r>
            <a:r>
              <a:rPr lang="en-US" altLang="ko-KR" sz="1600" dirty="0"/>
              <a:t>.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ko-KR" sz="1800" dirty="0" err="1"/>
              <a:t>eClass</a:t>
            </a:r>
            <a:r>
              <a:rPr lang="en-US" altLang="ko-KR" sz="1800" dirty="0"/>
              <a:t> </a:t>
            </a:r>
            <a:r>
              <a:rPr lang="ko-KR" altLang="en-US" sz="1800" dirty="0" err="1"/>
              <a:t>과제방에</a:t>
            </a:r>
            <a:r>
              <a:rPr lang="ko-KR" altLang="en-US" sz="1800" dirty="0"/>
              <a:t> 제출</a:t>
            </a:r>
            <a:endParaRPr lang="en-US" altLang="ko-KR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sz="1800" dirty="0"/>
              <a:t>최대 </a:t>
            </a:r>
            <a:r>
              <a:rPr lang="en-US" altLang="ko-KR" sz="1800" dirty="0"/>
              <a:t>2</a:t>
            </a:r>
            <a:r>
              <a:rPr lang="ko-KR" altLang="en-US" sz="1800" dirty="0"/>
              <a:t>인까지 팀을 구성할 수 있다</a:t>
            </a:r>
            <a:r>
              <a:rPr lang="en-US" altLang="ko-KR" sz="1800" dirty="0"/>
              <a:t>(</a:t>
            </a:r>
            <a:r>
              <a:rPr lang="ko-KR" altLang="en-US" sz="1800" dirty="0"/>
              <a:t>제출은 대표 </a:t>
            </a:r>
            <a:r>
              <a:rPr lang="en-US" altLang="ko-KR" sz="1800" dirty="0"/>
              <a:t>1</a:t>
            </a:r>
            <a:r>
              <a:rPr lang="ko-KR" altLang="en-US" sz="1800" dirty="0"/>
              <a:t>인</a:t>
            </a:r>
            <a:r>
              <a:rPr lang="en-US" altLang="ko-KR" sz="1800" dirty="0"/>
              <a:t>:</a:t>
            </a:r>
            <a:r>
              <a:rPr lang="ko-KR" altLang="en-US" sz="1800" dirty="0"/>
              <a:t>표지에 팀원 명시</a:t>
            </a:r>
            <a:r>
              <a:rPr lang="en-US" altLang="ko-KR" sz="1800" dirty="0"/>
              <a:t>).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600" dirty="0"/>
              <a:t>팀을 구성할 때에는 회의 자료</a:t>
            </a:r>
            <a:r>
              <a:rPr lang="en-US" altLang="ko-KR" sz="1600" dirty="0"/>
              <a:t>(</a:t>
            </a:r>
            <a:r>
              <a:rPr lang="ko-KR" altLang="en-US" sz="1600" dirty="0"/>
              <a:t>언제 만나서 무슨 이야기를 했다</a:t>
            </a:r>
            <a:r>
              <a:rPr lang="en-US" altLang="ko-KR" sz="1600" dirty="0"/>
              <a:t>)</a:t>
            </a:r>
            <a:r>
              <a:rPr lang="ko-KR" altLang="en-US" sz="1600" dirty="0"/>
              <a:t>를 제출해야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오프라인 회의를 최소 </a:t>
            </a:r>
            <a:r>
              <a:rPr lang="en-US" altLang="ko-KR" sz="1600" dirty="0"/>
              <a:t>1</a:t>
            </a:r>
            <a:r>
              <a:rPr lang="ko-KR" altLang="en-US" sz="1600" dirty="0"/>
              <a:t>회 진행해야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함께 찍은 사진을 첨부해야 한다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600" dirty="0"/>
              <a:t>실습 시험</a:t>
            </a:r>
            <a:r>
              <a:rPr lang="en-US" altLang="ko-KR" sz="1600" dirty="0"/>
              <a:t>/</a:t>
            </a:r>
            <a:r>
              <a:rPr lang="ko-KR" altLang="en-US" sz="1600" dirty="0"/>
              <a:t>중간</a:t>
            </a:r>
            <a:r>
              <a:rPr lang="en-US" altLang="ko-KR" sz="1600" dirty="0"/>
              <a:t>/</a:t>
            </a:r>
            <a:r>
              <a:rPr lang="ko-KR" altLang="en-US" sz="1600" dirty="0"/>
              <a:t>기말고사에 나올 수 있으므로 두 사람 모두 내용을 이해해야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sz="1800" dirty="0"/>
              <a:t>사용 언어</a:t>
            </a:r>
            <a:endParaRPr lang="en-US" altLang="ko-KR" sz="18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ko-KR" sz="1600" dirty="0"/>
              <a:t>C / Java / Python / C++  </a:t>
            </a:r>
            <a:r>
              <a:rPr lang="ko-KR" altLang="en-US" sz="1600" dirty="0"/>
              <a:t>중</a:t>
            </a:r>
            <a:r>
              <a:rPr lang="en-US" altLang="ko-KR" sz="1600" dirty="0"/>
              <a:t> </a:t>
            </a:r>
            <a:r>
              <a:rPr lang="ko-KR" altLang="en-US" sz="1600" dirty="0"/>
              <a:t>본인이 선택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가산점</a:t>
            </a:r>
            <a:r>
              <a:rPr lang="ko-KR" altLang="en-US" sz="1600" dirty="0"/>
              <a:t> 없음</a:t>
            </a:r>
            <a:r>
              <a:rPr lang="en-US" altLang="ko-KR" sz="1600" dirty="0"/>
              <a:t>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600" dirty="0"/>
              <a:t>구름에서</a:t>
            </a:r>
            <a:r>
              <a:rPr lang="en-US" altLang="ko-KR" sz="1600" dirty="0"/>
              <a:t> </a:t>
            </a:r>
            <a:r>
              <a:rPr lang="ko-KR" altLang="en-US" sz="1600" dirty="0"/>
              <a:t>개발하지 말 것</a:t>
            </a:r>
            <a:r>
              <a:rPr lang="en-US" altLang="ko-KR" sz="1600" dirty="0"/>
              <a:t>(</a:t>
            </a:r>
            <a:r>
              <a:rPr lang="ko-KR" altLang="en-US" sz="1600" dirty="0"/>
              <a:t>디버깅이 어려움</a:t>
            </a:r>
            <a:r>
              <a:rPr lang="en-US" altLang="ko-KR" sz="1600" dirty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sz="1800" dirty="0"/>
              <a:t>제출 양식</a:t>
            </a:r>
            <a:endParaRPr lang="en-US" altLang="ko-KR" sz="18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내용과 해결 방안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캡처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600" dirty="0"/>
              <a:t>소스코드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별도 파일로 제출</a:t>
            </a:r>
            <a:r>
              <a:rPr lang="en-US" altLang="ko-KR" sz="1600" b="1" dirty="0">
                <a:solidFill>
                  <a:srgbClr val="FF0000"/>
                </a:solidFill>
              </a:rPr>
              <a:t>) – </a:t>
            </a:r>
            <a:r>
              <a:rPr lang="ko-KR" altLang="en-US" sz="1600" b="1" dirty="0">
                <a:solidFill>
                  <a:srgbClr val="FF0000"/>
                </a:solidFill>
              </a:rPr>
              <a:t>파일 이름은 학번</a:t>
            </a:r>
            <a:r>
              <a:rPr lang="en-US" altLang="ko-KR" sz="1600" b="1" dirty="0">
                <a:solidFill>
                  <a:srgbClr val="FF0000"/>
                </a:solidFill>
              </a:rPr>
              <a:t>_</a:t>
            </a:r>
            <a:r>
              <a:rPr lang="ko-KR" altLang="en-US" sz="1600" b="1" dirty="0">
                <a:solidFill>
                  <a:srgbClr val="FF0000"/>
                </a:solidFill>
              </a:rPr>
              <a:t>과제번호로 할 것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600" b="1" dirty="0">
                <a:solidFill>
                  <a:srgbClr val="FF0000"/>
                </a:solidFill>
              </a:rPr>
              <a:t>예</a:t>
            </a:r>
            <a:r>
              <a:rPr lang="en-US" altLang="ko-KR" sz="1600" b="1" dirty="0">
                <a:solidFill>
                  <a:srgbClr val="FF0000"/>
                </a:solidFill>
              </a:rPr>
              <a:t>) 152102933_1.c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sz="1800" dirty="0"/>
              <a:t>보고서는 </a:t>
            </a:r>
            <a:r>
              <a:rPr lang="en-US" altLang="ko-KR" sz="1800" dirty="0"/>
              <a:t>Word/HWP/PPT/PDF </a:t>
            </a:r>
            <a:r>
              <a:rPr lang="ko-KR" altLang="en-US" sz="1800" dirty="0"/>
              <a:t>로 제출</a:t>
            </a:r>
            <a:endParaRPr lang="en-US" altLang="ko-KR" sz="18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5379118" y="5781903"/>
            <a:ext cx="3367548" cy="574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타인의 과제를 복사하지 말 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계산기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계산식을 입력하면 결과를 돌려주는 계산기 프로그램을 작성하라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사용되는 연산자는 </a:t>
                </a:r>
                <a:r>
                  <a:rPr lang="en-US" altLang="ko-KR" dirty="0"/>
                  <a:t>+,-,*,/,%,( ), **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수는 </a:t>
                </a:r>
                <a:r>
                  <a:rPr lang="en-US" altLang="ko-KR" dirty="0"/>
                  <a:t>1000 </a:t>
                </a:r>
                <a:r>
                  <a:rPr lang="ko-KR" altLang="en-US" dirty="0"/>
                  <a:t>이하의 정수만 사용한다</a:t>
                </a:r>
                <a:r>
                  <a:rPr lang="en-US" altLang="ko-KR" dirty="0"/>
                  <a:t>. / </a:t>
                </a:r>
                <a:r>
                  <a:rPr lang="ko-KR" altLang="en-US" dirty="0"/>
                  <a:t>는 몫을 구하는 연산자이다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** </a:t>
                </a:r>
                <a:r>
                  <a:rPr lang="ko-KR" altLang="en-US" dirty="0"/>
                  <a:t>는 제곱을 의미하며 </a:t>
                </a:r>
                <a:r>
                  <a:rPr lang="en-US" altLang="ko-KR" dirty="0"/>
                  <a:t>3**5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**</a:t>
                </a:r>
                <a:r>
                  <a:rPr lang="ko-KR" altLang="en-US" dirty="0"/>
                  <a:t>의 우선순위는 </a:t>
                </a:r>
                <a:r>
                  <a:rPr lang="en-US" altLang="ko-KR" dirty="0"/>
                  <a:t>( )</a:t>
                </a:r>
                <a:r>
                  <a:rPr lang="ko-KR" altLang="en-US" dirty="0"/>
                  <a:t>보다 느리고 </a:t>
                </a:r>
                <a:r>
                  <a:rPr lang="en-US" altLang="ko-KR" dirty="0"/>
                  <a:t>* </a:t>
                </a:r>
                <a:r>
                  <a:rPr lang="ko-KR" altLang="en-US" dirty="0"/>
                  <a:t>보다 빠르다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모든 코드는 본인이 작성해야 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외부 모듈이나 남이 작성한 코드를 넣어서는 안 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잘못된 수식이라면 어디에 어떤 문제가 있는 것인지 알려줘야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실행 예</a:t>
                </a:r>
                <a:r>
                  <a:rPr lang="en-US" altLang="ko-KR" dirty="0"/>
                  <a:t>)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2+3*4**2-1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= 49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82" r="-667" b="-60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6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계산기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예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2+(3*4)**2-12 </a:t>
            </a:r>
          </a:p>
          <a:p>
            <a:pPr marL="457200" lvl="1" indent="0">
              <a:buNone/>
            </a:pPr>
            <a:r>
              <a:rPr lang="en-US" altLang="ko-KR" dirty="0"/>
              <a:t>=134</a:t>
            </a:r>
          </a:p>
          <a:p>
            <a:pPr marL="457200" lvl="1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2+(3*4**2-12</a:t>
            </a:r>
          </a:p>
          <a:p>
            <a:pPr marL="457200" lvl="1" indent="0">
              <a:buNone/>
            </a:pPr>
            <a:r>
              <a:rPr lang="en-US" altLang="ko-KR" dirty="0"/>
              <a:t>2+(3*4**2-12(!) </a:t>
            </a:r>
            <a:r>
              <a:rPr lang="ko-KR" altLang="en-US" dirty="0"/>
              <a:t>이 위치에 오류가 있습니다</a:t>
            </a:r>
            <a:r>
              <a:rPr lang="en-US" altLang="ko-KR" dirty="0"/>
              <a:t>. 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(11+3)*2**3-12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=100</a:t>
            </a:r>
          </a:p>
          <a:p>
            <a:pPr marL="457200" lvl="1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2+(3+*4**2-12</a:t>
            </a:r>
          </a:p>
          <a:p>
            <a:pPr marL="457200" lvl="1" indent="0">
              <a:buNone/>
            </a:pPr>
            <a:r>
              <a:rPr lang="en-US" altLang="ko-KR" dirty="0"/>
              <a:t>2+(3+*(!) 4**2-12   </a:t>
            </a:r>
            <a:r>
              <a:rPr lang="ko-KR" altLang="en-US" dirty="0"/>
              <a:t>이 위치에 오류가 있습니다</a:t>
            </a:r>
            <a:r>
              <a:rPr lang="en-US" altLang="ko-KR" dirty="0"/>
              <a:t>.</a:t>
            </a:r>
            <a:r>
              <a:rPr lang="ko-KR" altLang="en-US" dirty="0"/>
              <a:t> 숫자가 와야 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8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미로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미로를 찾는 프로그램을 작성하라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미로는 다음 페이지에 주어져 있다</a:t>
            </a:r>
            <a:r>
              <a:rPr lang="en-US" altLang="ko-KR" dirty="0"/>
              <a:t>. </a:t>
            </a:r>
            <a:r>
              <a:rPr lang="ko-KR" altLang="en-US" dirty="0"/>
              <a:t>이 미로를 사용해야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미로의 길을 찾을 때에는 스택을 이용해야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스택을 이용할 때마다 스택에서 어떤 정보를 </a:t>
            </a:r>
            <a:r>
              <a:rPr lang="en-US" altLang="ko-KR" dirty="0"/>
              <a:t>PUSH</a:t>
            </a:r>
            <a:r>
              <a:rPr lang="ko-KR" altLang="en-US" dirty="0"/>
              <a:t>하고 </a:t>
            </a:r>
            <a:r>
              <a:rPr lang="en-US" altLang="ko-KR" dirty="0"/>
              <a:t>POP </a:t>
            </a:r>
            <a:r>
              <a:rPr lang="ko-KR" altLang="en-US" dirty="0"/>
              <a:t>하는지 화면에 표시해야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최종적으로 찾은 길을 화면에 표시해야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0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미로 탐색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59582" y="1312628"/>
          <a:ext cx="4100994" cy="446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8070" y="584912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0      1   2   3    4    5     6    7   8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7060" y="1246090"/>
            <a:ext cx="437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9582" y="1312628"/>
            <a:ext cx="423644" cy="3883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236932" y="5388767"/>
            <a:ext cx="423644" cy="3883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58465" y="1312628"/>
            <a:ext cx="2934929" cy="458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PUSH(0,0)</a:t>
            </a:r>
          </a:p>
          <a:p>
            <a:r>
              <a:rPr lang="en-US" altLang="ko-KR" dirty="0"/>
              <a:t>PUSH(2,2)</a:t>
            </a:r>
          </a:p>
          <a:p>
            <a:r>
              <a:rPr lang="en-US" altLang="ko-KR" dirty="0"/>
              <a:t>PUSH(5,0)</a:t>
            </a:r>
          </a:p>
          <a:p>
            <a:r>
              <a:rPr lang="en-US" altLang="ko-KR" dirty="0"/>
              <a:t>PUSH(4,3)</a:t>
            </a:r>
          </a:p>
          <a:p>
            <a:r>
              <a:rPr lang="en-US" altLang="ko-KR" dirty="0"/>
              <a:t>PUSH(5,3)</a:t>
            </a:r>
          </a:p>
          <a:p>
            <a:r>
              <a:rPr lang="en-US" altLang="ko-KR" dirty="0"/>
              <a:t>PUSH(3,8)</a:t>
            </a:r>
          </a:p>
          <a:p>
            <a:r>
              <a:rPr lang="en-US" altLang="ko-KR" dirty="0"/>
              <a:t>PUSH(3,9)</a:t>
            </a:r>
          </a:p>
          <a:p>
            <a:r>
              <a:rPr lang="en-US" altLang="ko-KR" dirty="0"/>
              <a:t>PUSH(0,9)</a:t>
            </a:r>
          </a:p>
          <a:p>
            <a:r>
              <a:rPr lang="en-US" altLang="ko-KR" dirty="0"/>
              <a:t>POP(0,9)</a:t>
            </a:r>
          </a:p>
          <a:p>
            <a:r>
              <a:rPr lang="en-US" altLang="ko-KR" dirty="0"/>
              <a:t>POP(3,9)</a:t>
            </a:r>
          </a:p>
          <a:p>
            <a:r>
              <a:rPr lang="en-US" altLang="ko-KR" dirty="0"/>
              <a:t>PUSH(5,10)</a:t>
            </a:r>
          </a:p>
          <a:p>
            <a:r>
              <a:rPr lang="en-US" altLang="ko-KR" dirty="0"/>
              <a:t>PUSH(6,8)</a:t>
            </a:r>
          </a:p>
          <a:p>
            <a:r>
              <a:rPr lang="en-US" altLang="ko-KR" dirty="0"/>
              <a:t>PUSH(8,6)</a:t>
            </a:r>
          </a:p>
          <a:p>
            <a:r>
              <a:rPr lang="en-US" altLang="ko-KR" dirty="0"/>
              <a:t>POP(8,6)</a:t>
            </a:r>
          </a:p>
          <a:p>
            <a:r>
              <a:rPr lang="ko-KR" altLang="en-US" dirty="0"/>
              <a:t>길 찾음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672776" y="843053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 사용 결과는 다를 수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1B959-4467-4D33-807D-164F7D08D52F}"/>
              </a:ext>
            </a:extLst>
          </p:cNvPr>
          <p:cNvSpPr txBox="1"/>
          <p:nvPr/>
        </p:nvSpPr>
        <p:spPr>
          <a:xfrm>
            <a:off x="145886" y="1212385"/>
            <a:ext cx="437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75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미로 탐색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61338"/>
              </p:ext>
            </p:extLst>
          </p:nvPr>
        </p:nvGraphicFramePr>
        <p:xfrm>
          <a:off x="2452206" y="1370870"/>
          <a:ext cx="4100994" cy="446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60694" y="5907362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0      1   2   3    4    5     6    7   8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266" y="1248625"/>
            <a:ext cx="437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52206" y="1370870"/>
            <a:ext cx="423644" cy="3883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129556" y="5447009"/>
            <a:ext cx="423644" cy="3883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65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열차 재배치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곳은 지하철 기지이다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왼쪽에서는 열차가 임의의 순서로 들어온다</a:t>
            </a:r>
            <a:r>
              <a:rPr lang="en-US" altLang="ko-KR" dirty="0"/>
              <a:t>. </a:t>
            </a:r>
            <a:r>
              <a:rPr lang="ko-KR" altLang="en-US" dirty="0"/>
              <a:t>이 열차들을 오른쪽으로 나갈 때 순서대로 나가도록 만들어야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위해 스택 철도를 만들었다</a:t>
            </a:r>
            <a:r>
              <a:rPr lang="en-US" altLang="ko-KR" dirty="0"/>
              <a:t>. </a:t>
            </a:r>
            <a:r>
              <a:rPr lang="ko-KR" altLang="en-US" dirty="0"/>
              <a:t>하나로</a:t>
            </a:r>
            <a:r>
              <a:rPr lang="en-US" altLang="ko-KR" dirty="0"/>
              <a:t> </a:t>
            </a:r>
            <a:r>
              <a:rPr lang="ko-KR" altLang="en-US" dirty="0"/>
              <a:t>안될 것 같아 </a:t>
            </a:r>
            <a:r>
              <a:rPr lang="en-US" altLang="ko-KR" dirty="0"/>
              <a:t>2</a:t>
            </a:r>
            <a:r>
              <a:rPr lang="ko-KR" altLang="en-US" dirty="0"/>
              <a:t>개를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1489584" y="3960051"/>
            <a:ext cx="5176684" cy="281580"/>
            <a:chOff x="850490" y="2708767"/>
            <a:chExt cx="3298723" cy="452304"/>
          </a:xfrm>
        </p:grpSpPr>
        <p:sp>
          <p:nvSpPr>
            <p:cNvPr id="48" name="직사각형 47"/>
            <p:cNvSpPr/>
            <p:nvPr/>
          </p:nvSpPr>
          <p:spPr>
            <a:xfrm>
              <a:off x="850490" y="2782529"/>
              <a:ext cx="3298723" cy="30971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963561" y="2708787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115961" y="2708786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268361" y="2708785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420761" y="2708784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573161" y="2708783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725561" y="2708782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1877961" y="2708781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030361" y="2708780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82761" y="2708779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335161" y="2708778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487561" y="2708777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639961" y="2708776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792361" y="2708775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944761" y="2708774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097161" y="2708773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249561" y="2708772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401961" y="2708771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554361" y="2708770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706761" y="2708769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859161" y="2708768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011561" y="2708767"/>
              <a:ext cx="0" cy="45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1485984" y="3557292"/>
            <a:ext cx="431747" cy="388836"/>
            <a:chOff x="4939510" y="2699449"/>
            <a:chExt cx="538140" cy="415636"/>
          </a:xfrm>
        </p:grpSpPr>
        <p:sp>
          <p:nvSpPr>
            <p:cNvPr id="72" name="직사각형 71"/>
            <p:cNvSpPr/>
            <p:nvPr/>
          </p:nvSpPr>
          <p:spPr>
            <a:xfrm>
              <a:off x="4939510" y="2699449"/>
              <a:ext cx="538140" cy="32813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5022637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5250143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019888" y="3557292"/>
            <a:ext cx="431747" cy="388836"/>
            <a:chOff x="4939510" y="2699449"/>
            <a:chExt cx="538140" cy="415636"/>
          </a:xfrm>
        </p:grpSpPr>
        <p:sp>
          <p:nvSpPr>
            <p:cNvPr id="77" name="직사각형 76"/>
            <p:cNvSpPr/>
            <p:nvPr/>
          </p:nvSpPr>
          <p:spPr>
            <a:xfrm>
              <a:off x="4939510" y="2699449"/>
              <a:ext cx="538140" cy="32813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5022637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9" name="타원 78"/>
            <p:cNvSpPr/>
            <p:nvPr/>
          </p:nvSpPr>
          <p:spPr>
            <a:xfrm>
              <a:off x="5250143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553792" y="3557292"/>
            <a:ext cx="431747" cy="388836"/>
            <a:chOff x="4939510" y="2699449"/>
            <a:chExt cx="538140" cy="415636"/>
          </a:xfrm>
        </p:grpSpPr>
        <p:sp>
          <p:nvSpPr>
            <p:cNvPr id="81" name="직사각형 80"/>
            <p:cNvSpPr/>
            <p:nvPr/>
          </p:nvSpPr>
          <p:spPr>
            <a:xfrm>
              <a:off x="4939510" y="2699449"/>
              <a:ext cx="538140" cy="32813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5022637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3" name="타원 82"/>
            <p:cNvSpPr/>
            <p:nvPr/>
          </p:nvSpPr>
          <p:spPr>
            <a:xfrm>
              <a:off x="5250143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123034" y="3557292"/>
            <a:ext cx="431747" cy="388836"/>
            <a:chOff x="4939510" y="2699449"/>
            <a:chExt cx="538140" cy="415636"/>
          </a:xfrm>
        </p:grpSpPr>
        <p:sp>
          <p:nvSpPr>
            <p:cNvPr id="85" name="직사각형 84"/>
            <p:cNvSpPr/>
            <p:nvPr/>
          </p:nvSpPr>
          <p:spPr>
            <a:xfrm>
              <a:off x="4939510" y="2699449"/>
              <a:ext cx="538140" cy="32813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5022637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7" name="타원 86"/>
            <p:cNvSpPr/>
            <p:nvPr/>
          </p:nvSpPr>
          <p:spPr>
            <a:xfrm>
              <a:off x="5250143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656938" y="3557292"/>
            <a:ext cx="431747" cy="388836"/>
            <a:chOff x="4939510" y="2699449"/>
            <a:chExt cx="538140" cy="415636"/>
          </a:xfrm>
        </p:grpSpPr>
        <p:sp>
          <p:nvSpPr>
            <p:cNvPr id="89" name="직사각형 88"/>
            <p:cNvSpPr/>
            <p:nvPr/>
          </p:nvSpPr>
          <p:spPr>
            <a:xfrm>
              <a:off x="4939510" y="2699449"/>
              <a:ext cx="538140" cy="32813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5022637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1" name="타원 90"/>
            <p:cNvSpPr/>
            <p:nvPr/>
          </p:nvSpPr>
          <p:spPr>
            <a:xfrm>
              <a:off x="5250143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190842" y="3557292"/>
            <a:ext cx="431747" cy="388836"/>
            <a:chOff x="4939510" y="2699449"/>
            <a:chExt cx="538140" cy="415636"/>
          </a:xfrm>
        </p:grpSpPr>
        <p:sp>
          <p:nvSpPr>
            <p:cNvPr id="93" name="직사각형 92"/>
            <p:cNvSpPr/>
            <p:nvPr/>
          </p:nvSpPr>
          <p:spPr>
            <a:xfrm>
              <a:off x="4939510" y="2699449"/>
              <a:ext cx="538140" cy="32813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5022637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5" name="타원 94"/>
            <p:cNvSpPr/>
            <p:nvPr/>
          </p:nvSpPr>
          <p:spPr>
            <a:xfrm>
              <a:off x="5250143" y="2957581"/>
              <a:ext cx="157504" cy="15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428428" y="35485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교환기지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0" name="원호 99"/>
          <p:cNvSpPr/>
          <p:nvPr/>
        </p:nvSpPr>
        <p:spPr>
          <a:xfrm>
            <a:off x="2615695" y="4198783"/>
            <a:ext cx="717121" cy="7276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원호 100"/>
          <p:cNvSpPr/>
          <p:nvPr/>
        </p:nvSpPr>
        <p:spPr>
          <a:xfrm rot="16200000">
            <a:off x="3556975" y="4204023"/>
            <a:ext cx="717121" cy="7276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/>
          <p:nvPr/>
        </p:nvCxnSpPr>
        <p:spPr>
          <a:xfrm>
            <a:off x="3332816" y="4562584"/>
            <a:ext cx="0" cy="989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553569" y="4562584"/>
            <a:ext cx="0" cy="989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원호 104"/>
          <p:cNvSpPr/>
          <p:nvPr/>
        </p:nvSpPr>
        <p:spPr>
          <a:xfrm>
            <a:off x="2615695" y="4005970"/>
            <a:ext cx="936039" cy="10254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원호 105"/>
          <p:cNvSpPr/>
          <p:nvPr/>
        </p:nvSpPr>
        <p:spPr>
          <a:xfrm rot="16200000">
            <a:off x="3295855" y="4047903"/>
            <a:ext cx="1020446" cy="9465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336058" y="526911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스택 철도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9" name="원호 98"/>
          <p:cNvSpPr/>
          <p:nvPr/>
        </p:nvSpPr>
        <p:spPr>
          <a:xfrm>
            <a:off x="3574350" y="4198783"/>
            <a:ext cx="717121" cy="7276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원호 101"/>
          <p:cNvSpPr/>
          <p:nvPr/>
        </p:nvSpPr>
        <p:spPr>
          <a:xfrm rot="16200000">
            <a:off x="4515630" y="4204023"/>
            <a:ext cx="717121" cy="7276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>
            <a:off x="4291471" y="4562584"/>
            <a:ext cx="0" cy="989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512224" y="4562584"/>
            <a:ext cx="0" cy="989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원호 109"/>
          <p:cNvSpPr/>
          <p:nvPr/>
        </p:nvSpPr>
        <p:spPr>
          <a:xfrm>
            <a:off x="3574350" y="4005970"/>
            <a:ext cx="936039" cy="10254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원호 110"/>
          <p:cNvSpPr/>
          <p:nvPr/>
        </p:nvSpPr>
        <p:spPr>
          <a:xfrm rot="16200000">
            <a:off x="4254510" y="4047903"/>
            <a:ext cx="1020446" cy="9465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2268" y="526911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스택 철도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02242" y="3960051"/>
            <a:ext cx="634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3070" y="373320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열차 출구</a:t>
            </a: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506227" y="4434238"/>
            <a:ext cx="634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15958" y="420738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열차 입구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29376" y="3302324"/>
            <a:ext cx="411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9099" y="308295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4536961" y="3302324"/>
            <a:ext cx="411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929821" y="308295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16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열차 재배치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들어오는 열차의 번호를 입력하면 열차들이 순차적으로 나갈 수 있도록 명령하는 기지 내 열차 컨트롤 프로그램을 작성하라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철도 스택은 </a:t>
            </a:r>
            <a:r>
              <a:rPr lang="en-US" altLang="ko-KR" dirty="0"/>
              <a:t>2</a:t>
            </a:r>
            <a:r>
              <a:rPr lang="ko-KR" altLang="en-US" dirty="0"/>
              <a:t>개 한도 내에서 필요한 만큼 사용하라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들어오는 열차는 스택에 넣거나 출구로 내보낼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이미 출구로 나간 열차는 다시 진입할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스택에 있는 열차는 빼서 출구로 내보내거나 다른 스택에 넣을 수 있다</a:t>
            </a:r>
            <a:r>
              <a:rPr lang="en-US" altLang="ko-KR" dirty="0"/>
              <a:t>. </a:t>
            </a:r>
            <a:r>
              <a:rPr lang="ko-KR" altLang="en-US" dirty="0"/>
              <a:t>그러나 입구로 보낼 수는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2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1799</Words>
  <Application>Microsoft Office PowerPoint</Application>
  <PresentationFormat>화면 슬라이드 쇼(4:3)</PresentationFormat>
  <Paragraphs>296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맑은 고딕</vt:lpstr>
      <vt:lpstr>Arial</vt:lpstr>
      <vt:lpstr>Cambria Math</vt:lpstr>
      <vt:lpstr>Times New Roman</vt:lpstr>
      <vt:lpstr>Office 테마</vt:lpstr>
      <vt:lpstr>과제 1. 스택/큐/정렬</vt:lpstr>
      <vt:lpstr>과제 1</vt:lpstr>
      <vt:lpstr>(1) 계산기</vt:lpstr>
      <vt:lpstr>(1) 계산기</vt:lpstr>
      <vt:lpstr>(2) 미로 탐색</vt:lpstr>
      <vt:lpstr>(2) 미로 탐색</vt:lpstr>
      <vt:lpstr>(2) 미로 탐색</vt:lpstr>
      <vt:lpstr>(3) 열차 재배치</vt:lpstr>
      <vt:lpstr>(3) 열차 재배치</vt:lpstr>
      <vt:lpstr>(3) 열차 재배치</vt:lpstr>
      <vt:lpstr>(3) 열차 재배치</vt:lpstr>
      <vt:lpstr>(4) 입력 큐 만들기</vt:lpstr>
      <vt:lpstr>(4) 입력 큐 만들기</vt:lpstr>
      <vt:lpstr>(5) 선택 정렬/퀵 정렬/힙정렬</vt:lpstr>
      <vt:lpstr>(6) 퀵 정렬의 비재귀 호출 버전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mk</cp:lastModifiedBy>
  <cp:revision>188</cp:revision>
  <dcterms:created xsi:type="dcterms:W3CDTF">2006-10-05T04:04:58Z</dcterms:created>
  <dcterms:modified xsi:type="dcterms:W3CDTF">2019-04-13T17:10:06Z</dcterms:modified>
</cp:coreProperties>
</file>