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323" r:id="rId4"/>
    <p:sldId id="324" r:id="rId5"/>
    <p:sldId id="320" r:id="rId6"/>
    <p:sldId id="32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EA7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32" autoAdjust="0"/>
    <p:restoredTop sz="95494" autoAdjust="0"/>
  </p:normalViewPr>
  <p:slideViewPr>
    <p:cSldViewPr snapToGrid="0">
      <p:cViewPr varScale="1">
        <p:scale>
          <a:sx n="58" d="100"/>
          <a:sy n="58" d="100"/>
        </p:scale>
        <p:origin x="10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282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B131-D1C5-4221-A5F8-B0F1166B6CBC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8D4C8-5E96-455B-A10F-80248D4D8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9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Times New Roman" pitchFamily="18" charset="0"/>
              </a:rPr>
              <a:t>© 우균, 창병모</a:t>
            </a:r>
            <a:endParaRPr lang="ko-KR" altLang="ko-KR">
              <a:latin typeface="Times New Roman" pitchFamily="18" charset="0"/>
            </a:endParaRP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fld id="{F49D5FE5-0B97-4902-8F86-ECF653EA9BE5}" type="slidenum">
              <a:rPr lang="ko-KR" altLang="ko-KR" smtClean="0">
                <a:latin typeface="Times New Roman" pitchFamily="18" charset="0"/>
              </a:rPr>
              <a:pPr eaLnBrk="1" hangingPunct="1"/>
              <a:t>2</a:t>
            </a:fld>
            <a:endParaRPr lang="ko-KR" altLang="ko-KR">
              <a:latin typeface="Times New Roman" pitchFamily="18" charset="0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ko-KR" dirty="0"/>
              <a:t>C</a:t>
            </a:r>
            <a:r>
              <a:rPr lang="ko-KR" altLang="en-US" dirty="0"/>
              <a:t>로 작성된 프로그램을 컴파일하고 실행하려면 컴파일러가 필요하다</a:t>
            </a:r>
            <a:r>
              <a:rPr lang="en-US" altLang="ko-KR" dirty="0"/>
              <a:t>. </a:t>
            </a:r>
            <a:r>
              <a:rPr lang="ko-KR" altLang="en-US" dirty="0"/>
              <a:t>컴파일러는 자신이 사용하는 개발 환경</a:t>
            </a:r>
            <a:r>
              <a:rPr lang="en-US" altLang="ko-KR" dirty="0"/>
              <a:t>, </a:t>
            </a:r>
            <a:r>
              <a:rPr lang="ko-KR" altLang="en-US" dirty="0"/>
              <a:t>작성한 프로그램이 실행될 환경에 맞추어 선택할 수 있다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Windows</a:t>
            </a:r>
            <a:r>
              <a:rPr lang="en-US" altLang="ko-KR" baseline="0" dirty="0"/>
              <a:t> </a:t>
            </a:r>
            <a:r>
              <a:rPr lang="ko-KR" altLang="en-US" baseline="0" dirty="0"/>
              <a:t>환경에서는 </a:t>
            </a:r>
            <a:r>
              <a:rPr lang="en-US" altLang="ko-KR" baseline="0" dirty="0"/>
              <a:t>visual studio, DEV C++ </a:t>
            </a:r>
            <a:r>
              <a:rPr lang="ko-KR" altLang="en-US" baseline="0" dirty="0"/>
              <a:t>을 사용할 수 있고</a:t>
            </a:r>
            <a:r>
              <a:rPr lang="en-US" altLang="ko-KR" baseline="0" dirty="0"/>
              <a:t>, Apple/Mac </a:t>
            </a:r>
            <a:r>
              <a:rPr lang="ko-KR" altLang="en-US" baseline="0" dirty="0"/>
              <a:t>환경이라면 </a:t>
            </a:r>
            <a:r>
              <a:rPr lang="en-US" altLang="ko-KR" baseline="0" dirty="0" err="1"/>
              <a:t>xcode</a:t>
            </a:r>
            <a:r>
              <a:rPr lang="ko-KR" altLang="en-US" baseline="0" dirty="0"/>
              <a:t>를</a:t>
            </a:r>
            <a:r>
              <a:rPr lang="en-US" altLang="ko-KR" baseline="0" dirty="0"/>
              <a:t>, Linux </a:t>
            </a:r>
            <a:r>
              <a:rPr lang="ko-KR" altLang="en-US" baseline="0" dirty="0"/>
              <a:t>환경이라면 </a:t>
            </a:r>
            <a:r>
              <a:rPr lang="en-US" altLang="ko-KR" baseline="0" dirty="0"/>
              <a:t>cc </a:t>
            </a:r>
            <a:r>
              <a:rPr lang="ko-KR" altLang="en-US" baseline="0" dirty="0"/>
              <a:t>또는 </a:t>
            </a:r>
            <a:r>
              <a:rPr lang="en-US" altLang="ko-KR" baseline="0" dirty="0" err="1"/>
              <a:t>gcc</a:t>
            </a:r>
            <a:r>
              <a:rPr lang="en-US" altLang="ko-KR" baseline="0" dirty="0"/>
              <a:t> </a:t>
            </a:r>
            <a:r>
              <a:rPr lang="ko-KR" altLang="en-US" baseline="0" dirty="0"/>
              <a:t>를 이용할 수 있다</a:t>
            </a:r>
            <a:r>
              <a:rPr lang="en-US" altLang="ko-KR" baseline="0" dirty="0"/>
              <a:t>. 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 책에서는 </a:t>
            </a:r>
            <a:r>
              <a:rPr lang="en-US" altLang="ko-KR" baseline="0" dirty="0"/>
              <a:t>Visual Studio</a:t>
            </a:r>
            <a:r>
              <a:rPr lang="ko-KR" altLang="en-US" baseline="0" dirty="0"/>
              <a:t>를 기반으로 하고 있고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부득이한 경우를 제외하면 여러분도 </a:t>
            </a:r>
            <a:r>
              <a:rPr lang="en-US" altLang="ko-KR" baseline="0" dirty="0"/>
              <a:t>Visual Studio</a:t>
            </a:r>
            <a:r>
              <a:rPr lang="ko-KR" altLang="en-US" baseline="0" dirty="0"/>
              <a:t>를 선택하기를 바란다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 이유는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여러분이 쓰고 있는 컴퓨터가 윈도우 환경일 가능성이 높고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개발한 프로그램이 동작할 환경 역시 윈도우 환경이며</a:t>
            </a:r>
            <a:r>
              <a:rPr lang="en-US" altLang="ko-KR" baseline="0" dirty="0"/>
              <a:t>, Visual Studio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C </a:t>
            </a:r>
            <a:r>
              <a:rPr lang="ko-KR" altLang="en-US" baseline="0" dirty="0" err="1"/>
              <a:t>개발도구중</a:t>
            </a:r>
            <a:r>
              <a:rPr lang="ko-KR" altLang="en-US" baseline="0" dirty="0"/>
              <a:t> 가장 고도화되고 안정된 개발 도구이기 때문이다</a:t>
            </a:r>
            <a:r>
              <a:rPr lang="en-US" altLang="ko-KR" baseline="0" dirty="0"/>
              <a:t>. </a:t>
            </a:r>
          </a:p>
          <a:p>
            <a:pPr eaLnBrk="1" hangingPunct="1"/>
            <a:r>
              <a:rPr lang="ko-KR" altLang="en-US" baseline="0" dirty="0"/>
              <a:t>또 </a:t>
            </a:r>
            <a:r>
              <a:rPr lang="en-US" altLang="ko-KR" baseline="0" dirty="0"/>
              <a:t>Visual Studio</a:t>
            </a:r>
            <a:r>
              <a:rPr lang="ko-KR" altLang="en-US" baseline="0" dirty="0"/>
              <a:t>는 매우 많은 개발자들이 쓰고 있는데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그렇기 때문에 도움을 받기도 쉽다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특히 우리나라처럼 윈도우 이외의 환경이 별로 없는 경우</a:t>
            </a:r>
            <a:r>
              <a:rPr lang="en-US" altLang="ko-KR" baseline="0" dirty="0"/>
              <a:t>, </a:t>
            </a:r>
            <a:r>
              <a:rPr lang="ko-KR" altLang="en-US" baseline="0" dirty="0"/>
              <a:t>혼자만 </a:t>
            </a:r>
            <a:r>
              <a:rPr lang="en-US" altLang="ko-KR" baseline="0" dirty="0"/>
              <a:t>Mac</a:t>
            </a:r>
            <a:r>
              <a:rPr lang="ko-KR" altLang="en-US" baseline="0" dirty="0"/>
              <a:t>을 사용할 경우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사소한 도움이라도 받기가 어렵다</a:t>
            </a:r>
            <a:r>
              <a:rPr lang="en-US" altLang="ko-KR" baseline="0" dirty="0"/>
              <a:t>. 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그래서 나중에 </a:t>
            </a:r>
            <a:r>
              <a:rPr lang="en-US" altLang="ko-KR" baseline="0" dirty="0"/>
              <a:t>Mac </a:t>
            </a:r>
            <a:r>
              <a:rPr lang="ko-KR" altLang="en-US" baseline="0" dirty="0"/>
              <a:t>용 또는 </a:t>
            </a:r>
            <a:r>
              <a:rPr lang="en-US" altLang="ko-KR" baseline="0" dirty="0"/>
              <a:t>Linux </a:t>
            </a:r>
            <a:r>
              <a:rPr lang="ko-KR" altLang="en-US" baseline="0" dirty="0"/>
              <a:t>용 </a:t>
            </a:r>
            <a:r>
              <a:rPr lang="en-US" altLang="ko-KR" baseline="0" dirty="0"/>
              <a:t>C </a:t>
            </a:r>
            <a:r>
              <a:rPr lang="ko-KR" altLang="en-US" baseline="0" dirty="0"/>
              <a:t>프로그램을 개발할 예정이라 하더라도 </a:t>
            </a:r>
            <a:r>
              <a:rPr lang="en-US" altLang="ko-KR" baseline="0" dirty="0"/>
              <a:t>C</a:t>
            </a:r>
            <a:r>
              <a:rPr lang="ko-KR" altLang="en-US" baseline="0" dirty="0"/>
              <a:t>언어를 배울 때까지는 </a:t>
            </a:r>
            <a:r>
              <a:rPr lang="en-US" altLang="ko-KR" baseline="0" dirty="0"/>
              <a:t>Visual Studio</a:t>
            </a:r>
            <a:r>
              <a:rPr lang="ko-KR" altLang="en-US" baseline="0" dirty="0"/>
              <a:t>를 사용하기를 권장한다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책의 모든 설명도 </a:t>
            </a:r>
            <a:r>
              <a:rPr lang="en-US" altLang="ko-KR" baseline="0" dirty="0"/>
              <a:t>Visual Studio</a:t>
            </a:r>
            <a:r>
              <a:rPr lang="ko-KR" altLang="en-US" baseline="0" dirty="0"/>
              <a:t>를 기준으로 할 것이다</a:t>
            </a:r>
            <a:r>
              <a:rPr lang="en-US" altLang="ko-KR" baseline="0" dirty="0"/>
              <a:t>. 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그럼에도 불구하고 맥에서 </a:t>
            </a:r>
            <a:r>
              <a:rPr lang="en-US" altLang="ko-KR" baseline="0" dirty="0" err="1"/>
              <a:t>xcode</a:t>
            </a:r>
            <a:r>
              <a:rPr lang="ko-KR" altLang="en-US" baseline="0" dirty="0"/>
              <a:t>나 </a:t>
            </a:r>
            <a:r>
              <a:rPr lang="ko-KR" altLang="en-US" baseline="0" dirty="0" err="1"/>
              <a:t>리눅스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gcc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써야겠더라도</a:t>
            </a:r>
            <a:r>
              <a:rPr lang="ko-KR" altLang="en-US" baseline="0" dirty="0"/>
              <a:t> 걱정할 필요가 없다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부록에 이들 환경에서의 사용법을 간단히 정리해 두었으니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부분을 보면 이 책에서 설명한 내용들을 진행하는데 큰 무리가 없을 것이다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책이 </a:t>
            </a:r>
            <a:r>
              <a:rPr lang="en-US" altLang="ko-KR" baseline="0" dirty="0"/>
              <a:t>Visual Studio</a:t>
            </a:r>
            <a:r>
              <a:rPr lang="ko-KR" altLang="en-US" baseline="0" dirty="0"/>
              <a:t>를 기준으로 설명하더라도 대부분의 개발도구들의 기능이 비슷하기 때문에 </a:t>
            </a:r>
            <a:r>
              <a:rPr lang="en-US" altLang="ko-KR" baseline="0" dirty="0"/>
              <a:t>Mac </a:t>
            </a:r>
            <a:r>
              <a:rPr lang="ko-KR" altLang="en-US" baseline="0" dirty="0"/>
              <a:t>환경이라 하더라도 </a:t>
            </a:r>
            <a:r>
              <a:rPr lang="en-US" altLang="ko-KR" baseline="0" dirty="0"/>
              <a:t>Visual Studio</a:t>
            </a:r>
            <a:r>
              <a:rPr lang="ko-KR" altLang="en-US" baseline="0" dirty="0"/>
              <a:t>와 크게 다른 것은 아니다</a:t>
            </a:r>
            <a:r>
              <a:rPr lang="en-US" altLang="ko-KR" baseline="0" dirty="0"/>
              <a:t>.(</a:t>
            </a:r>
            <a:r>
              <a:rPr lang="ko-KR" altLang="en-US" baseline="0" dirty="0"/>
              <a:t>크게 다른 부분들은 이 책의 범위에 없는 고급 기능들이 대부분이다</a:t>
            </a:r>
            <a:r>
              <a:rPr lang="en-US" altLang="ko-KR" baseline="0" dirty="0"/>
              <a:t>)</a:t>
            </a:r>
            <a:endParaRPr lang="ko-KR" altLang="en-US" dirty="0"/>
          </a:p>
          <a:p>
            <a:pPr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64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4656" y="2130425"/>
            <a:ext cx="7663543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1A5-8922-4F0D-8F47-83E522B963B0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" y="0"/>
            <a:ext cx="370115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7C5F-138E-4E81-9CDE-511684CB8F75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C02F-6C7F-4EB9-82D6-F70AE3E7C325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F6EA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66" y="1088570"/>
            <a:ext cx="8229600" cy="497227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1E0-6F58-4218-BB6A-55AF2A20B121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112-A17B-4009-86BB-7E9F2585C658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FF00-0E1F-4D7D-AC15-478C22DACE92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1781-6B0B-4F45-B613-827F53F0C713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FA33-D5FB-4998-8FCB-F81E94088346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DAB-39B8-4E7A-B68F-CD4EA0030567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28E8-8981-4287-936A-68817806203B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567B-7720-418E-8627-962A99B7131C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5943"/>
            <a:ext cx="8229600" cy="489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3886"/>
            <a:ext cx="8229600" cy="497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C6E5A-AF88-4C5C-A3CE-596652040D63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-11575" y="83671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-11575" y="873995"/>
            <a:ext cx="9144000" cy="0"/>
          </a:xfrm>
          <a:prstGeom prst="line">
            <a:avLst/>
          </a:prstGeom>
          <a:ln w="12700">
            <a:solidFill>
              <a:srgbClr val="3F6E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0" y="0"/>
            <a:ext cx="323528" cy="83671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rgbClr val="3F6EA7"/>
                </a:solidFill>
              </a:rPr>
              <a:t>과제 </a:t>
            </a:r>
            <a:r>
              <a:rPr lang="en-US" altLang="ko-KR" sz="4400" dirty="0">
                <a:solidFill>
                  <a:srgbClr val="3F6EA7"/>
                </a:solidFill>
              </a:rPr>
              <a:t>3. </a:t>
            </a:r>
            <a:r>
              <a:rPr lang="ko-KR" altLang="en-US" sz="4400" dirty="0">
                <a:solidFill>
                  <a:srgbClr val="3F6EA7"/>
                </a:solidFill>
              </a:rPr>
              <a:t>그래프 </a:t>
            </a:r>
            <a:r>
              <a:rPr lang="en-US" altLang="ko-KR" sz="4400" dirty="0">
                <a:solidFill>
                  <a:srgbClr val="3F6EA7"/>
                </a:solidFill>
              </a:rPr>
              <a:t>/ </a:t>
            </a:r>
            <a:r>
              <a:rPr lang="ko-KR" altLang="en-US" sz="4400" dirty="0" err="1">
                <a:solidFill>
                  <a:srgbClr val="3F6EA7"/>
                </a:solidFill>
              </a:rPr>
              <a:t>해싱</a:t>
            </a:r>
            <a:endParaRPr lang="ko-KR" altLang="en-US" dirty="0">
              <a:solidFill>
                <a:srgbClr val="3F6EA7"/>
              </a:solidFill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2 </a:t>
            </a:r>
            <a:r>
              <a:rPr lang="ko-KR" altLang="en-US" dirty="0"/>
              <a:t>개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ko-KR" altLang="en-US" sz="1800" dirty="0"/>
              <a:t>제출 마감일  </a:t>
            </a:r>
            <a:r>
              <a:rPr lang="en-US" altLang="ko-KR" sz="1800" dirty="0"/>
              <a:t>: 6</a:t>
            </a:r>
            <a:r>
              <a:rPr lang="ko-KR" altLang="en-US" sz="1800" dirty="0"/>
              <a:t>월 </a:t>
            </a:r>
            <a:r>
              <a:rPr lang="en-US" altLang="ko-KR" sz="1800" dirty="0"/>
              <a:t>11</a:t>
            </a:r>
            <a:r>
              <a:rPr lang="ko-KR" altLang="en-US" sz="1800" dirty="0"/>
              <a:t>일 </a:t>
            </a:r>
            <a:r>
              <a:rPr lang="en-US" altLang="ko-KR" sz="1800" dirty="0"/>
              <a:t>(</a:t>
            </a:r>
            <a:r>
              <a:rPr lang="ko-KR" altLang="en-US" sz="1800" dirty="0"/>
              <a:t>화요일</a:t>
            </a:r>
            <a:r>
              <a:rPr lang="en-US" altLang="ko-KR" sz="1800" dirty="0"/>
              <a:t>)  11:59pm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ko-KR" sz="1800" dirty="0" err="1"/>
              <a:t>eClass</a:t>
            </a:r>
            <a:r>
              <a:rPr lang="en-US" altLang="ko-KR" sz="1800" dirty="0"/>
              <a:t> </a:t>
            </a:r>
            <a:r>
              <a:rPr lang="ko-KR" altLang="en-US" sz="1800" dirty="0" err="1"/>
              <a:t>과제방에</a:t>
            </a:r>
            <a:r>
              <a:rPr lang="ko-KR" altLang="en-US" sz="1800" dirty="0"/>
              <a:t> 제출</a:t>
            </a:r>
            <a:endParaRPr lang="en-US" altLang="ko-KR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ko-KR" sz="1800" dirty="0"/>
              <a:t>1</a:t>
            </a:r>
            <a:r>
              <a:rPr lang="ko-KR" altLang="en-US" sz="1800" dirty="0"/>
              <a:t>인 </a:t>
            </a:r>
            <a:r>
              <a:rPr lang="en-US" altLang="ko-KR" sz="1800" dirty="0"/>
              <a:t>1</a:t>
            </a:r>
            <a:r>
              <a:rPr lang="ko-KR" altLang="en-US" sz="1800" dirty="0"/>
              <a:t>팀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ko-KR" altLang="en-US" sz="1600" dirty="0"/>
              <a:t>타인의 과제를 복사하지 말 것</a:t>
            </a:r>
            <a:endParaRPr lang="en-US" altLang="ko-KR" sz="16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ko-KR" altLang="en-US" sz="1800" dirty="0"/>
              <a:t>사용 언어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ko-KR" sz="1600" dirty="0"/>
              <a:t>C / Java / Python / C++  </a:t>
            </a:r>
            <a:r>
              <a:rPr lang="ko-KR" altLang="en-US" sz="1600" dirty="0"/>
              <a:t>중</a:t>
            </a:r>
            <a:r>
              <a:rPr lang="en-US" altLang="ko-KR" sz="1600" dirty="0"/>
              <a:t> </a:t>
            </a:r>
            <a:r>
              <a:rPr lang="ko-KR" altLang="en-US" sz="1600" dirty="0"/>
              <a:t>본인이 선택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가산점</a:t>
            </a:r>
            <a:r>
              <a:rPr lang="ko-KR" altLang="en-US" sz="1600" dirty="0"/>
              <a:t> 없음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ko-KR" altLang="en-US" sz="1800" dirty="0"/>
              <a:t>제출 양식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보고서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표지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 내용과 해결 방안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캡처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ko-KR" altLang="en-US" sz="1600" dirty="0"/>
              <a:t>소스코드 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별도 파일로 제출</a:t>
            </a:r>
            <a:r>
              <a:rPr lang="en-US" altLang="ko-KR" sz="1600" b="1" dirty="0">
                <a:solidFill>
                  <a:srgbClr val="FF0000"/>
                </a:solidFill>
              </a:rPr>
              <a:t>) – </a:t>
            </a:r>
            <a:r>
              <a:rPr lang="ko-KR" altLang="en-US" sz="1600" b="1" dirty="0">
                <a:solidFill>
                  <a:srgbClr val="FF0000"/>
                </a:solidFill>
              </a:rPr>
              <a:t>파일 이름은 학번</a:t>
            </a:r>
            <a:r>
              <a:rPr lang="en-US" altLang="ko-KR" sz="1600" b="1" dirty="0">
                <a:solidFill>
                  <a:srgbClr val="FF0000"/>
                </a:solidFill>
              </a:rPr>
              <a:t>_</a:t>
            </a:r>
            <a:r>
              <a:rPr lang="ko-KR" altLang="en-US" sz="1600" b="1" dirty="0">
                <a:solidFill>
                  <a:srgbClr val="FF0000"/>
                </a:solidFill>
              </a:rPr>
              <a:t>과제번호로 할 것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ko-KR" altLang="en-US" sz="1800" dirty="0"/>
              <a:t>보고서는 </a:t>
            </a:r>
            <a:r>
              <a:rPr lang="en-US" altLang="ko-KR" sz="1800" dirty="0"/>
              <a:t>Word/HWP/PPT/PDF </a:t>
            </a:r>
            <a:r>
              <a:rPr lang="ko-KR" altLang="en-US" sz="1800" dirty="0"/>
              <a:t>로 제출</a:t>
            </a:r>
            <a:endParaRPr lang="en-US" altLang="ko-KR" sz="18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  <a:endParaRPr lang="ko-KR" altLang="en-US" dirty="0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D271B-6F07-40B7-9F0B-49A4EEB1E270}" type="slidenum">
              <a:rPr lang="ko-KR" altLang="en-US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지하철 빠른 길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서울</a:t>
            </a:r>
            <a:r>
              <a:rPr lang="en-US" altLang="ko-KR" dirty="0"/>
              <a:t>/</a:t>
            </a:r>
            <a:r>
              <a:rPr lang="ko-KR" altLang="en-US" dirty="0"/>
              <a:t>수도권 지하철 노선도를 가져온다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양이 너무 많으니 개인적으로 정리해서 일부만 가져온다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지하철 역은 </a:t>
            </a:r>
            <a:r>
              <a:rPr lang="en-US" altLang="ko-KR" dirty="0"/>
              <a:t>30</a:t>
            </a:r>
            <a:r>
              <a:rPr lang="ko-KR" altLang="en-US" dirty="0"/>
              <a:t>개가 넘지 않도록 한다</a:t>
            </a:r>
            <a:r>
              <a:rPr lang="en-US" altLang="ko-KR" dirty="0"/>
              <a:t>. </a:t>
            </a:r>
            <a:r>
              <a:rPr lang="ko-KR" altLang="en-US" dirty="0"/>
              <a:t>주로 환승역을 이용한다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2</a:t>
            </a:r>
            <a:r>
              <a:rPr lang="ko-KR" altLang="en-US" dirty="0"/>
              <a:t>호선과 그 내부의 연결된 다른 호선 및 환승역 </a:t>
            </a:r>
            <a:r>
              <a:rPr lang="en-US" altLang="ko-KR" dirty="0"/>
              <a:t>30</a:t>
            </a:r>
            <a:r>
              <a:rPr lang="ko-KR" altLang="en-US" dirty="0"/>
              <a:t>개를 이용한다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역 사이의 거리를 넣는다</a:t>
            </a:r>
            <a:r>
              <a:rPr lang="en-US" altLang="ko-KR" dirty="0"/>
              <a:t>. </a:t>
            </a:r>
            <a:r>
              <a:rPr lang="ko-KR" altLang="en-US" dirty="0"/>
              <a:t>현실에 기반하지 않아도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출발점과 도착점을 입력하면 경로와 최단거리를 표시한다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강의용 슬라이드의 코드는 최단거리만 표시하며</a:t>
            </a:r>
            <a:r>
              <a:rPr lang="en-US" altLang="ko-KR" dirty="0"/>
              <a:t>, </a:t>
            </a:r>
            <a:r>
              <a:rPr lang="ko-KR" altLang="en-US" dirty="0"/>
              <a:t>경로는 응용하는 방법을 찾아야 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85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지하철 빠른 길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 예</a:t>
            </a:r>
            <a:endParaRPr lang="en-US" altLang="ko-KR" dirty="0"/>
          </a:p>
          <a:p>
            <a:pPr lvl="1"/>
            <a:r>
              <a:rPr lang="ko-KR" altLang="en-US" dirty="0"/>
              <a:t>모든 역을 표시한다</a:t>
            </a:r>
            <a:r>
              <a:rPr lang="en-US" altLang="ko-KR" dirty="0"/>
              <a:t>. (BFS, DFS</a:t>
            </a:r>
            <a:r>
              <a:rPr lang="ko-KR" altLang="en-US" dirty="0"/>
              <a:t>를 이용</a:t>
            </a:r>
            <a:r>
              <a:rPr lang="en-US" altLang="ko-KR" dirty="0"/>
              <a:t>. </a:t>
            </a:r>
            <a:r>
              <a:rPr lang="ko-KR" altLang="en-US" dirty="0"/>
              <a:t>배열에서 바로 출력하지 </a:t>
            </a:r>
            <a:r>
              <a:rPr lang="ko-KR" altLang="en-US" dirty="0" err="1"/>
              <a:t>말것</a:t>
            </a:r>
            <a:r>
              <a:rPr lang="en-US" altLang="ko-KR" dirty="0"/>
              <a:t>) : </a:t>
            </a:r>
            <a:r>
              <a:rPr lang="ko-KR" altLang="en-US" dirty="0"/>
              <a:t>역 이름이 표시되어야 </a:t>
            </a:r>
            <a:r>
              <a:rPr lang="ko-KR" altLang="en-US" dirty="0" err="1"/>
              <a:t>출발역</a:t>
            </a:r>
            <a:r>
              <a:rPr lang="en-US" altLang="ko-KR" dirty="0"/>
              <a:t>, </a:t>
            </a:r>
            <a:r>
              <a:rPr lang="ko-KR" altLang="en-US" dirty="0" err="1"/>
              <a:t>도착역</a:t>
            </a:r>
            <a:r>
              <a:rPr lang="ko-KR" altLang="en-US" dirty="0"/>
              <a:t> 이름을 입력할 수 있음</a:t>
            </a:r>
            <a:endParaRPr lang="en-US" altLang="ko-KR" dirty="0"/>
          </a:p>
          <a:p>
            <a:pPr lvl="1"/>
            <a:r>
              <a:rPr lang="ko-KR" altLang="en-US" dirty="0" err="1"/>
              <a:t>출발역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i="1" dirty="0">
                <a:solidFill>
                  <a:srgbClr val="FF0000"/>
                </a:solidFill>
              </a:rPr>
              <a:t>사당</a:t>
            </a:r>
            <a:endParaRPr lang="en-US" altLang="ko-KR" i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err="1"/>
              <a:t>도착역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i="1" dirty="0">
                <a:solidFill>
                  <a:srgbClr val="FF0000"/>
                </a:solidFill>
              </a:rPr>
              <a:t>선정릉</a:t>
            </a:r>
            <a:endParaRPr lang="en-US" altLang="ko-KR" i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사당 </a:t>
            </a:r>
            <a:r>
              <a:rPr lang="en-US" altLang="ko-KR" dirty="0"/>
              <a:t>– </a:t>
            </a:r>
            <a:r>
              <a:rPr lang="ko-KR" altLang="en-US" dirty="0"/>
              <a:t>교대 </a:t>
            </a:r>
            <a:r>
              <a:rPr lang="en-US" altLang="ko-KR" dirty="0"/>
              <a:t>– </a:t>
            </a:r>
            <a:r>
              <a:rPr lang="ko-KR" altLang="en-US" dirty="0"/>
              <a:t>선릉 </a:t>
            </a:r>
            <a:r>
              <a:rPr lang="en-US" altLang="ko-KR" dirty="0"/>
              <a:t>– </a:t>
            </a:r>
            <a:r>
              <a:rPr lang="ko-KR" altLang="en-US" dirty="0"/>
              <a:t>선정릉 </a:t>
            </a:r>
            <a:r>
              <a:rPr lang="en-US" altLang="ko-KR" dirty="0"/>
              <a:t>(5.5km)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8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사전 </a:t>
            </a:r>
            <a:r>
              <a:rPr lang="ko-KR" altLang="en-US" dirty="0" err="1"/>
              <a:t>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51840 </a:t>
            </a:r>
            <a:r>
              <a:rPr lang="ko-KR" altLang="en-US" dirty="0"/>
              <a:t>개의 단어로 이루어진 단어 파일이 제공된다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단어 파일은 단어와 뜻으로 이루어져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 apple : n. </a:t>
            </a:r>
            <a:r>
              <a:rPr lang="ko-KR" altLang="en-US" dirty="0"/>
              <a:t>사과</a:t>
            </a:r>
            <a:endParaRPr lang="en-US" altLang="ko-KR" dirty="0"/>
          </a:p>
          <a:p>
            <a:pPr lvl="1"/>
            <a:r>
              <a:rPr lang="ko-KR" altLang="en-US" dirty="0"/>
              <a:t>단어 파일은 정렬되어 있지 않다</a:t>
            </a:r>
            <a:r>
              <a:rPr lang="en-US" altLang="ko-KR" dirty="0"/>
              <a:t>. </a:t>
            </a:r>
            <a:r>
              <a:rPr lang="ko-KR" altLang="en-US" dirty="0"/>
              <a:t>단어 파일을 가져와 메모리에 담아둔다</a:t>
            </a:r>
            <a:r>
              <a:rPr lang="en-US" altLang="ko-KR" dirty="0"/>
              <a:t>. </a:t>
            </a:r>
            <a:r>
              <a:rPr lang="ko-KR" altLang="en-US" u="sng" dirty="0"/>
              <a:t>파일 입출력 방법을 미리 알아야 한다</a:t>
            </a:r>
            <a:r>
              <a:rPr lang="en-US" altLang="ko-KR" u="sng" dirty="0"/>
              <a:t>.</a:t>
            </a:r>
          </a:p>
          <a:p>
            <a:pPr lvl="1"/>
            <a:r>
              <a:rPr lang="ko-KR" altLang="en-US" dirty="0"/>
              <a:t>단어를 입력하면 뜻을 표시하는 프로그램을 작성한다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단어 사전은 이진 탐색 </a:t>
            </a:r>
            <a:r>
              <a:rPr lang="ko-KR" altLang="en-US" dirty="0" err="1"/>
              <a:t>트리와</a:t>
            </a:r>
            <a:r>
              <a:rPr lang="ko-KR" altLang="en-US" dirty="0"/>
              <a:t> </a:t>
            </a:r>
            <a:r>
              <a:rPr lang="ko-KR" altLang="en-US" dirty="0" err="1"/>
              <a:t>해싱의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가지 기법을 이용한다</a:t>
            </a:r>
            <a:r>
              <a:rPr lang="en-US" altLang="ko-KR" dirty="0"/>
              <a:t>. </a:t>
            </a:r>
            <a:r>
              <a:rPr lang="ko-KR" altLang="en-US" dirty="0"/>
              <a:t>프로그램 안에는 </a:t>
            </a:r>
            <a:r>
              <a:rPr lang="en-US" altLang="ko-KR" dirty="0"/>
              <a:t>2</a:t>
            </a:r>
            <a:r>
              <a:rPr lang="ko-KR" altLang="en-US" dirty="0"/>
              <a:t>개의 방식이 모두 있어야 한다</a:t>
            </a:r>
            <a:r>
              <a:rPr lang="en-US" altLang="ko-KR" dirty="0"/>
              <a:t>.(</a:t>
            </a:r>
            <a:r>
              <a:rPr lang="ko-KR" altLang="en-US" dirty="0"/>
              <a:t>선택이 아님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가지 기법</a:t>
            </a:r>
            <a:r>
              <a:rPr lang="en-US" altLang="ko-KR" dirty="0"/>
              <a:t>(</a:t>
            </a:r>
            <a:r>
              <a:rPr lang="ko-KR" altLang="en-US" dirty="0" err="1"/>
              <a:t>탐색트리</a:t>
            </a:r>
            <a:r>
              <a:rPr lang="en-US" altLang="ko-KR" dirty="0"/>
              <a:t>, </a:t>
            </a:r>
            <a:r>
              <a:rPr lang="ko-KR" altLang="en-US" dirty="0" err="1"/>
              <a:t>해싱</a:t>
            </a:r>
            <a:r>
              <a:rPr lang="en-US" altLang="ko-KR" dirty="0"/>
              <a:t>)</a:t>
            </a:r>
            <a:r>
              <a:rPr lang="ko-KR" altLang="en-US" dirty="0"/>
              <a:t>의 코드가 소스에 포함되어 있어야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73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사전 </a:t>
            </a:r>
            <a:r>
              <a:rPr lang="ko-KR" altLang="en-US" dirty="0" err="1"/>
              <a:t>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 예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ko-KR" altLang="en-US" dirty="0"/>
              <a:t>단어 </a:t>
            </a:r>
            <a:r>
              <a:rPr lang="en-US" altLang="ko-KR" dirty="0"/>
              <a:t>: </a:t>
            </a:r>
            <a:r>
              <a:rPr lang="en-US" altLang="ko-KR" i="1" dirty="0">
                <a:solidFill>
                  <a:srgbClr val="FF0000"/>
                </a:solidFill>
              </a:rPr>
              <a:t>apple</a:t>
            </a:r>
          </a:p>
          <a:p>
            <a:pPr marL="457200" lvl="1" indent="0">
              <a:buNone/>
            </a:pPr>
            <a:r>
              <a:rPr lang="en-US" altLang="ko-KR" dirty="0"/>
              <a:t>n. </a:t>
            </a:r>
            <a:r>
              <a:rPr lang="ko-KR" altLang="en-US" dirty="0"/>
              <a:t>사과  </a:t>
            </a:r>
            <a:r>
              <a:rPr lang="en-US" altLang="ko-KR" dirty="0"/>
              <a:t>(13)    &lt;- </a:t>
            </a:r>
            <a:r>
              <a:rPr lang="ko-KR" altLang="en-US" dirty="0"/>
              <a:t>이진 탐색 </a:t>
            </a:r>
            <a:r>
              <a:rPr lang="ko-KR" altLang="en-US" dirty="0" err="1"/>
              <a:t>트리를</a:t>
            </a:r>
            <a:r>
              <a:rPr lang="ko-KR" altLang="en-US" dirty="0"/>
              <a:t> 통해 찾은 단어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n. </a:t>
            </a:r>
            <a:r>
              <a:rPr lang="ko-KR" altLang="en-US" dirty="0"/>
              <a:t>사과  </a:t>
            </a:r>
            <a:r>
              <a:rPr lang="en-US" altLang="ko-KR" dirty="0"/>
              <a:t>(6)       &lt;- </a:t>
            </a:r>
            <a:r>
              <a:rPr lang="ko-KR" altLang="en-US" dirty="0" err="1"/>
              <a:t>해싱</a:t>
            </a:r>
            <a:r>
              <a:rPr lang="ko-KR" altLang="en-US" dirty="0"/>
              <a:t> 테이블을 통해 찾은 단어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뒤의 숫자는 이 단어를 찾기 위해 이진 탐색 </a:t>
            </a:r>
            <a:r>
              <a:rPr lang="ko-KR" altLang="en-US" dirty="0" err="1"/>
              <a:t>트리에서</a:t>
            </a:r>
            <a:r>
              <a:rPr lang="ko-KR" altLang="en-US" dirty="0"/>
              <a:t> 비교를 몇 번 했는지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ko-KR" altLang="en-US" dirty="0" err="1"/>
              <a:t>해싱</a:t>
            </a:r>
            <a:r>
              <a:rPr lang="ko-KR" altLang="en-US" dirty="0"/>
              <a:t> 테이블 또는 단어사전에 몇 번 접근했는지를 표시한다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34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강C헤딩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</TotalTime>
  <Words>644</Words>
  <Application>Microsoft Office PowerPoint</Application>
  <PresentationFormat>화면 슬라이드 쇼(4:3)</PresentationFormat>
  <Paragraphs>61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</vt:lpstr>
      <vt:lpstr>맑은 고딕</vt:lpstr>
      <vt:lpstr>Arial</vt:lpstr>
      <vt:lpstr>Times New Roman</vt:lpstr>
      <vt:lpstr>Office 테마</vt:lpstr>
      <vt:lpstr>과제 3. 그래프 / 해싱</vt:lpstr>
      <vt:lpstr>과제 3</vt:lpstr>
      <vt:lpstr>(1) 지하철 빠른 길 찾기</vt:lpstr>
      <vt:lpstr>(1) 지하철 빠른 길 찾기</vt:lpstr>
      <vt:lpstr>(2) 사전 해싱</vt:lpstr>
      <vt:lpstr>(2) 사전 해싱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dbqls2790@naver.com</cp:lastModifiedBy>
  <cp:revision>206</cp:revision>
  <dcterms:created xsi:type="dcterms:W3CDTF">2006-10-05T04:04:58Z</dcterms:created>
  <dcterms:modified xsi:type="dcterms:W3CDTF">2019-06-11T02:16:48Z</dcterms:modified>
</cp:coreProperties>
</file>