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8" r:id="rId2"/>
    <p:sldId id="262" r:id="rId3"/>
    <p:sldId id="263" r:id="rId4"/>
    <p:sldId id="264" r:id="rId5"/>
    <p:sldId id="265" r:id="rId6"/>
    <p:sldId id="268" r:id="rId7"/>
    <p:sldId id="26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7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2" autoAdjust="0"/>
    <p:restoredTop sz="95494" autoAdjust="0"/>
  </p:normalViewPr>
  <p:slideViewPr>
    <p:cSldViewPr snapToGrid="0">
      <p:cViewPr varScale="1">
        <p:scale>
          <a:sx n="73" d="100"/>
          <a:sy n="73" d="100"/>
        </p:scale>
        <p:origin x="39" y="1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131-D1C5-4221-A5F8-B0F1166B6CBC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D4C8-5E96-455B-A10F-80248D4D8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itchFamily="18" charset="0"/>
              </a:rPr>
              <a:t>© 우균, 창병모</a:t>
            </a:r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fld id="{F49D5FE5-0B97-4902-8F86-ECF653EA9BE5}" type="slidenum">
              <a:rPr lang="ko-KR" altLang="ko-KR" smtClean="0">
                <a:latin typeface="Times New Roman" pitchFamily="18" charset="0"/>
              </a:rPr>
              <a:pPr eaLnBrk="1" hangingPunct="1"/>
              <a:t>2</a:t>
            </a:fld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ko-KR" dirty="0" smtClean="0"/>
              <a:t>C</a:t>
            </a:r>
            <a:r>
              <a:rPr lang="ko-KR" altLang="en-US" dirty="0" smtClean="0"/>
              <a:t>로 작성된 프로그램을 컴파일하고 실행하려면 컴파일러가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컴파일러는 자신이 사용하는 개발 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작성한 프로그램이 실행될 환경에 맞추어 선택할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Windows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환경에서는 </a:t>
            </a:r>
            <a:r>
              <a:rPr lang="en-US" altLang="ko-KR" baseline="0" dirty="0" smtClean="0"/>
              <a:t>visual studio, DEV C++ </a:t>
            </a:r>
            <a:r>
              <a:rPr lang="ko-KR" altLang="en-US" baseline="0" dirty="0" smtClean="0"/>
              <a:t>을 사용할 수 있고</a:t>
            </a:r>
            <a:r>
              <a:rPr lang="en-US" altLang="ko-KR" baseline="0" dirty="0" smtClean="0"/>
              <a:t>, Apple/Mac </a:t>
            </a:r>
            <a:r>
              <a:rPr lang="ko-KR" altLang="en-US" baseline="0" dirty="0" smtClean="0"/>
              <a:t>환경이라면 </a:t>
            </a:r>
            <a:r>
              <a:rPr lang="en-US" altLang="ko-KR" baseline="0" dirty="0" err="1" smtClean="0"/>
              <a:t>xcode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, Linux </a:t>
            </a:r>
            <a:r>
              <a:rPr lang="ko-KR" altLang="en-US" baseline="0" dirty="0" smtClean="0"/>
              <a:t>환경이라면 </a:t>
            </a:r>
            <a:r>
              <a:rPr lang="en-US" altLang="ko-KR" baseline="0" dirty="0" smtClean="0"/>
              <a:t>cc </a:t>
            </a:r>
            <a:r>
              <a:rPr lang="ko-KR" altLang="en-US" baseline="0" dirty="0" smtClean="0"/>
              <a:t>또는 </a:t>
            </a:r>
            <a:r>
              <a:rPr lang="en-US" altLang="ko-KR" baseline="0" dirty="0" err="1" smtClean="0"/>
              <a:t>gcc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이용할 수 있다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endParaRPr lang="en-US" altLang="ko-KR" baseline="0" dirty="0" smtClean="0"/>
          </a:p>
          <a:p>
            <a:pPr eaLnBrk="1" hangingPunct="1"/>
            <a:r>
              <a:rPr lang="ko-KR" altLang="en-US" baseline="0" dirty="0" smtClean="0"/>
              <a:t>이 책에서는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기반으로 하고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부득이한 경우를 제외하면 여러분도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선택하기를 바란다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이유는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여러분이 쓰고 있는 컴퓨터가 윈도우 환경일 가능성이 높고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개발한 프로그램이 동작할 환경 역시 윈도우 환경이며</a:t>
            </a:r>
            <a:r>
              <a:rPr lang="en-US" altLang="ko-KR" baseline="0" dirty="0" smtClean="0"/>
              <a:t>, Visual Studio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 </a:t>
            </a:r>
            <a:r>
              <a:rPr lang="ko-KR" altLang="en-US" baseline="0" dirty="0" err="1" smtClean="0"/>
              <a:t>개발도구중</a:t>
            </a:r>
            <a:r>
              <a:rPr lang="ko-KR" altLang="en-US" baseline="0" dirty="0" smtClean="0"/>
              <a:t> 가장 고도화되고 안정된 개발 도구이기 때문이다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r>
              <a:rPr lang="ko-KR" altLang="en-US" baseline="0" dirty="0" smtClean="0"/>
              <a:t>또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는 매우 많은 개발자들이 쓰고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그렇기 때문에 도움을 받기도 쉽다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특히 우리나라처럼 윈도우 이외의 환경이 별로 없는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혼자만 </a:t>
            </a:r>
            <a:r>
              <a:rPr lang="en-US" altLang="ko-KR" baseline="0" dirty="0" smtClean="0"/>
              <a:t>Mac</a:t>
            </a:r>
            <a:r>
              <a:rPr lang="ko-KR" altLang="en-US" baseline="0" dirty="0" smtClean="0"/>
              <a:t>을 사용할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사소한 도움이라도 받기가 어렵다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endParaRPr lang="en-US" altLang="ko-KR" baseline="0" dirty="0" smtClean="0"/>
          </a:p>
          <a:p>
            <a:pPr eaLnBrk="1" hangingPunct="1"/>
            <a:r>
              <a:rPr lang="ko-KR" altLang="en-US" baseline="0" dirty="0" smtClean="0"/>
              <a:t>그래서 나중에 </a:t>
            </a:r>
            <a:r>
              <a:rPr lang="en-US" altLang="ko-KR" baseline="0" dirty="0" smtClean="0"/>
              <a:t>Mac </a:t>
            </a:r>
            <a:r>
              <a:rPr lang="ko-KR" altLang="en-US" baseline="0" dirty="0" smtClean="0"/>
              <a:t>용 또는 </a:t>
            </a:r>
            <a:r>
              <a:rPr lang="en-US" altLang="ko-KR" baseline="0" dirty="0" smtClean="0"/>
              <a:t>Linux </a:t>
            </a:r>
            <a:r>
              <a:rPr lang="ko-KR" altLang="en-US" baseline="0" dirty="0" smtClean="0"/>
              <a:t>용 </a:t>
            </a:r>
            <a:r>
              <a:rPr lang="en-US" altLang="ko-KR" baseline="0" dirty="0" smtClean="0"/>
              <a:t>C </a:t>
            </a:r>
            <a:r>
              <a:rPr lang="ko-KR" altLang="en-US" baseline="0" dirty="0" smtClean="0"/>
              <a:t>프로그램을 개발할 예정이라 하더라도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언어를 배울 때까지는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사용하기를 권장한다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책의 모든 설명도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기준으로 할 것이다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endParaRPr lang="en-US" altLang="ko-KR" baseline="0" dirty="0" smtClean="0"/>
          </a:p>
          <a:p>
            <a:pPr eaLnBrk="1" hangingPunct="1"/>
            <a:r>
              <a:rPr lang="ko-KR" altLang="en-US" baseline="0" dirty="0" smtClean="0"/>
              <a:t>그럼에도 불구하고 맥에서 </a:t>
            </a:r>
            <a:r>
              <a:rPr lang="en-US" altLang="ko-KR" baseline="0" dirty="0" err="1" smtClean="0"/>
              <a:t>xcode</a:t>
            </a:r>
            <a:r>
              <a:rPr lang="ko-KR" altLang="en-US" baseline="0" dirty="0" smtClean="0"/>
              <a:t>나 </a:t>
            </a:r>
            <a:r>
              <a:rPr lang="ko-KR" altLang="en-US" baseline="0" dirty="0" err="1" smtClean="0"/>
              <a:t>리눅스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gcc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써야겠더라도</a:t>
            </a:r>
            <a:r>
              <a:rPr lang="ko-KR" altLang="en-US" baseline="0" dirty="0" smtClean="0"/>
              <a:t> 걱정할 필요가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부록에 이들 환경에서의 사용법을 간단히 정리해 두었으니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부분을 보면 이 책에서 설명한 내용들을 진행하는데 큰 무리가 없을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책이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기준으로 설명하더라도 대부분의 개발도구들의 기능이 비슷하기 때문에 </a:t>
            </a:r>
            <a:r>
              <a:rPr lang="en-US" altLang="ko-KR" baseline="0" dirty="0" smtClean="0"/>
              <a:t>Mac </a:t>
            </a:r>
            <a:r>
              <a:rPr lang="ko-KR" altLang="en-US" baseline="0" dirty="0" smtClean="0"/>
              <a:t>환경이라 하더라도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와 크게 다른 것은 아니다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크게 다른 부분들은 이 책의 범위에 없는 고급 기능들이 대부분이다</a:t>
            </a:r>
            <a:r>
              <a:rPr lang="en-US" altLang="ko-KR" baseline="0" dirty="0" smtClean="0"/>
              <a:t>)</a:t>
            </a:r>
            <a:endParaRPr lang="ko-KR" altLang="en-US" dirty="0" smtClean="0"/>
          </a:p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221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4656" y="2130425"/>
            <a:ext cx="7663543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0"/>
            <a:ext cx="370115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6EA7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497227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강</a:t>
            </a:r>
            <a:r>
              <a:rPr lang="en-US" altLang="ko-KR" dirty="0" smtClean="0"/>
              <a:t>C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89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3886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강</a:t>
            </a:r>
            <a:r>
              <a:rPr lang="en-US" altLang="ko-KR" dirty="0" smtClean="0"/>
              <a:t>C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11575" y="8367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1575" y="873995"/>
            <a:ext cx="9144000" cy="0"/>
          </a:xfrm>
          <a:prstGeom prst="line">
            <a:avLst/>
          </a:prstGeom>
          <a:ln w="12700">
            <a:solidFill>
              <a:srgbClr val="3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0"/>
            <a:ext cx="323528" cy="83671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4000" dirty="0">
                <a:solidFill>
                  <a:srgbClr val="3F6EA7"/>
                </a:solidFill>
              </a:rPr>
              <a:t>과제 </a:t>
            </a:r>
            <a:r>
              <a:rPr lang="en-US" altLang="ko-KR" sz="4000" dirty="0">
                <a:solidFill>
                  <a:srgbClr val="3F6EA7"/>
                </a:solidFill>
              </a:rPr>
              <a:t>1. </a:t>
            </a:r>
            <a:r>
              <a:rPr lang="ko-KR" altLang="en-US" sz="4000" dirty="0">
                <a:solidFill>
                  <a:srgbClr val="3F6EA7"/>
                </a:solidFill>
              </a:rPr>
              <a:t>변수와 표준입출력</a:t>
            </a:r>
            <a:r>
              <a:rPr lang="en-US" altLang="ko-KR" sz="4000" dirty="0">
                <a:solidFill>
                  <a:srgbClr val="3F6EA7"/>
                </a:solidFill>
              </a:rPr>
              <a:t/>
            </a:r>
            <a:br>
              <a:rPr lang="en-US" altLang="ko-KR" sz="4000" dirty="0">
                <a:solidFill>
                  <a:srgbClr val="3F6EA7"/>
                </a:solidFill>
              </a:rPr>
            </a:br>
            <a:r>
              <a:rPr lang="en-US" altLang="ko-KR" sz="4000" dirty="0" smtClean="0">
                <a:solidFill>
                  <a:srgbClr val="3F6EA7"/>
                </a:solidFill>
              </a:rPr>
              <a:t/>
            </a:r>
            <a:br>
              <a:rPr lang="en-US" altLang="ko-KR" sz="4000" dirty="0" smtClean="0">
                <a:solidFill>
                  <a:srgbClr val="3F6EA7"/>
                </a:solidFill>
              </a:rPr>
            </a:br>
            <a:endParaRPr lang="ko-KR" altLang="en-US" sz="2800" dirty="0">
              <a:solidFill>
                <a:srgbClr val="3F6EA7"/>
              </a:solidFill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제출 마감일  </a:t>
            </a:r>
            <a:r>
              <a:rPr lang="en-US" altLang="ko-KR" dirty="0" smtClean="0"/>
              <a:t>: 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화요일</a:t>
            </a:r>
            <a:r>
              <a:rPr lang="en-US" altLang="ko-KR" dirty="0" smtClean="0"/>
              <a:t>)  11:59pm</a:t>
            </a:r>
          </a:p>
          <a:p>
            <a:pPr lvl="1"/>
            <a:r>
              <a:rPr lang="ko-KR" altLang="en-US" dirty="0" smtClean="0"/>
              <a:t>늦으면 </a:t>
            </a:r>
            <a:r>
              <a:rPr lang="en-US" altLang="ko-KR" dirty="0" err="1" smtClean="0"/>
              <a:t>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막혀서 제출이 불가능함</a:t>
            </a:r>
            <a:endParaRPr lang="en-US" altLang="ko-KR" dirty="0" smtClean="0"/>
          </a:p>
          <a:p>
            <a:r>
              <a:rPr lang="en-US" altLang="ko-KR" dirty="0" err="1" smtClean="0"/>
              <a:t>eClass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과제방에</a:t>
            </a:r>
            <a:r>
              <a:rPr lang="ko-KR" altLang="en-US" dirty="0" smtClean="0"/>
              <a:t> 제출</a:t>
            </a:r>
            <a:endParaRPr lang="en-US" altLang="ko-KR" dirty="0" smtClean="0"/>
          </a:p>
          <a:p>
            <a:r>
              <a:rPr lang="ko-KR" altLang="en-US" dirty="0" smtClean="0"/>
              <a:t>제출 양식</a:t>
            </a:r>
            <a:endParaRPr lang="en-US" altLang="ko-KR" dirty="0" smtClean="0"/>
          </a:p>
          <a:p>
            <a:pPr lvl="1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표지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문제의 해결 방안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소스코드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결과 화면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캡쳐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ko-KR" altLang="en-US" dirty="0" smtClean="0"/>
              <a:t>보고서는 </a:t>
            </a:r>
            <a:r>
              <a:rPr lang="en-US" altLang="ko-KR" dirty="0" smtClean="0"/>
              <a:t>Word/HWP/PPT/PDF </a:t>
            </a:r>
            <a:r>
              <a:rPr lang="ko-KR" altLang="en-US" dirty="0" smtClean="0"/>
              <a:t>로 제출</a:t>
            </a:r>
            <a:endParaRPr lang="en-US" altLang="ko-KR" dirty="0" smtClean="0"/>
          </a:p>
          <a:p>
            <a:r>
              <a:rPr lang="ko-KR" altLang="en-US" dirty="0" smtClean="0"/>
              <a:t>결과 출력 끝부분에 자신의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이름을 </a:t>
            </a:r>
            <a:r>
              <a:rPr lang="ko-KR" altLang="en-US" dirty="0" smtClean="0"/>
              <a:t>출력할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개인 과제이나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 팀 제출도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사람은 서로 다른 학과이어야 한다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두 사람의 이름을 적어 대표자 이름으로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부만 제출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성적은 두 사람에게 동일한 점수로 부여함</a:t>
            </a:r>
            <a:endParaRPr lang="en-US" altLang="ko-KR" dirty="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</a:t>
            </a:r>
            <a:r>
              <a:rPr lang="en-US" altLang="ko-KR" smtClean="0"/>
              <a:t>C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D271B-6F07-40B7-9F0B-49A4EEB1E270}" type="slidenum">
              <a:rPr lang="ko-KR" altLang="en-US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86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본 과제 </a:t>
            </a:r>
            <a:r>
              <a:rPr lang="en-US" altLang="ko-KR" dirty="0" smtClean="0"/>
              <a:t>(3)</a:t>
            </a:r>
          </a:p>
          <a:p>
            <a:pPr lvl="1"/>
            <a:r>
              <a:rPr lang="ko-KR" altLang="en-US" dirty="0" smtClean="0"/>
              <a:t>사칙연산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단리</a:t>
            </a:r>
            <a:r>
              <a:rPr lang="ko-KR" altLang="en-US" dirty="0" smtClean="0"/>
              <a:t> 복리 이자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반올림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내림</a:t>
            </a:r>
            <a:endParaRPr lang="en-US" altLang="ko-KR" dirty="0" smtClean="0"/>
          </a:p>
          <a:p>
            <a:r>
              <a:rPr lang="ko-KR" altLang="en-US" dirty="0" smtClean="0"/>
              <a:t>자유 과제 </a:t>
            </a:r>
            <a:r>
              <a:rPr lang="en-US" altLang="ko-KR" dirty="0" smtClean="0"/>
              <a:t>(1)</a:t>
            </a:r>
          </a:p>
          <a:p>
            <a:pPr lvl="1"/>
            <a:r>
              <a:rPr lang="ko-KR" altLang="en-US" dirty="0" smtClean="0"/>
              <a:t>교재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인터넷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학교 과제 등 프로그램을 구해 이를 이해한다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본인이 직접 만들지 않아도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소스코드는 이해해야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입출력과 관계된 내용이며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소스코드는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줄 이상이어야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소스코드에 대한 설명을 주석 형태로 붙인다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</a:t>
            </a:r>
            <a:r>
              <a:rPr lang="en-US" altLang="ko-KR" smtClean="0"/>
              <a:t>C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6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본 과제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사칙연산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사칙 연산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b="1" dirty="0"/>
              <a:t>사용자로부터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자리 이하의 정수</a:t>
            </a:r>
            <a:r>
              <a:rPr lang="en-US" altLang="ko-KR" b="1" dirty="0" smtClean="0"/>
              <a:t>(int</a:t>
            </a:r>
            <a:r>
              <a:rPr lang="ko-KR" altLang="en-US" b="1" dirty="0" smtClean="0"/>
              <a:t>형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r>
              <a:rPr lang="ko-KR" altLang="en-US" b="1" dirty="0"/>
              <a:t>숫자 </a:t>
            </a:r>
            <a:r>
              <a:rPr lang="en-US" altLang="ko-KR" b="1" dirty="0"/>
              <a:t>2</a:t>
            </a:r>
            <a:r>
              <a:rPr lang="ko-KR" altLang="en-US" b="1" dirty="0"/>
              <a:t>개를 입력 받은 후</a:t>
            </a:r>
            <a:r>
              <a:rPr lang="en-US" altLang="ko-KR" b="1" dirty="0"/>
              <a:t>, </a:t>
            </a:r>
            <a:r>
              <a:rPr lang="ko-KR" altLang="en-US" b="1" dirty="0"/>
              <a:t>두 숫자의 덧셈</a:t>
            </a:r>
            <a:r>
              <a:rPr lang="en-US" altLang="ko-KR" b="1" dirty="0"/>
              <a:t>, </a:t>
            </a:r>
            <a:r>
              <a:rPr lang="ko-KR" altLang="en-US" b="1" dirty="0"/>
              <a:t>뺄셈</a:t>
            </a:r>
            <a:r>
              <a:rPr lang="en-US" altLang="ko-KR" b="1" dirty="0"/>
              <a:t>, </a:t>
            </a:r>
            <a:r>
              <a:rPr lang="ko-KR" altLang="en-US" b="1" dirty="0"/>
              <a:t>곱셈</a:t>
            </a:r>
            <a:r>
              <a:rPr lang="en-US" altLang="ko-KR" b="1" dirty="0"/>
              <a:t>, </a:t>
            </a:r>
            <a:r>
              <a:rPr lang="ko-KR" altLang="en-US" b="1" dirty="0"/>
              <a:t>나눗셈의 결과를 출력하는 프로그램을 작성하라</a:t>
            </a:r>
            <a:r>
              <a:rPr lang="en-US" altLang="ko-KR" b="1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ko-KR" altLang="en-US" b="1" dirty="0" smtClean="0"/>
              <a:t>두 번째 </a:t>
            </a:r>
            <a:r>
              <a:rPr lang="ko-KR" altLang="en-US" b="1" dirty="0"/>
              <a:t>숫자는 </a:t>
            </a:r>
            <a:r>
              <a:rPr lang="en-US" altLang="ko-KR" b="1" dirty="0"/>
              <a:t>0 </a:t>
            </a:r>
            <a:r>
              <a:rPr lang="ko-KR" altLang="en-US" b="1" dirty="0"/>
              <a:t>을 입력하지 않는다</a:t>
            </a:r>
            <a:r>
              <a:rPr lang="en-US" altLang="ko-KR" b="1" dirty="0"/>
              <a:t>.(0</a:t>
            </a:r>
            <a:r>
              <a:rPr lang="ko-KR" altLang="en-US" b="1" dirty="0"/>
              <a:t>으로 나눌 수 없으므로</a:t>
            </a:r>
            <a:r>
              <a:rPr lang="en-US" altLang="ko-KR" b="1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b="1" dirty="0" smtClean="0"/>
              <a:t>출력 결과물은 자리를 잘 맞추어야 한다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실행 예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실행 예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600" dirty="0"/>
              <a:t>정수 </a:t>
            </a:r>
            <a:r>
              <a:rPr lang="ko-KR" altLang="en-US" sz="1600" dirty="0" smtClean="0"/>
              <a:t>두 개를 </a:t>
            </a:r>
            <a:r>
              <a:rPr lang="ko-KR" altLang="en-US" sz="1600" dirty="0"/>
              <a:t>입력하세요 </a:t>
            </a:r>
            <a:r>
              <a:rPr lang="en-US" altLang="ko-KR" sz="1600" dirty="0"/>
              <a:t>: </a:t>
            </a:r>
            <a:r>
              <a:rPr lang="en-US" altLang="ko-KR" sz="1600" b="1" i="1" dirty="0">
                <a:solidFill>
                  <a:srgbClr val="FF0000"/>
                </a:solidFill>
              </a:rPr>
              <a:t>34   5</a:t>
            </a:r>
            <a:r>
              <a:rPr lang="en-US" altLang="ko-KR" sz="1600" dirty="0"/>
              <a:t>     </a:t>
            </a:r>
            <a:r>
              <a:rPr lang="en-US" altLang="ko-KR" sz="1600" dirty="0" smtClean="0"/>
              <a:t>             &lt;= </a:t>
            </a:r>
            <a:r>
              <a:rPr lang="ko-KR" altLang="en-US" sz="1600" dirty="0"/>
              <a:t>사용자</a:t>
            </a:r>
            <a:r>
              <a:rPr lang="en-US" altLang="ko-KR" sz="1600" dirty="0"/>
              <a:t>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/>
              <a:t>34 </a:t>
            </a:r>
            <a:r>
              <a:rPr lang="en-US" altLang="ko-KR" sz="1600" dirty="0"/>
              <a:t>+ 5 = 39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34 – 5 = 29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34 * 5 = 170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34 / 5 = 6   </a:t>
            </a:r>
            <a:r>
              <a:rPr lang="en-US" altLang="ko-KR" sz="1600" dirty="0" smtClean="0"/>
              <a:t>                    </a:t>
            </a:r>
            <a:r>
              <a:rPr lang="en-US" altLang="ko-KR" sz="1600" dirty="0"/>
              <a:t>(</a:t>
            </a:r>
            <a:r>
              <a:rPr lang="ko-KR" altLang="en-US" sz="1600" dirty="0"/>
              <a:t>정수 부분만 나오는 것이 맞다</a:t>
            </a:r>
            <a:r>
              <a:rPr lang="en-US" altLang="ko-KR" sz="1600" dirty="0"/>
              <a:t>)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</a:t>
            </a:r>
            <a:r>
              <a:rPr lang="en-US" altLang="ko-KR" smtClean="0"/>
              <a:t>C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본 과제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단리</a:t>
            </a:r>
            <a:r>
              <a:rPr lang="ko-KR" altLang="en-US" dirty="0" smtClean="0"/>
              <a:t> 복리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 smtClean="0"/>
              <a:t>단리</a:t>
            </a:r>
            <a:r>
              <a:rPr lang="ko-KR" altLang="en-US" dirty="0" smtClean="0"/>
              <a:t> 복리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b="1" dirty="0"/>
              <a:t>사용자로부터 원금과 금리를 </a:t>
            </a:r>
            <a:r>
              <a:rPr lang="ko-KR" altLang="en-US" b="1" dirty="0" smtClean="0"/>
              <a:t>입력 받아</a:t>
            </a:r>
            <a:r>
              <a:rPr lang="en-US" altLang="ko-KR" b="1" dirty="0"/>
              <a:t>, </a:t>
            </a:r>
            <a:r>
              <a:rPr lang="ko-KR" altLang="en-US" b="1" dirty="0"/>
              <a:t>향후 </a:t>
            </a:r>
            <a:r>
              <a:rPr lang="en-US" altLang="ko-KR" b="1" dirty="0"/>
              <a:t>5</a:t>
            </a:r>
            <a:r>
              <a:rPr lang="ko-KR" altLang="en-US" b="1" dirty="0"/>
              <a:t>년간 </a:t>
            </a:r>
            <a:r>
              <a:rPr lang="ko-KR" altLang="en-US" b="1" dirty="0" err="1"/>
              <a:t>단리와</a:t>
            </a:r>
            <a:r>
              <a:rPr lang="ko-KR" altLang="en-US" b="1" dirty="0"/>
              <a:t> 복리로 계산했을 때의 금액을 화면에 출력하는 프로그램을 작성하라</a:t>
            </a:r>
            <a:r>
              <a:rPr lang="en-US" altLang="ko-KR" b="1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b="1" dirty="0" smtClean="0"/>
              <a:t>출력 시 </a:t>
            </a:r>
            <a:r>
              <a:rPr lang="ko-KR" altLang="en-US" b="1" dirty="0"/>
              <a:t>총액은 소수점 </a:t>
            </a:r>
            <a:r>
              <a:rPr lang="en-US" altLang="ko-KR" b="1" dirty="0"/>
              <a:t>2</a:t>
            </a:r>
            <a:r>
              <a:rPr lang="ko-KR" altLang="en-US" b="1" dirty="0"/>
              <a:t>자리까지 표시한다</a:t>
            </a:r>
            <a:r>
              <a:rPr lang="en-US" altLang="ko-KR" b="1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b="1" dirty="0" smtClean="0"/>
              <a:t>결과는 보기 좋게 표시되어야 한다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b="1" dirty="0" smtClean="0"/>
              <a:t>실행 </a:t>
            </a:r>
            <a:r>
              <a:rPr lang="ko-KR" altLang="en-US" b="1" dirty="0"/>
              <a:t>예</a:t>
            </a:r>
            <a:endParaRPr lang="en-US" altLang="ko-KR" b="1" dirty="0"/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600" dirty="0"/>
              <a:t>원금을 </a:t>
            </a:r>
            <a:r>
              <a:rPr lang="ko-KR" altLang="en-US" sz="1600" dirty="0" smtClean="0"/>
              <a:t>입력하세요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원</a:t>
            </a:r>
            <a:r>
              <a:rPr lang="en-US" altLang="ko-KR" sz="1600" dirty="0" smtClean="0"/>
              <a:t>).  1000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600" dirty="0"/>
              <a:t>금리를 </a:t>
            </a:r>
            <a:r>
              <a:rPr lang="ko-KR" altLang="en-US" sz="1600" dirty="0" smtClean="0"/>
              <a:t>입력하세요</a:t>
            </a:r>
            <a:r>
              <a:rPr lang="en-US" altLang="ko-KR" sz="1600" dirty="0" smtClean="0"/>
              <a:t>(%).  5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600" dirty="0" smtClean="0"/>
              <a:t>원금 </a:t>
            </a:r>
            <a:r>
              <a:rPr lang="en-US" altLang="ko-KR" sz="1600" dirty="0"/>
              <a:t>1000</a:t>
            </a:r>
            <a:r>
              <a:rPr lang="ko-KR" altLang="en-US" sz="1600" dirty="0"/>
              <a:t>원   금리 </a:t>
            </a:r>
            <a:r>
              <a:rPr lang="en-US" altLang="ko-KR" sz="1600" dirty="0"/>
              <a:t>5</a:t>
            </a:r>
            <a:r>
              <a:rPr lang="en-US" altLang="ko-KR" sz="1600" dirty="0" smtClean="0"/>
              <a:t>% 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600" dirty="0" smtClean="0"/>
              <a:t>기간        </a:t>
            </a:r>
            <a:r>
              <a:rPr lang="ko-KR" altLang="en-US" sz="1600" dirty="0" err="1"/>
              <a:t>단리</a:t>
            </a:r>
            <a:r>
              <a:rPr lang="ko-KR" altLang="en-US" sz="1600" dirty="0"/>
              <a:t>              복리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600" dirty="0"/>
              <a:t>1</a:t>
            </a:r>
            <a:r>
              <a:rPr lang="ko-KR" altLang="en-US" sz="1600" dirty="0"/>
              <a:t>년        </a:t>
            </a:r>
            <a:r>
              <a:rPr lang="en-US" altLang="ko-KR" sz="1600" dirty="0"/>
              <a:t>1050.00        1050.00</a:t>
            </a:r>
            <a:r>
              <a:rPr lang="ko-KR" altLang="en-US" sz="1600" dirty="0"/>
              <a:t>    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600" dirty="0"/>
              <a:t>2</a:t>
            </a:r>
            <a:r>
              <a:rPr lang="ko-KR" altLang="en-US" sz="1600" dirty="0"/>
              <a:t>년        </a:t>
            </a:r>
            <a:r>
              <a:rPr lang="en-US" altLang="ko-KR" sz="1600" dirty="0"/>
              <a:t>1100.00        1102.50</a:t>
            </a:r>
            <a:r>
              <a:rPr lang="ko-KR" altLang="en-US" sz="1600" dirty="0"/>
              <a:t>  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600" dirty="0"/>
              <a:t>3</a:t>
            </a:r>
            <a:r>
              <a:rPr lang="ko-KR" altLang="en-US" sz="1600" dirty="0"/>
              <a:t>년           </a:t>
            </a:r>
            <a:r>
              <a:rPr lang="en-US" altLang="ko-KR" sz="1600" dirty="0"/>
              <a:t>…                  …</a:t>
            </a:r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600" dirty="0"/>
              <a:t>4</a:t>
            </a:r>
            <a:r>
              <a:rPr lang="ko-KR" altLang="en-US" sz="1600" dirty="0"/>
              <a:t>년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600" dirty="0"/>
              <a:t>5</a:t>
            </a:r>
            <a:r>
              <a:rPr lang="ko-KR" altLang="en-US" sz="1600" dirty="0" smtClean="0"/>
              <a:t>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</a:t>
            </a:r>
            <a:r>
              <a:rPr lang="en-US" altLang="ko-KR" smtClean="0"/>
              <a:t>C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본 과제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반올림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사용자로부터 실수</a:t>
            </a:r>
            <a:r>
              <a:rPr lang="en-US" altLang="ko-KR" dirty="0"/>
              <a:t>(999 </a:t>
            </a:r>
            <a:r>
              <a:rPr lang="ko-KR" altLang="en-US" dirty="0"/>
              <a:t>이하</a:t>
            </a:r>
            <a:r>
              <a:rPr lang="en-US" altLang="ko-KR" dirty="0"/>
              <a:t>)</a:t>
            </a:r>
            <a:r>
              <a:rPr lang="ko-KR" altLang="en-US" dirty="0"/>
              <a:t>를 입력 받은 후</a:t>
            </a:r>
            <a:r>
              <a:rPr lang="en-US" altLang="ko-KR" dirty="0"/>
              <a:t>, </a:t>
            </a:r>
            <a:r>
              <a:rPr lang="ko-KR" altLang="en-US" dirty="0"/>
              <a:t>그 수를 소수점 </a:t>
            </a:r>
            <a:r>
              <a:rPr lang="en-US" altLang="ko-KR" dirty="0"/>
              <a:t>3</a:t>
            </a:r>
            <a:r>
              <a:rPr lang="ko-KR" altLang="en-US" dirty="0"/>
              <a:t>자리까지 표시하라</a:t>
            </a:r>
            <a:r>
              <a:rPr lang="en-US" altLang="ko-KR" dirty="0"/>
              <a:t>. </a:t>
            </a:r>
            <a:r>
              <a:rPr lang="ko-KR" altLang="en-US" dirty="0"/>
              <a:t>올림</a:t>
            </a:r>
            <a:r>
              <a:rPr lang="en-US" altLang="ko-KR" dirty="0"/>
              <a:t>, </a:t>
            </a:r>
            <a:r>
              <a:rPr lang="ko-KR" altLang="en-US" dirty="0"/>
              <a:t>내림</a:t>
            </a:r>
            <a:r>
              <a:rPr lang="en-US" altLang="ko-KR" dirty="0"/>
              <a:t>, </a:t>
            </a:r>
            <a:r>
              <a:rPr lang="ko-KR" altLang="en-US" dirty="0"/>
              <a:t>반올림한 값도 화면에 표시하자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</a:t>
            </a:r>
            <a:r>
              <a:rPr lang="en-US" altLang="ko-KR" smtClean="0"/>
              <a:t>C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6699" y="2764600"/>
            <a:ext cx="2949758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latin typeface="+mj-lt"/>
                <a:ea typeface="굴림" pitchFamily="50" charset="-127"/>
                <a:cs typeface="Courier New" pitchFamily="49" charset="0"/>
              </a:rPr>
              <a:t>숫자를 입력하세요</a:t>
            </a:r>
            <a:r>
              <a:rPr lang="en-US" altLang="ko-KR" sz="1600" b="1" dirty="0" smtClean="0">
                <a:latin typeface="+mj-lt"/>
                <a:ea typeface="굴림" pitchFamily="50" charset="-127"/>
                <a:cs typeface="Courier New" pitchFamily="49" charset="0"/>
              </a:rPr>
              <a:t>.  </a:t>
            </a:r>
            <a:r>
              <a:rPr lang="en-US" altLang="ko-KR" sz="1600" b="1" dirty="0" smtClean="0">
                <a:latin typeface="+mj-lt"/>
                <a:cs typeface="Courier New" pitchFamily="49" charset="0"/>
              </a:rPr>
              <a:t>3.14159</a:t>
            </a:r>
            <a:endParaRPr lang="en-US" altLang="ko-KR" sz="1600" b="1" dirty="0" smtClean="0">
              <a:latin typeface="+mj-lt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endParaRPr lang="en-US" altLang="ko-KR" sz="1600" b="1" dirty="0" smtClean="0">
              <a:latin typeface="+mj-lt"/>
              <a:cs typeface="Courier New" pitchFamily="49" charset="0"/>
            </a:endParaRPr>
          </a:p>
          <a:p>
            <a:pPr>
              <a:defRPr/>
            </a:pPr>
            <a:r>
              <a:rPr lang="en-US" altLang="ko-KR" sz="1600" b="1" dirty="0" smtClean="0">
                <a:latin typeface="+mj-lt"/>
                <a:cs typeface="Courier New" pitchFamily="49" charset="0"/>
              </a:rPr>
              <a:t>x              =    3.141590</a:t>
            </a:r>
          </a:p>
          <a:p>
            <a:pPr>
              <a:defRPr/>
            </a:pPr>
            <a:endParaRPr lang="en-US" altLang="ko-KR" sz="1600" b="1" dirty="0">
              <a:latin typeface="+mj-lt"/>
              <a:cs typeface="Courier New" pitchFamily="49" charset="0"/>
            </a:endParaRPr>
          </a:p>
          <a:p>
            <a:pPr>
              <a:defRPr/>
            </a:pPr>
            <a:r>
              <a:rPr lang="en-US" altLang="ko-KR" sz="1600" b="1" dirty="0" smtClean="0">
                <a:latin typeface="+mj-lt"/>
                <a:cs typeface="Courier New" pitchFamily="49" charset="0"/>
              </a:rPr>
              <a:t>x(</a:t>
            </a:r>
            <a:r>
              <a:rPr lang="ko-KR" altLang="en-US" sz="1600" b="1" dirty="0" smtClean="0">
                <a:latin typeface="+mj-lt"/>
                <a:cs typeface="Courier New" pitchFamily="49" charset="0"/>
              </a:rPr>
              <a:t>반올림</a:t>
            </a:r>
            <a:r>
              <a:rPr lang="en-US" altLang="ko-KR" sz="1600" b="1" dirty="0" smtClean="0">
                <a:latin typeface="+mj-lt"/>
                <a:cs typeface="Courier New" pitchFamily="49" charset="0"/>
              </a:rPr>
              <a:t>)  =    3.142</a:t>
            </a:r>
          </a:p>
          <a:p>
            <a:pPr>
              <a:defRPr/>
            </a:pPr>
            <a:r>
              <a:rPr lang="en-US" altLang="ko-KR" sz="1600" b="1" dirty="0" smtClean="0">
                <a:latin typeface="+mj-lt"/>
                <a:cs typeface="Courier New" pitchFamily="49" charset="0"/>
              </a:rPr>
              <a:t>x(</a:t>
            </a:r>
            <a:r>
              <a:rPr lang="ko-KR" altLang="en-US" sz="1600" b="1" dirty="0" smtClean="0">
                <a:latin typeface="+mj-lt"/>
                <a:cs typeface="Courier New" pitchFamily="49" charset="0"/>
              </a:rPr>
              <a:t>내림</a:t>
            </a:r>
            <a:r>
              <a:rPr lang="en-US" altLang="ko-KR" sz="1600" b="1" dirty="0" smtClean="0">
                <a:latin typeface="+mj-lt"/>
                <a:cs typeface="Courier New" pitchFamily="49" charset="0"/>
              </a:rPr>
              <a:t>)     =    3.141</a:t>
            </a:r>
          </a:p>
          <a:p>
            <a:pPr>
              <a:defRPr/>
            </a:pPr>
            <a:r>
              <a:rPr lang="en-US" altLang="ko-KR" sz="1600" b="1" dirty="0" smtClean="0">
                <a:latin typeface="+mj-lt"/>
                <a:cs typeface="Courier New" pitchFamily="49" charset="0"/>
              </a:rPr>
              <a:t>x(</a:t>
            </a:r>
            <a:r>
              <a:rPr lang="ko-KR" altLang="en-US" sz="1600" b="1" dirty="0" smtClean="0">
                <a:latin typeface="+mj-lt"/>
                <a:cs typeface="Courier New" pitchFamily="49" charset="0"/>
              </a:rPr>
              <a:t>올림</a:t>
            </a:r>
            <a:r>
              <a:rPr lang="en-US" altLang="ko-KR" sz="1600" b="1" dirty="0" smtClean="0">
                <a:latin typeface="+mj-lt"/>
                <a:cs typeface="Courier New" pitchFamily="49" charset="0"/>
              </a:rPr>
              <a:t>)     =    3.142</a:t>
            </a:r>
            <a:endParaRPr lang="en-US" altLang="ko-KR" sz="1600" b="1" dirty="0">
              <a:latin typeface="+mj-lt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2499" y="2764600"/>
            <a:ext cx="2949758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latin typeface="+mj-lt"/>
                <a:ea typeface="굴림" pitchFamily="50" charset="-127"/>
                <a:cs typeface="Courier New" pitchFamily="49" charset="0"/>
              </a:rPr>
              <a:t>숫자를 입력하세요</a:t>
            </a:r>
            <a:r>
              <a:rPr lang="en-US" altLang="ko-KR" sz="1600" b="1" dirty="0" smtClean="0">
                <a:latin typeface="+mj-lt"/>
                <a:ea typeface="굴림" pitchFamily="50" charset="-127"/>
                <a:cs typeface="Courier New" pitchFamily="49" charset="0"/>
              </a:rPr>
              <a:t>.  123.4321</a:t>
            </a:r>
          </a:p>
          <a:p>
            <a:pPr>
              <a:defRPr/>
            </a:pPr>
            <a:endParaRPr lang="en-US" altLang="ko-KR" sz="1600" b="1" dirty="0" smtClean="0">
              <a:latin typeface="+mj-lt"/>
              <a:cs typeface="Courier New" pitchFamily="49" charset="0"/>
            </a:endParaRPr>
          </a:p>
          <a:p>
            <a:pPr>
              <a:defRPr/>
            </a:pPr>
            <a:r>
              <a:rPr lang="en-US" altLang="ko-KR" sz="1600" b="1" dirty="0" smtClean="0">
                <a:latin typeface="+mj-lt"/>
                <a:cs typeface="Courier New" pitchFamily="49" charset="0"/>
              </a:rPr>
              <a:t>x              =  123.432100</a:t>
            </a:r>
          </a:p>
          <a:p>
            <a:pPr>
              <a:defRPr/>
            </a:pPr>
            <a:endParaRPr lang="en-US" altLang="ko-KR" sz="1600" b="1" dirty="0">
              <a:latin typeface="+mj-lt"/>
              <a:cs typeface="Courier New" pitchFamily="49" charset="0"/>
            </a:endParaRPr>
          </a:p>
          <a:p>
            <a:pPr>
              <a:defRPr/>
            </a:pPr>
            <a:r>
              <a:rPr lang="en-US" altLang="ko-KR" sz="1600" b="1" dirty="0" smtClean="0">
                <a:latin typeface="+mj-lt"/>
                <a:cs typeface="Courier New" pitchFamily="49" charset="0"/>
              </a:rPr>
              <a:t>x(</a:t>
            </a:r>
            <a:r>
              <a:rPr lang="ko-KR" altLang="en-US" sz="1600" b="1" dirty="0" smtClean="0">
                <a:latin typeface="+mj-lt"/>
                <a:cs typeface="Courier New" pitchFamily="49" charset="0"/>
              </a:rPr>
              <a:t>반올림</a:t>
            </a:r>
            <a:r>
              <a:rPr lang="en-US" altLang="ko-KR" sz="1600" b="1" dirty="0" smtClean="0">
                <a:latin typeface="+mj-lt"/>
                <a:cs typeface="Courier New" pitchFamily="49" charset="0"/>
              </a:rPr>
              <a:t>)  =  123.432</a:t>
            </a:r>
          </a:p>
          <a:p>
            <a:pPr>
              <a:defRPr/>
            </a:pPr>
            <a:r>
              <a:rPr lang="en-US" altLang="ko-KR" sz="1600" b="1" dirty="0" smtClean="0">
                <a:latin typeface="+mj-lt"/>
                <a:cs typeface="Courier New" pitchFamily="49" charset="0"/>
              </a:rPr>
              <a:t>x(</a:t>
            </a:r>
            <a:r>
              <a:rPr lang="ko-KR" altLang="en-US" sz="1600" b="1" dirty="0" smtClean="0">
                <a:latin typeface="+mj-lt"/>
                <a:cs typeface="Courier New" pitchFamily="49" charset="0"/>
              </a:rPr>
              <a:t>내림</a:t>
            </a:r>
            <a:r>
              <a:rPr lang="en-US" altLang="ko-KR" sz="1600" b="1" dirty="0" smtClean="0">
                <a:latin typeface="+mj-lt"/>
                <a:cs typeface="Courier New" pitchFamily="49" charset="0"/>
              </a:rPr>
              <a:t>)     =  123.432</a:t>
            </a:r>
          </a:p>
          <a:p>
            <a:pPr>
              <a:defRPr/>
            </a:pPr>
            <a:r>
              <a:rPr lang="en-US" altLang="ko-KR" sz="1600" b="1" dirty="0" smtClean="0">
                <a:latin typeface="+mj-lt"/>
                <a:cs typeface="Courier New" pitchFamily="49" charset="0"/>
              </a:rPr>
              <a:t>x(</a:t>
            </a:r>
            <a:r>
              <a:rPr lang="ko-KR" altLang="en-US" sz="1600" b="1" dirty="0" smtClean="0">
                <a:latin typeface="+mj-lt"/>
                <a:cs typeface="Courier New" pitchFamily="49" charset="0"/>
              </a:rPr>
              <a:t>올림</a:t>
            </a:r>
            <a:r>
              <a:rPr lang="en-US" altLang="ko-KR" sz="1600" b="1" dirty="0" smtClean="0">
                <a:latin typeface="+mj-lt"/>
                <a:cs typeface="Courier New" pitchFamily="49" charset="0"/>
              </a:rPr>
              <a:t>)     =  123.433</a:t>
            </a:r>
            <a:endParaRPr lang="en-US" altLang="ko-KR" sz="1600" b="1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소스코드는 항상 보기 좋게 만들어야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문제의 해결 방안은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페이지 만큼만 작성할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문제를 어떻게 풀어야 할 것인지에 대한 본인의 생각을 정리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</a:t>
            </a:r>
            <a:r>
              <a:rPr lang="en-US" altLang="ko-KR" smtClean="0"/>
              <a:t>C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강C헤딩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715</Words>
  <Application>Microsoft Office PowerPoint</Application>
  <PresentationFormat>화면 슬라이드 쇼(4:3)</PresentationFormat>
  <Paragraphs>91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나눔고딕</vt:lpstr>
      <vt:lpstr>맑은 고딕</vt:lpstr>
      <vt:lpstr>Arial</vt:lpstr>
      <vt:lpstr>Courier New</vt:lpstr>
      <vt:lpstr>Times New Roman</vt:lpstr>
      <vt:lpstr>Office 테마</vt:lpstr>
      <vt:lpstr>과제 1. 변수와 표준입출력  </vt:lpstr>
      <vt:lpstr>과제 1</vt:lpstr>
      <vt:lpstr>과제 1</vt:lpstr>
      <vt:lpstr>본 과제 - 사칙연산</vt:lpstr>
      <vt:lpstr>본 과제 – 단리 복리</vt:lpstr>
      <vt:lpstr>본 과제 – 반올림, 올림, 내림</vt:lpstr>
      <vt:lpstr>주의사항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김승태</cp:lastModifiedBy>
  <cp:revision>130</cp:revision>
  <dcterms:created xsi:type="dcterms:W3CDTF">2006-10-05T04:04:58Z</dcterms:created>
  <dcterms:modified xsi:type="dcterms:W3CDTF">2018-04-04T05:20:38Z</dcterms:modified>
</cp:coreProperties>
</file>