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82" d="100"/>
          <a:sy n="82" d="100"/>
        </p:scale>
        <p:origin x="39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2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D1B9-1B0C-4412-9E91-161D44766EF1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D671-78FF-4BBC-B3BB-F20D68A8D059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C7CC-1F50-4F96-A81F-27F87B1F4B65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1457-9AF9-41DC-8873-FD8C47FDECDA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B70D-3D54-451B-AB2E-7F5CE89B896E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93-20A2-45ED-9421-772719FD975F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F383-F204-4DA4-AA7B-B11EF1326791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85FB-17BA-473C-A0A0-F2F05008591C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64F7-08ED-4FE8-8807-A0BCEEB3D43A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CCF-150C-4200-9DD9-AF2DCB9D1AD4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E44F-38DC-4E33-A723-B6CD4BB4078D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0A88-8878-4725-A47B-FED60399D643}" type="datetime1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solidFill>
                  <a:srgbClr val="3F6EA7"/>
                </a:solidFill>
              </a:rPr>
              <a:t>과제 </a:t>
            </a:r>
            <a:r>
              <a:rPr lang="en-US" altLang="ko-KR" sz="4000" dirty="0" smtClean="0">
                <a:solidFill>
                  <a:srgbClr val="3F6EA7"/>
                </a:solidFill>
              </a:rPr>
              <a:t>2. </a:t>
            </a:r>
            <a:r>
              <a:rPr lang="ko-KR" altLang="en-US" sz="4000" dirty="0" smtClean="0">
                <a:solidFill>
                  <a:srgbClr val="3F6EA7"/>
                </a:solidFill>
              </a:rPr>
              <a:t>조건</a:t>
            </a:r>
            <a:r>
              <a:rPr lang="en-US" altLang="ko-KR" sz="4000" dirty="0" smtClean="0">
                <a:solidFill>
                  <a:srgbClr val="3F6EA7"/>
                </a:solidFill>
              </a:rPr>
              <a:t>, </a:t>
            </a:r>
            <a:r>
              <a:rPr lang="ko-KR" altLang="en-US" sz="4000" dirty="0" smtClean="0">
                <a:solidFill>
                  <a:srgbClr val="3F6EA7"/>
                </a:solidFill>
              </a:rPr>
              <a:t>반복문</a:t>
            </a:r>
            <a:r>
              <a:rPr lang="en-US" altLang="ko-KR" sz="4000" dirty="0" smtClean="0">
                <a:solidFill>
                  <a:srgbClr val="3F6EA7"/>
                </a:solidFill>
              </a:rPr>
              <a:t/>
            </a:r>
            <a:br>
              <a:rPr lang="en-US" altLang="ko-KR" sz="4000" dirty="0" smtClean="0">
                <a:solidFill>
                  <a:srgbClr val="3F6EA7"/>
                </a:solidFill>
              </a:rPr>
            </a:br>
            <a:endParaRPr lang="ko-KR" altLang="en-US" sz="2800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</a:t>
            </a:r>
            <a:r>
              <a:rPr lang="ko-KR" altLang="en-US" dirty="0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일은 월요일이다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yyyy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mm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일이 무슨 요일인지 알아야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</a:t>
            </a:r>
            <a:r>
              <a:rPr lang="en-US" altLang="ko-KR" dirty="0" err="1" smtClean="0"/>
              <a:t>yyyy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mm 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일까지 사이에 몇 일이 있는지 파악한다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윤년이 있으면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년은 </a:t>
            </a:r>
            <a:r>
              <a:rPr lang="en-US" altLang="ko-KR" dirty="0" smtClean="0"/>
              <a:t>366</a:t>
            </a:r>
            <a:r>
              <a:rPr lang="ko-KR" altLang="en-US" dirty="0" smtClean="0"/>
              <a:t>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계산된 일수를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로 나눈 나머지를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나머지 값으로부터 요일을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yyyy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mm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일이 무슨 요일인지 파악되면 </a:t>
            </a:r>
            <a:r>
              <a:rPr lang="ko-KR" altLang="en-US" dirty="0" smtClean="0"/>
              <a:t>해당 날짜를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– 4 </a:t>
            </a:r>
            <a:r>
              <a:rPr lang="ko-KR" altLang="en-US" dirty="0" smtClean="0"/>
              <a:t>가위바위보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컴퓨터와 가위바위보를 하는 게임이다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컴퓨터는 가위 바위 보 중 임의의 하나를 고른다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사용자도 하나를 선택한다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판단하여 이긴 쪽이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승을 챙긴다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쪽이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승하면 끝난다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4 </a:t>
            </a:r>
            <a:r>
              <a:rPr lang="ko-KR" altLang="en-US" dirty="0"/>
              <a:t>가위바위보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어떻게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가위 바위 보를 내나</a:t>
            </a:r>
            <a:r>
              <a:rPr lang="en-US" altLang="ko-KR" dirty="0" smtClean="0"/>
              <a:t>‘</a:t>
            </a:r>
          </a:p>
          <a:p>
            <a:pPr lvl="1"/>
            <a:r>
              <a:rPr lang="ko-KR" altLang="en-US" dirty="0" smtClean="0"/>
              <a:t>묻지도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따지지도 말고 다음 코드를 보자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2422" y="2271439"/>
            <a:ext cx="7367543" cy="358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#include &lt;stdio.h&gt;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time.h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int main(void)</a:t>
            </a:r>
          </a:p>
          <a:p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	int </a:t>
            </a:r>
            <a:r>
              <a:rPr lang="en-US" altLang="ko-KR" sz="1600" dirty="0"/>
              <a:t>com</a:t>
            </a:r>
            <a:r>
              <a:rPr lang="en-US" altLang="ko-KR" sz="1600" dirty="0" smtClean="0"/>
              <a:t>;                // </a:t>
            </a:r>
            <a:r>
              <a:rPr lang="ko-KR" altLang="en-US" sz="1600" dirty="0" smtClean="0"/>
              <a:t>그냥 변수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srand</a:t>
            </a:r>
            <a:r>
              <a:rPr lang="en-US" altLang="ko-KR" sz="1600" dirty="0" smtClean="0"/>
              <a:t>(time(NULL));          // </a:t>
            </a:r>
            <a:r>
              <a:rPr lang="ko-KR" altLang="en-US" sz="1600" dirty="0" smtClean="0"/>
              <a:t>앞에 무조건 넣어주자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회만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 smtClean="0"/>
              <a:t>	com </a:t>
            </a:r>
            <a:r>
              <a:rPr lang="en-US" altLang="ko-KR" sz="1600" dirty="0"/>
              <a:t>= rand</a:t>
            </a:r>
            <a:r>
              <a:rPr lang="en-US" altLang="ko-KR" sz="1600" dirty="0" smtClean="0"/>
              <a:t>( );                 // 0~32767 </a:t>
            </a:r>
            <a:r>
              <a:rPr lang="ko-KR" altLang="en-US" sz="1600" dirty="0" smtClean="0"/>
              <a:t>사이의 값을 </a:t>
            </a: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뽑는다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("%d\n", com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747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가위바위보 게임</a:t>
            </a:r>
            <a:endParaRPr lang="en-US" altLang="ko-KR" sz="16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컴퓨터 </a:t>
            </a:r>
            <a:r>
              <a:rPr lang="en-US" altLang="ko-KR" sz="1600" dirty="0" smtClean="0"/>
              <a:t>: 0</a:t>
            </a:r>
            <a:r>
              <a:rPr lang="ko-KR" altLang="en-US" sz="1600" dirty="0" smtClean="0"/>
              <a:t>승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패</a:t>
            </a:r>
            <a:r>
              <a:rPr lang="en-US" altLang="ko-KR" sz="1600" dirty="0" smtClean="0"/>
              <a:t>,   </a:t>
            </a:r>
            <a:r>
              <a:rPr lang="ko-KR" altLang="en-US" sz="1600" dirty="0" smtClean="0"/>
              <a:t>당신 </a:t>
            </a:r>
            <a:r>
              <a:rPr lang="en-US" altLang="ko-KR" sz="1600" dirty="0" smtClean="0"/>
              <a:t>: 0</a:t>
            </a:r>
            <a:r>
              <a:rPr lang="ko-KR" altLang="en-US" sz="1600" dirty="0" smtClean="0"/>
              <a:t>승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패</a:t>
            </a:r>
            <a:endParaRPr lang="en-US" altLang="ko-KR" sz="16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라운드 </a:t>
            </a:r>
            <a:r>
              <a:rPr lang="en-US" altLang="ko-KR" sz="1600" dirty="0" smtClean="0"/>
              <a:t>1)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컴퓨터가 결정했습니다</a:t>
            </a:r>
            <a:r>
              <a:rPr lang="en-US" altLang="ko-KR" sz="1600" dirty="0" smtClean="0"/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무엇을 내시겠습니까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가위 </a:t>
            </a:r>
            <a:r>
              <a:rPr lang="en-US" altLang="ko-KR" sz="1600" dirty="0" smtClean="0"/>
              <a:t>: 0, </a:t>
            </a:r>
            <a:r>
              <a:rPr lang="ko-KR" altLang="en-US" sz="1600" dirty="0" smtClean="0"/>
              <a:t>바위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1, </a:t>
            </a:r>
            <a:r>
              <a:rPr lang="ko-KR" altLang="en-US" sz="1600" dirty="0" smtClean="0"/>
              <a:t>보 </a:t>
            </a:r>
            <a:r>
              <a:rPr lang="en-US" altLang="ko-KR" sz="1600" dirty="0" smtClean="0"/>
              <a:t>: 2)</a:t>
            </a:r>
            <a:r>
              <a:rPr lang="en-US" altLang="ko-KR" sz="1600" dirty="0" smtClean="0">
                <a:solidFill>
                  <a:srgbClr val="FF0000"/>
                </a:solidFill>
              </a:rPr>
              <a:t> 2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컴퓨터는 가위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당신은 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컴퓨터가 이겼습니다</a:t>
            </a:r>
            <a:r>
              <a:rPr lang="en-US" altLang="ko-KR" sz="1600" dirty="0" smtClean="0"/>
              <a:t>.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 smtClean="0"/>
              <a:t>컴퓨터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승 </a:t>
            </a:r>
            <a:r>
              <a:rPr lang="en-US" altLang="ko-KR" sz="1600" dirty="0"/>
              <a:t>0</a:t>
            </a:r>
            <a:r>
              <a:rPr lang="ko-KR" altLang="en-US" sz="1600" dirty="0"/>
              <a:t>패</a:t>
            </a:r>
            <a:r>
              <a:rPr lang="en-US" altLang="ko-KR" sz="1600" dirty="0"/>
              <a:t>,   </a:t>
            </a:r>
            <a:r>
              <a:rPr lang="ko-KR" altLang="en-US" sz="1600" dirty="0"/>
              <a:t>당신 </a:t>
            </a:r>
            <a:r>
              <a:rPr lang="en-US" altLang="ko-KR" sz="1600" dirty="0"/>
              <a:t>: 0</a:t>
            </a:r>
            <a:r>
              <a:rPr lang="ko-KR" altLang="en-US" sz="1600" dirty="0"/>
              <a:t>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패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라운드 </a:t>
            </a:r>
            <a:r>
              <a:rPr lang="en-US" altLang="ko-KR" sz="1600" dirty="0" smtClean="0"/>
              <a:t>2)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/>
              <a:t>컴퓨터가 결정했습니다</a:t>
            </a:r>
            <a:r>
              <a:rPr lang="en-US" altLang="ko-KR" sz="1600" dirty="0"/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/>
              <a:t>무엇을 내시겠습니까</a:t>
            </a:r>
            <a:r>
              <a:rPr lang="en-US" altLang="ko-KR" sz="1600" dirty="0"/>
              <a:t>? (</a:t>
            </a:r>
            <a:r>
              <a:rPr lang="ko-KR" altLang="en-US" sz="1600" dirty="0"/>
              <a:t>가위 </a:t>
            </a:r>
            <a:r>
              <a:rPr lang="en-US" altLang="ko-KR" sz="1600" dirty="0"/>
              <a:t>: 0, </a:t>
            </a:r>
            <a:r>
              <a:rPr lang="ko-KR" altLang="en-US" sz="1600" dirty="0"/>
              <a:t>바위</a:t>
            </a:r>
            <a:r>
              <a:rPr lang="en-US" altLang="ko-KR" sz="1600" dirty="0"/>
              <a:t> : 1, </a:t>
            </a:r>
            <a:r>
              <a:rPr lang="ko-KR" altLang="en-US" sz="1600" dirty="0"/>
              <a:t>보 </a:t>
            </a:r>
            <a:r>
              <a:rPr lang="en-US" altLang="ko-KR" sz="1600" dirty="0"/>
              <a:t>: 2)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/>
              <a:t>컴퓨터는 가위</a:t>
            </a:r>
            <a:r>
              <a:rPr lang="en-US" altLang="ko-KR" sz="1600" dirty="0"/>
              <a:t>, </a:t>
            </a:r>
            <a:r>
              <a:rPr lang="ko-KR" altLang="en-US" sz="1600" dirty="0"/>
              <a:t>당신은 </a:t>
            </a:r>
            <a:r>
              <a:rPr lang="ko-KR" altLang="en-US" sz="1600" dirty="0" smtClean="0"/>
              <a:t>바위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당신이 이겼습니다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600" dirty="0"/>
              <a:t>컴퓨터 </a:t>
            </a:r>
            <a:r>
              <a:rPr lang="en-US" altLang="ko-KR" sz="1600" dirty="0"/>
              <a:t>: 1</a:t>
            </a:r>
            <a:r>
              <a:rPr lang="ko-KR" altLang="en-US" sz="1600" dirty="0"/>
              <a:t>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패</a:t>
            </a:r>
            <a:r>
              <a:rPr lang="en-US" altLang="ko-KR" sz="1600" dirty="0"/>
              <a:t>,   </a:t>
            </a:r>
            <a:r>
              <a:rPr lang="ko-KR" altLang="en-US" sz="1600" dirty="0"/>
              <a:t>당신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승 </a:t>
            </a:r>
            <a:r>
              <a:rPr lang="en-US" altLang="ko-KR" sz="1600" dirty="0"/>
              <a:t>1</a:t>
            </a:r>
            <a:r>
              <a:rPr lang="ko-KR" altLang="en-US" sz="1600" dirty="0"/>
              <a:t>패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라운드 </a:t>
            </a:r>
            <a:r>
              <a:rPr lang="en-US" altLang="ko-KR" sz="1600" dirty="0" smtClean="0"/>
              <a:t>3)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/>
              <a:t>…</a:t>
            </a: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과제를 잘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규칙성을 찾아야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규칙성은 사람이 찾는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컴퓨터로 하는 것이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컴퓨터는 사람이 찾은 규칙성을 빨리 진행할 뿐이다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규칙성은 두 사람이 종이와 연필로 찾아야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좋은 소스코드란 무엇인지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짧은 소스코드가 좋은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 이상으로 긴 코드는 나쁘다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규칙성이 있음에도 불구하고 </a:t>
            </a:r>
            <a:r>
              <a:rPr lang="en-US" altLang="ko-KR" dirty="0" smtClean="0"/>
              <a:t>for, if,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필요 이상으로 많이 쓰거나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유사한 문장을 반복해서 쓰는 경우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제출 마감일 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  11:59pm</a:t>
            </a:r>
          </a:p>
          <a:p>
            <a:pPr lvl="1"/>
            <a:r>
              <a:rPr lang="ko-KR" altLang="en-US" dirty="0" smtClean="0"/>
              <a:t>늦으면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막혀서 제출이 불가능함</a:t>
            </a:r>
            <a:endParaRPr lang="en-US" altLang="ko-KR" dirty="0" smtClean="0"/>
          </a:p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제출 양식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해결 방안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화면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회의 내용 사진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/>
              <a:t>보고서는 </a:t>
            </a:r>
            <a:r>
              <a:rPr lang="en-US" altLang="ko-KR" dirty="0" smtClean="0"/>
              <a:t>Word/HWP/PPT/PDF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r>
              <a:rPr lang="ko-KR" altLang="en-US" dirty="0" smtClean="0"/>
              <a:t>결과 출력 끝부분에 자신의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출력할 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인 팀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구성 요건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다른 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사람의 이름을 적어 대표자 이름으로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부만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성적은 두 사람에게 동일한 점수로 부여함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과제를 위한 요건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회 이상 만남을 가질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보고서에 사진 첨부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장씩 첨부</a:t>
            </a:r>
            <a:r>
              <a:rPr lang="en-US" altLang="ko-KR" dirty="0" smtClean="0"/>
              <a:t>-</a:t>
            </a:r>
            <a:r>
              <a:rPr lang="ko-KR" altLang="en-US" dirty="0" smtClean="0"/>
              <a:t>날짜 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회의 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낙서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사진 첨부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진행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인 팀 중 컴퓨터는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인만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인은 옆에서 설명만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컴퓨터를 사용하는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인은 두 사람 중 잘 못하는 사람이어야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인이 알아서 하는 경우는 안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검색하지 말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 소스는 감점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 – 1 </a:t>
            </a:r>
            <a:r>
              <a:rPr lang="ko-KR" altLang="en-US" dirty="0" smtClean="0"/>
              <a:t>숫자 피라미드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사용자로부터 </a:t>
            </a:r>
            <a:r>
              <a:rPr lang="ko-KR" altLang="en-US" b="1" dirty="0" smtClean="0"/>
              <a:t>숫자</a:t>
            </a:r>
            <a:r>
              <a:rPr lang="en-US" altLang="ko-KR" b="1" dirty="0" smtClean="0"/>
              <a:t>(N, M)</a:t>
            </a:r>
            <a:r>
              <a:rPr lang="ko-KR" altLang="en-US" b="1" dirty="0" smtClean="0"/>
              <a:t>를 </a:t>
            </a:r>
            <a:r>
              <a:rPr lang="ko-KR" altLang="en-US" b="1" dirty="0" smtClean="0"/>
              <a:t>입력 받아 </a:t>
            </a:r>
            <a:r>
              <a:rPr lang="ko-KR" altLang="en-US" b="1" dirty="0"/>
              <a:t>다음의 형태로 출력하는 프로그램을 작성하자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sz="1600" b="1" dirty="0"/>
              <a:t>N : </a:t>
            </a:r>
            <a:r>
              <a:rPr lang="ko-KR" altLang="en-US" sz="1600" b="1" dirty="0"/>
              <a:t>유형  </a:t>
            </a:r>
            <a:r>
              <a:rPr lang="ko-KR" altLang="en-US" sz="1600" b="1" dirty="0" smtClean="0"/>
              <a:t>      </a:t>
            </a:r>
            <a:r>
              <a:rPr lang="en-US" altLang="ko-KR" sz="1600" b="1" dirty="0"/>
              <a:t>M : 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(line)</a:t>
            </a:r>
            <a:r>
              <a:rPr lang="ko-KR" altLang="en-US" sz="1600" b="1" dirty="0"/>
              <a:t> 수 </a:t>
            </a:r>
            <a:endParaRPr lang="en-US" altLang="ko-KR" sz="1600" b="1" dirty="0"/>
          </a:p>
          <a:p>
            <a:pPr lvl="1"/>
            <a:r>
              <a:rPr lang="en-US" altLang="ko-KR" sz="1600" b="1" dirty="0" smtClean="0"/>
              <a:t>N=1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삼각형   </a:t>
            </a:r>
            <a:r>
              <a:rPr lang="en-US" altLang="ko-KR" sz="1600" b="1" dirty="0"/>
              <a:t>N=2 : </a:t>
            </a:r>
            <a:r>
              <a:rPr lang="ko-KR" altLang="en-US" sz="1600" b="1" dirty="0"/>
              <a:t>역삼각형    </a:t>
            </a:r>
            <a:r>
              <a:rPr lang="en-US" altLang="ko-KR" sz="1600" b="1" dirty="0"/>
              <a:t>N=3 : </a:t>
            </a:r>
            <a:r>
              <a:rPr lang="ko-KR" altLang="en-US" sz="1600" b="1" dirty="0"/>
              <a:t>다이아몬드   </a:t>
            </a:r>
            <a:r>
              <a:rPr lang="en-US" altLang="ko-KR" sz="1600" b="1" dirty="0"/>
              <a:t>N=4 : </a:t>
            </a:r>
            <a:r>
              <a:rPr lang="ko-KR" altLang="en-US" sz="1600" b="1" dirty="0"/>
              <a:t>모래시계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N=3, 4 </a:t>
            </a:r>
            <a:r>
              <a:rPr lang="ko-KR" altLang="en-US" sz="1600" b="1" dirty="0"/>
              <a:t>일 경우 </a:t>
            </a:r>
            <a:r>
              <a:rPr lang="en-US" altLang="ko-KR" sz="1600" b="1" dirty="0"/>
              <a:t>M </a:t>
            </a:r>
            <a:r>
              <a:rPr lang="ko-KR" altLang="en-US" sz="1600" b="1" dirty="0"/>
              <a:t>은 홀수이어야 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사용자가 잘못 입력할 수도 있으므로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이때에는 다시 </a:t>
            </a:r>
            <a:r>
              <a:rPr lang="ko-KR" altLang="en-US" sz="1600" b="1" dirty="0" smtClean="0"/>
              <a:t>입력 받아야 </a:t>
            </a:r>
            <a:r>
              <a:rPr lang="ko-KR" altLang="en-US" sz="1600" b="1" dirty="0"/>
              <a:t>한다</a:t>
            </a:r>
            <a:r>
              <a:rPr lang="en-US" altLang="ko-KR" sz="1600" b="1" dirty="0"/>
              <a:t>. M</a:t>
            </a:r>
            <a:r>
              <a:rPr lang="ko-KR" altLang="en-US" sz="1600" b="1" dirty="0"/>
              <a:t>의 최대값은 </a:t>
            </a:r>
            <a:r>
              <a:rPr lang="en-US" altLang="ko-KR" sz="1600" b="1" dirty="0"/>
              <a:t>20 </a:t>
            </a:r>
            <a:r>
              <a:rPr lang="ko-KR" altLang="en-US" sz="1600" b="1" dirty="0"/>
              <a:t>이다</a:t>
            </a:r>
            <a:r>
              <a:rPr lang="en-US" altLang="ko-KR" sz="1600" b="1" dirty="0" smtClean="0"/>
              <a:t>.</a:t>
            </a:r>
          </a:p>
          <a:p>
            <a:pPr lvl="1"/>
            <a:r>
              <a:rPr lang="ko-KR" altLang="en-US" sz="1600" b="1" dirty="0" smtClean="0"/>
              <a:t>삼각형은 안 예뻐도 괜찮다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정삼각형이 아니어도 괜찮다</a:t>
            </a:r>
            <a:r>
              <a:rPr lang="en-US" altLang="ko-KR" sz="1600" b="1" dirty="0" smtClean="0"/>
              <a:t>.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971600" y="4576646"/>
            <a:ext cx="1584176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2915816" y="4576646"/>
            <a:ext cx="1584176" cy="1296144"/>
          </a:xfrm>
          <a:prstGeom prst="triangle">
            <a:avLst>
              <a:gd name="adj" fmla="val 47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4788024" y="4396626"/>
            <a:ext cx="1512168" cy="16561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732240" y="4380958"/>
            <a:ext cx="1296144" cy="1656184"/>
            <a:chOff x="6588224" y="3356992"/>
            <a:chExt cx="1612312" cy="2592288"/>
          </a:xfrm>
        </p:grpSpPr>
        <p:sp>
          <p:nvSpPr>
            <p:cNvPr id="10" name="이등변 삼각형 9"/>
            <p:cNvSpPr/>
            <p:nvPr/>
          </p:nvSpPr>
          <p:spPr>
            <a:xfrm rot="10800000">
              <a:off x="6588224" y="3356992"/>
              <a:ext cx="1584176" cy="1296144"/>
            </a:xfrm>
            <a:prstGeom prst="triangle">
              <a:avLst>
                <a:gd name="adj" fmla="val 473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616360" y="4653136"/>
              <a:ext cx="1584176" cy="12961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44055" y="482198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N=2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56047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N=4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068520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1</a:t>
            </a:r>
          </a:p>
          <a:p>
            <a:pPr algn="ctr"/>
            <a:r>
              <a:rPr lang="en-US" altLang="ko-KR" dirty="0" smtClean="0"/>
              <a:t> 2  3</a:t>
            </a:r>
          </a:p>
          <a:p>
            <a:pPr algn="ctr"/>
            <a:r>
              <a:rPr lang="en-US" altLang="ko-KR" dirty="0" smtClean="0"/>
              <a:t> 4  5  6</a:t>
            </a:r>
          </a:p>
          <a:p>
            <a:pPr algn="ctr"/>
            <a:r>
              <a:rPr lang="en-US" altLang="ko-KR" dirty="0" smtClean="0"/>
              <a:t> 7  8  9  10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59832" y="206852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3848" y="25005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dirty="0" smtClean="0"/>
              <a:t>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1852496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N=1, M=4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175580" y="2068520"/>
            <a:ext cx="187220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1  2  3  4</a:t>
            </a:r>
          </a:p>
          <a:p>
            <a:pPr algn="ctr"/>
            <a:r>
              <a:rPr lang="en-US" altLang="ko-KR" dirty="0" smtClean="0"/>
              <a:t> 5  6  7</a:t>
            </a:r>
          </a:p>
          <a:p>
            <a:pPr algn="ctr"/>
            <a:r>
              <a:rPr lang="en-US" altLang="ko-KR" dirty="0" smtClean="0"/>
              <a:t> 8  9</a:t>
            </a:r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63812" y="206852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7828" y="25005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dirty="0" smtClean="0"/>
              <a:t>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07628" y="1852496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N=2, M=4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971600" y="4012736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1</a:t>
            </a:r>
          </a:p>
          <a:p>
            <a:pPr algn="ctr"/>
            <a:r>
              <a:rPr lang="en-US" altLang="ko-KR" dirty="0" smtClean="0"/>
              <a:t> 2  3</a:t>
            </a:r>
          </a:p>
          <a:p>
            <a:pPr algn="ctr"/>
            <a:r>
              <a:rPr lang="en-US" altLang="ko-KR" dirty="0" smtClean="0"/>
              <a:t> 4  5  6</a:t>
            </a:r>
          </a:p>
          <a:p>
            <a:pPr algn="ctr"/>
            <a:r>
              <a:rPr lang="en-US" altLang="ko-KR" dirty="0" smtClean="0"/>
              <a:t> 7  8</a:t>
            </a:r>
          </a:p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59832" y="4012736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444478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3648" y="3796712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N=3, M=5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175580" y="4012736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1  2  3</a:t>
            </a:r>
          </a:p>
          <a:p>
            <a:pPr algn="ctr"/>
            <a:r>
              <a:rPr lang="en-US" altLang="ko-KR" dirty="0" smtClean="0"/>
              <a:t> 4  5</a:t>
            </a:r>
          </a:p>
          <a:p>
            <a:pPr algn="ctr"/>
            <a:r>
              <a:rPr lang="en-US" altLang="ko-KR" dirty="0" smtClean="0"/>
              <a:t> 6</a:t>
            </a:r>
          </a:p>
          <a:p>
            <a:pPr algn="ctr"/>
            <a:r>
              <a:rPr lang="en-US" altLang="ko-KR" dirty="0" smtClean="0"/>
              <a:t> 7  8</a:t>
            </a:r>
          </a:p>
          <a:p>
            <a:pPr algn="ctr"/>
            <a:r>
              <a:rPr lang="en-US" altLang="ko-KR" dirty="0" smtClean="0"/>
              <a:t>9 10 11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263812" y="4012736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828" y="444478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607628" y="3796712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N=4, M=5</a:t>
            </a:r>
            <a:endParaRPr lang="ko-KR" altLang="en-US" sz="1400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구구단 출력 프로그램이다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sz="1500" dirty="0"/>
              <a:t>사용자로부터 </a:t>
            </a:r>
            <a:r>
              <a:rPr lang="en-US" altLang="ko-KR" sz="1500" dirty="0"/>
              <a:t>N, M (N, M</a:t>
            </a:r>
            <a:r>
              <a:rPr lang="ko-KR" altLang="en-US" sz="1500" dirty="0"/>
              <a:t>은 각각 </a:t>
            </a:r>
            <a:r>
              <a:rPr lang="en-US" altLang="ko-KR" sz="1500" dirty="0"/>
              <a:t>2</a:t>
            </a:r>
            <a:r>
              <a:rPr lang="ko-KR" altLang="en-US" sz="1500" dirty="0"/>
              <a:t>에서 </a:t>
            </a:r>
            <a:r>
              <a:rPr lang="en-US" altLang="ko-KR" sz="1500" dirty="0"/>
              <a:t>9 </a:t>
            </a:r>
            <a:r>
              <a:rPr lang="ko-KR" altLang="en-US" sz="1500" dirty="0"/>
              <a:t>사이의 숫자이고</a:t>
            </a:r>
            <a:r>
              <a:rPr lang="en-US" altLang="ko-KR" sz="1500" dirty="0"/>
              <a:t>, N &lt;= M </a:t>
            </a:r>
            <a:r>
              <a:rPr lang="ko-KR" altLang="en-US" sz="1500" dirty="0"/>
              <a:t>이다</a:t>
            </a:r>
            <a:r>
              <a:rPr lang="en-US" altLang="ko-KR" sz="1500" dirty="0"/>
              <a:t>)</a:t>
            </a:r>
            <a:r>
              <a:rPr lang="ko-KR" altLang="en-US" sz="1500" dirty="0"/>
              <a:t>을 </a:t>
            </a:r>
            <a:r>
              <a:rPr lang="ko-KR" altLang="en-US" sz="1500" dirty="0" smtClean="0"/>
              <a:t>입력 받는다</a:t>
            </a:r>
            <a:r>
              <a:rPr lang="en-US" altLang="ko-KR" sz="1500" dirty="0" smtClean="0"/>
              <a:t>. </a:t>
            </a:r>
            <a:endParaRPr lang="en-US" altLang="ko-KR" sz="1500" dirty="0"/>
          </a:p>
          <a:p>
            <a:pPr lvl="1"/>
            <a:r>
              <a:rPr lang="en-US" altLang="ko-KR" sz="1500" dirty="0"/>
              <a:t>N </a:t>
            </a:r>
            <a:r>
              <a:rPr lang="ko-KR" altLang="en-US" sz="1500" dirty="0"/>
              <a:t>단부터 </a:t>
            </a:r>
            <a:r>
              <a:rPr lang="en-US" altLang="ko-KR" sz="1500" dirty="0"/>
              <a:t>M</a:t>
            </a:r>
            <a:r>
              <a:rPr lang="ko-KR" altLang="en-US" sz="1500" dirty="0"/>
              <a:t>단까지를 화면에 출력한다</a:t>
            </a:r>
            <a:r>
              <a:rPr lang="en-US" altLang="ko-KR" sz="1500" dirty="0" smtClean="0"/>
              <a:t>. </a:t>
            </a:r>
            <a:r>
              <a:rPr lang="ko-KR" altLang="en-US" sz="1500" dirty="0"/>
              <a:t>화면에 표시는 최대 </a:t>
            </a:r>
            <a:r>
              <a:rPr lang="en-US" altLang="ko-KR" sz="1500" dirty="0"/>
              <a:t>4</a:t>
            </a:r>
            <a:r>
              <a:rPr lang="ko-KR" altLang="en-US" sz="1500" dirty="0"/>
              <a:t>단 까지만 가능하다</a:t>
            </a:r>
            <a:r>
              <a:rPr lang="en-US" altLang="ko-KR" sz="1500" dirty="0"/>
              <a:t>. 2~5</a:t>
            </a:r>
            <a:r>
              <a:rPr lang="ko-KR" altLang="en-US" sz="1500" dirty="0"/>
              <a:t>단</a:t>
            </a:r>
            <a:r>
              <a:rPr lang="en-US" altLang="ko-KR" sz="1500" dirty="0"/>
              <a:t>, 3-6</a:t>
            </a:r>
            <a:r>
              <a:rPr lang="ko-KR" altLang="en-US" sz="1500" dirty="0"/>
              <a:t>단</a:t>
            </a:r>
            <a:r>
              <a:rPr lang="en-US" altLang="ko-KR" sz="1500" dirty="0"/>
              <a:t>.</a:t>
            </a:r>
            <a:endParaRPr lang="en-US" altLang="ko-KR" sz="1500" dirty="0"/>
          </a:p>
          <a:p>
            <a:pPr lvl="1"/>
            <a:r>
              <a:rPr lang="ko-KR" altLang="en-US" sz="1500" dirty="0" smtClean="0"/>
              <a:t>출력 시 </a:t>
            </a:r>
            <a:r>
              <a:rPr lang="ko-KR" altLang="en-US" sz="1500" dirty="0"/>
              <a:t>화면의 공백을</a:t>
            </a:r>
            <a:r>
              <a:rPr lang="en-US" altLang="ko-KR" sz="1500" dirty="0"/>
              <a:t> </a:t>
            </a:r>
            <a:r>
              <a:rPr lang="ko-KR" altLang="en-US" sz="1500" dirty="0"/>
              <a:t>잘 활용하여 보이도록 한다</a:t>
            </a:r>
            <a:r>
              <a:rPr lang="en-US" altLang="ko-KR" sz="1500" dirty="0"/>
              <a:t>. </a:t>
            </a:r>
          </a:p>
          <a:p>
            <a:pPr lvl="1"/>
            <a:r>
              <a:rPr lang="en-US" altLang="ko-KR" sz="1500" dirty="0" err="1" smtClean="0"/>
              <a:t>printf</a:t>
            </a:r>
            <a:r>
              <a:rPr lang="en-US" altLang="ko-KR" sz="1500" dirty="0"/>
              <a:t>()</a:t>
            </a:r>
            <a:r>
              <a:rPr lang="ko-KR" altLang="en-US" sz="1500" dirty="0"/>
              <a:t>를 이용해서 구구단을 그려서는 </a:t>
            </a:r>
            <a:r>
              <a:rPr lang="ko-KR" altLang="en-US" sz="1500" dirty="0" smtClean="0"/>
              <a:t>안 된다</a:t>
            </a:r>
            <a:r>
              <a:rPr lang="en-US" altLang="ko-KR" sz="1500" dirty="0"/>
              <a:t>. (-1,000,000</a:t>
            </a:r>
            <a:r>
              <a:rPr lang="ko-KR" altLang="en-US" sz="1500" dirty="0"/>
              <a:t>점</a:t>
            </a:r>
            <a:r>
              <a:rPr lang="en-US" altLang="ko-KR" sz="1500" dirty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51774" y="3684583"/>
            <a:ext cx="172819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 * 1 =  2</a:t>
            </a:r>
          </a:p>
          <a:p>
            <a:pPr algn="ctr"/>
            <a:r>
              <a:rPr lang="en-US" altLang="ko-KR" sz="1600" dirty="0" smtClean="0"/>
              <a:t>2 * 2 =  4</a:t>
            </a:r>
          </a:p>
          <a:p>
            <a:pPr algn="ctr"/>
            <a:r>
              <a:rPr lang="en-US" altLang="ko-KR" sz="1600" dirty="0" smtClean="0"/>
              <a:t>2 * 3 =  6</a:t>
            </a:r>
          </a:p>
          <a:p>
            <a:pPr algn="ctr"/>
            <a:r>
              <a:rPr lang="en-US" altLang="ko-KR" sz="1600" dirty="0" smtClean="0"/>
              <a:t>2 * 4 =  8</a:t>
            </a:r>
          </a:p>
          <a:p>
            <a:pPr algn="ctr"/>
            <a:r>
              <a:rPr lang="en-US" altLang="ko-KR" sz="1600" dirty="0" smtClean="0"/>
              <a:t>2 * 5 = 10</a:t>
            </a:r>
          </a:p>
          <a:p>
            <a:pPr algn="ctr"/>
            <a:r>
              <a:rPr lang="en-US" altLang="ko-KR" sz="1600" dirty="0"/>
              <a:t>2 * </a:t>
            </a:r>
            <a:r>
              <a:rPr lang="en-US" altLang="ko-KR" sz="1600" dirty="0" smtClean="0"/>
              <a:t>6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12</a:t>
            </a:r>
            <a:endParaRPr lang="en-US" altLang="ko-KR" sz="1600" dirty="0"/>
          </a:p>
          <a:p>
            <a:pPr algn="ctr"/>
            <a:r>
              <a:rPr lang="en-US" altLang="ko-KR" sz="1600" dirty="0"/>
              <a:t>2 * </a:t>
            </a:r>
            <a:r>
              <a:rPr lang="en-US" altLang="ko-KR" sz="1600" dirty="0" smtClean="0"/>
              <a:t>7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14</a:t>
            </a:r>
            <a:endParaRPr lang="en-US" altLang="ko-KR" sz="1600" dirty="0"/>
          </a:p>
          <a:p>
            <a:pPr algn="ctr"/>
            <a:r>
              <a:rPr lang="en-US" altLang="ko-KR" sz="1600" dirty="0"/>
              <a:t>2 * </a:t>
            </a:r>
            <a:r>
              <a:rPr lang="en-US" altLang="ko-KR" sz="1600" dirty="0" smtClean="0"/>
              <a:t>8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16</a:t>
            </a:r>
            <a:endParaRPr lang="en-US" altLang="ko-KR" sz="1600" dirty="0"/>
          </a:p>
          <a:p>
            <a:pPr algn="ctr"/>
            <a:r>
              <a:rPr lang="en-US" altLang="ko-KR" sz="1600" dirty="0"/>
              <a:t>2 * </a:t>
            </a:r>
            <a:r>
              <a:rPr lang="en-US" altLang="ko-KR" sz="1600" dirty="0" smtClean="0"/>
              <a:t>9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18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039806" y="3483693"/>
            <a:ext cx="1224136" cy="2804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단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511880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1655896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1800" y="1655896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3168064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3312080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1720" y="3312080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59832" y="3312080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3568" y="4824248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4968264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91680" y="4968264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5776" y="4968264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47864" y="4968264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91680" y="1295856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N=2, M=3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691680" y="3024048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N=4, M=6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691680" y="4752240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N=6, M=9</a:t>
            </a:r>
            <a:endParaRPr lang="ko-KR" altLang="en-US" sz="1400" dirty="0"/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양식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>
          <a:xfrm>
            <a:off x="457200" y="1371736"/>
            <a:ext cx="8229600" cy="492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/>
              <a:t>출력</a:t>
            </a:r>
            <a:r>
              <a:rPr lang="en-US" altLang="ko-KR" sz="2000" smtClean="0"/>
              <a:t> </a:t>
            </a:r>
            <a:r>
              <a:rPr lang="ko-KR" altLang="en-US" sz="2000" smtClean="0"/>
              <a:t>예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83568" y="1864580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008596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1800" y="2008596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1648556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N=2, M=3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4168836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4312852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91680" y="4312852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55776" y="4312852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47864" y="4312852"/>
            <a:ext cx="57606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91680" y="4096828"/>
            <a:ext cx="108012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N=6, M=9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5976" y="1648556"/>
            <a:ext cx="4092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문제는 정말 어려울까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①</a:t>
            </a:r>
            <a:r>
              <a:rPr lang="ko-KR" altLang="en-US" dirty="0" smtClean="0"/>
              <a:t>은 어떻게 결정할까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②</a:t>
            </a:r>
            <a:r>
              <a:rPr lang="ko-KR" altLang="en-US" dirty="0" smtClean="0"/>
              <a:t>는 어떻게 결정할까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한 줄에 표시하는 양은 어떻게 결정할까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문은 몇 번 돌려야 할까</a:t>
            </a:r>
            <a:endParaRPr lang="en-US" altLang="ko-KR" dirty="0" smtClean="0"/>
          </a:p>
          <a:p>
            <a:r>
              <a:rPr lang="ko-KR" altLang="en-US" dirty="0"/>
              <a:t>각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문은 몇부터 몇까지 돌려야 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683568" y="23326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907704" y="248503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2126" y="20085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140278" y="24406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4636888"/>
            <a:ext cx="3456384" cy="972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규칙성을 찾아라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~!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요일 찾기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기초컴퓨터프로그래밍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50366" y="1088570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사용자로부터 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일을 </a:t>
            </a:r>
            <a:r>
              <a:rPr lang="ko-KR" altLang="en-US" dirty="0" smtClean="0"/>
              <a:t>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날짜가 무슨 요일인지 알려준다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1900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2100</a:t>
            </a:r>
            <a:r>
              <a:rPr lang="ko-KR" altLang="en-US" dirty="0" smtClean="0"/>
              <a:t>년까지 처리할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실행 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yyyy</a:t>
            </a:r>
            <a:r>
              <a:rPr lang="en-US" altLang="ko-KR" dirty="0" smtClean="0"/>
              <a:t> </a:t>
            </a:r>
            <a:r>
              <a:rPr lang="en-US" altLang="ko-KR" dirty="0" smtClean="0"/>
              <a:t>mm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smtClean="0"/>
              <a:t>? </a:t>
            </a:r>
            <a:r>
              <a:rPr lang="en-US" altLang="ko-KR" i="1" dirty="0" smtClean="0">
                <a:solidFill>
                  <a:srgbClr val="FF0000"/>
                </a:solidFill>
              </a:rPr>
              <a:t>2018 4  1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일요일입니다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1230</Words>
  <Application>Microsoft Office PowerPoint</Application>
  <PresentationFormat>화면 슬라이드 쇼(4:3)</PresentationFormat>
  <Paragraphs>203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나눔고딕</vt:lpstr>
      <vt:lpstr>맑은 고딕</vt:lpstr>
      <vt:lpstr>Arial</vt:lpstr>
      <vt:lpstr>Times New Roman</vt:lpstr>
      <vt:lpstr>Office 테마</vt:lpstr>
      <vt:lpstr>과제 2. 조건, 반복문 </vt:lpstr>
      <vt:lpstr>과제 2</vt:lpstr>
      <vt:lpstr>과제 2</vt:lpstr>
      <vt:lpstr>과제 2 – 1 숫자 피라미드</vt:lpstr>
      <vt:lpstr>실행 예</vt:lpstr>
      <vt:lpstr>과제 2 – 2 구구단</vt:lpstr>
      <vt:lpstr>출력 예</vt:lpstr>
      <vt:lpstr>출력 양식</vt:lpstr>
      <vt:lpstr>과제 2 – 3 요일 찾기</vt:lpstr>
      <vt:lpstr>힌트</vt:lpstr>
      <vt:lpstr>과제 2 – 4 가위바위보 게임</vt:lpstr>
      <vt:lpstr>과제 2 – 4 가위바위보 게임</vt:lpstr>
      <vt:lpstr>실행 예</vt:lpstr>
      <vt:lpstr>과제를 잘 하는 방법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135</cp:revision>
  <dcterms:created xsi:type="dcterms:W3CDTF">2006-10-05T04:04:58Z</dcterms:created>
  <dcterms:modified xsi:type="dcterms:W3CDTF">2018-04-18T01:05:39Z</dcterms:modified>
</cp:coreProperties>
</file>